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Roboto Mono" pitchFamily="49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FB9AA62-F7B2-4C43-B87D-C62E22914AEE}">
  <a:tblStyle styleId="{8FB9AA62-F7B2-4C43-B87D-C62E22914AE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61" d="100"/>
          <a:sy n="161" d="100"/>
        </p:scale>
        <p:origin x="7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a0ecd200d9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a0ecd200d9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11e97dc54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11e97dc54_1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a1553d29e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a1553d29e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a14e962c8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a14e962c8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9ee069b75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9ee069b75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12bc2539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a12bc2539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5d3c59165e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5d3c59165e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77c3e955a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77c3e955a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99e75c8fe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99e75c8fe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0e75c6ce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0e75c6ce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cc3b83d8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cc3b83d8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9ee069b75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9ee069b75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a0ecd200d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a0ecd200d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0ecd200d9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a0ecd200d9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a04acf06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a04acf06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b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rm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9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leditsplusplus-project.static.hf.space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hyperlink" Target="https://medium.com/@shobhan0304/how-can-graph-databases-help-in-enhancing-the-retrieval-augmented-generation-rag-capabilities-of-fa6b7b695dde" TargetMode="External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facebookresearch/faiss/wiki" TargetMode="External"/><Relationship Id="rId5" Type="http://schemas.openxmlformats.org/officeDocument/2006/relationships/hyperlink" Target="https://www.youtube.com/watch?app=desktop&amp;v=9DxwgIKVSHY" TargetMode="External"/><Relationship Id="rId4" Type="http://schemas.openxmlformats.org/officeDocument/2006/relationships/hyperlink" Target="https://blog.langchain.dev/using-a-knowledge-graph-to-implement-a-devops-rag-application/" TargetMode="External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research-agent-4ef8e6f1b74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hyperlink" Target="https://github.com/rahulnyk/research_agent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uggingface/candl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huggingface/candle/tree/main/candle-examples/examples/mistral" TargetMode="External"/><Relationship Id="rId5" Type="http://schemas.openxmlformats.org/officeDocument/2006/relationships/hyperlink" Target="https://github.com/huggingface/candle/blob/main/candle-examples/examples/llama/main.rs" TargetMode="External"/><Relationship Id="rId4" Type="http://schemas.openxmlformats.org/officeDocument/2006/relationships/hyperlink" Target="https://blog.gopenai.com/python-is-out-of-favor-hugging-face-open-sources-a-new-ml-framework-which-written-in-rust-ee667831a0d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rajneeshjha9s/tools-to-identify-and-mitigate-bias-toxicity-in-llms-b34e95732241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medium.com/@bijit211987/ways-to-monitor-llm-behavior-c068fba53932" TargetMode="External"/><Relationship Id="rId4" Type="http://schemas.openxmlformats.org/officeDocument/2006/relationships/hyperlink" Target="https://www.appypie.com/blog/recognizing-bias-in-llm-outputs" TargetMode="Externa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www.youtube.com/watch?v=MZSXwhkHNBE" TargetMode="External"/><Relationship Id="rId7" Type="http://schemas.openxmlformats.org/officeDocument/2006/relationships/hyperlink" Target="https://www.youtube.com/watch?v=Pzh98abhAio&amp;t=223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reddit.com/r/watercooling/comments/yanxbx/waterblock_compatible_with_the_zotac_gaming/" TargetMode="External"/><Relationship Id="rId5" Type="http://schemas.openxmlformats.org/officeDocument/2006/relationships/hyperlink" Target="https://www.bykski.us/collections/gtx-rtx-3080-3090/" TargetMode="External"/><Relationship Id="rId4" Type="http://schemas.openxmlformats.org/officeDocument/2006/relationships/hyperlink" Target="https://optimuspc.com/collections/waterblocks" TargetMode="External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ais.ai" TargetMode="Externa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1907.10641" TargetMode="External"/><Relationship Id="rId3" Type="http://schemas.openxmlformats.org/officeDocument/2006/relationships/hyperlink" Target="https://huggingface.co/spaces/HuggingFaceH4/open_llm_leaderboard" TargetMode="External"/><Relationship Id="rId7" Type="http://schemas.openxmlformats.org/officeDocument/2006/relationships/hyperlink" Target="https://github.com/lselector/ai/blob/master/llm_leaderboard.p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spaces/felixz/meta_open_llm_leaderboard" TargetMode="External"/><Relationship Id="rId5" Type="http://schemas.openxmlformats.org/officeDocument/2006/relationships/hyperlink" Target="https://huggingface.co/spaces/felixz/open_llm_leaderboard" TargetMode="External"/><Relationship Id="rId4" Type="http://schemas.openxmlformats.org/officeDocument/2006/relationships/hyperlink" Target="https://huggingface.co/datasets/open-llm-leaderboard/results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huggingface.co/spaces/lmsys/chatbot-arena-leaderboard" TargetMode="External"/><Relationship Id="rId5" Type="http://schemas.openxmlformats.org/officeDocument/2006/relationships/hyperlink" Target="https://www.youtube.com/watch?v=_RBAsItC6CU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nflection.ai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stability.ai/news/stability-ai-sdxl-turbo" TargetMode="External"/><Relationship Id="rId3" Type="http://schemas.openxmlformats.org/officeDocument/2006/relationships/hyperlink" Target="https://www.together.ai" TargetMode="External"/><Relationship Id="rId7" Type="http://schemas.openxmlformats.org/officeDocument/2006/relationships/hyperlink" Target="https://www.reddit.com/r/aivideo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6b10jGNNbXQ" TargetMode="External"/><Relationship Id="rId5" Type="http://schemas.openxmlformats.org/officeDocument/2006/relationships/hyperlink" Target="https://pika.art" TargetMode="External"/><Relationship Id="rId10" Type="http://schemas.openxmlformats.org/officeDocument/2006/relationships/hyperlink" Target="https://people.idsia.ch/~juergen/deep-learning-history.html" TargetMode="External"/><Relationship Id="rId4" Type="http://schemas.openxmlformats.org/officeDocument/2006/relationships/hyperlink" Target="https://arxiv.org/pdf/2311.11538.pdf" TargetMode="External"/><Relationship Id="rId9" Type="http://schemas.openxmlformats.org/officeDocument/2006/relationships/hyperlink" Target="https://twitter.com/i/status/1728510229133119644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311.15529v1" TargetMode="External"/><Relationship Id="rId13" Type="http://schemas.openxmlformats.org/officeDocument/2006/relationships/hyperlink" Target="https://gorilla.cs.berkeley.edu" TargetMode="External"/><Relationship Id="rId3" Type="http://schemas.openxmlformats.org/officeDocument/2006/relationships/hyperlink" Target="https://gpt4all.io" TargetMode="External"/><Relationship Id="rId7" Type="http://schemas.openxmlformats.org/officeDocument/2006/relationships/hyperlink" Target="https://ai.meta.com/research/cicero/" TargetMode="External"/><Relationship Id="rId12" Type="http://schemas.openxmlformats.org/officeDocument/2006/relationships/hyperlink" Target="https://starling.cs.berkeley.edu/" TargetMode="External"/><Relationship Id="rId17" Type="http://schemas.openxmlformats.org/officeDocument/2006/relationships/hyperlink" Target="https://www.businessinsider.com/ai-influencer-aitana-clueless-agency-tech-spain-2023-11" TargetMode="External"/><Relationship Id="rId2" Type="http://schemas.openxmlformats.org/officeDocument/2006/relationships/notesSlide" Target="../notesSlides/notesSlide8.xml"/><Relationship Id="rId16" Type="http://schemas.openxmlformats.org/officeDocument/2006/relationships/hyperlink" Target="https://www.euronews.com/next/2023/11/22/meet-the-first-spanish-ai-model-earning-up-to-10000-per-month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deeplearning.ai/short-courses/building-evaluating-advanced-rag/" TargetMode="External"/><Relationship Id="rId11" Type="http://schemas.openxmlformats.org/officeDocument/2006/relationships/hyperlink" Target="https://pytorch.org/blog/accelerating-generative-ai-2/" TargetMode="External"/><Relationship Id="rId5" Type="http://schemas.openxmlformats.org/officeDocument/2006/relationships/hyperlink" Target="https://lmstudio.ai" TargetMode="External"/><Relationship Id="rId15" Type="http://schemas.openxmlformats.org/officeDocument/2006/relationships/hyperlink" Target="https://www.youtube.com/watch?v=2ct81x-P2Ck" TargetMode="External"/><Relationship Id="rId10" Type="http://schemas.openxmlformats.org/officeDocument/2006/relationships/hyperlink" Target="https://www.youtube.com/watch?v=qFBUd0b8TjY" TargetMode="External"/><Relationship Id="rId4" Type="http://schemas.openxmlformats.org/officeDocument/2006/relationships/hyperlink" Target="https://llm.mlc.ai" TargetMode="External"/><Relationship Id="rId9" Type="http://schemas.openxmlformats.org/officeDocument/2006/relationships/hyperlink" Target="https://www.ycombinator.com/blog/the-10-year-overnight-success-story-of-casetext/" TargetMode="External"/><Relationship Id="rId14" Type="http://schemas.openxmlformats.org/officeDocument/2006/relationships/hyperlink" Target="https://arxiv.org/abs/2305.15334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abs/2305.20050" TargetMode="External"/><Relationship Id="rId3" Type="http://schemas.openxmlformats.org/officeDocument/2006/relationships/hyperlink" Target="https://www.youtube.com/watch?v=Z6E41eXStsU" TargetMode="External"/><Relationship Id="rId7" Type="http://schemas.openxmlformats.org/officeDocument/2006/relationships/hyperlink" Target="https://github.com/lucidrains/q-transformer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qtransformer.github.io" TargetMode="External"/><Relationship Id="rId5" Type="http://schemas.openxmlformats.org/officeDocument/2006/relationships/hyperlink" Target="https://www.theverge.com/2023/11/29/23982046/sam-altman-interview-openai-ceo-rehired" TargetMode="External"/><Relationship Id="rId10" Type="http://schemas.openxmlformats.org/officeDocument/2006/relationships/hyperlink" Target="https://www.youtube.com/watch?v=PtAIh9KSnjo&amp;t=3780s" TargetMode="External"/><Relationship Id="rId4" Type="http://schemas.openxmlformats.org/officeDocument/2006/relationships/hyperlink" Target="https://www.youtube.com/watch?v=mdFOprWy2S0" TargetMode="External"/><Relationship Id="rId9" Type="http://schemas.openxmlformats.org/officeDocument/2006/relationships/hyperlink" Target="https://arxiv.org/pdf/2102.04518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392025" y="-425"/>
            <a:ext cx="4260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>
                <a:solidFill>
                  <a:srgbClr val="3C78D8"/>
                </a:solidFill>
              </a:rPr>
              <a:t>AI Updates </a:t>
            </a:r>
            <a:endParaRPr sz="3600" b="1">
              <a:solidFill>
                <a:srgbClr val="3C78D8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3C78D8"/>
                </a:solidFill>
              </a:rPr>
              <a:t>December 01, 2023</a:t>
            </a:r>
            <a:endParaRPr sz="2400" b="1">
              <a:solidFill>
                <a:srgbClr val="3C78D8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105050" y="1157128"/>
            <a:ext cx="4342500" cy="3879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HuggingFace LLM Leaderboard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Elo Ranking Leaderboard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Inflection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Progress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together.ai, GNoME, OpenAI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Deep Learning History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ChatGPT Birthday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Security Vulnerability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Pika.art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SDXL Turbo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AI Telent Hiring Wars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Yann LeCun - why AGI should be Open Source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Running Models Locally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DeepLearning.AI RAG Course</a:t>
            </a:r>
            <a:endParaRPr sz="1600" b="1">
              <a:solidFill>
                <a:srgbClr val="3C78D8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573850" y="1155206"/>
            <a:ext cx="4441200" cy="38790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CICERO from META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Efficient Dataset Distillation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Microsoft Gorilla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Casetext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Intuit adds AI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Training via Self-playing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Starling-7B from Berkeley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Spanish AI Influencer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Q*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LEDITS++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Graph RAG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The Research Agents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Candle - Rust ML Framework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Test Model for Bias, Safety, ...</a:t>
            </a:r>
            <a:endParaRPr sz="1600" b="1">
              <a:solidFill>
                <a:srgbClr val="3C78D8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600"/>
              <a:buChar char="●"/>
            </a:pPr>
            <a:r>
              <a:rPr lang="en" sz="1600" b="1">
                <a:solidFill>
                  <a:srgbClr val="3C78D8"/>
                </a:solidFill>
              </a:rPr>
              <a:t>GPU Water Cooling</a:t>
            </a:r>
            <a:endParaRPr sz="1600" b="1"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4"/>
          <p:cNvSpPr txBox="1"/>
          <p:nvPr/>
        </p:nvSpPr>
        <p:spPr>
          <a:xfrm>
            <a:off x="64475" y="420200"/>
            <a:ext cx="4415400" cy="7851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LEDITS++: Limitless Image Editing using Text-to-Image Models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https://leditsplusplus-project.static.hf.space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from Machine Learning Group, Comp-Sci Dept, TU Darmstadt, Germany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0" y="0"/>
            <a:ext cx="3320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LEDITS++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0" name="Google Shape;170;p24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875" y="2417926"/>
            <a:ext cx="8093327" cy="2635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4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7526" y="21521"/>
            <a:ext cx="4509599" cy="110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4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1400" y="1281500"/>
            <a:ext cx="1942275" cy="1083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5"/>
          <p:cNvSpPr txBox="1"/>
          <p:nvPr/>
        </p:nvSpPr>
        <p:spPr>
          <a:xfrm>
            <a:off x="58000" y="441150"/>
            <a:ext cx="5070600" cy="2508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RAG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Retrieval Augmented Generation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popular method of implementing semantic search using an LLM with external data storage typically implemented as a database capable of doing a similarity search over texts encoded into vectors (combination of a vector database and a relational database)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Graph RAG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uses a graph databases instead of a relational database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https://medium.com/@shobhan0304/how-can-graph-databases-help-in-enhancing-the-retrieval-augmented-generation-rag-capabilities-of-fa6b7b695dde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https://blog.langchain.dev/using-a-knowledge-graph-to-implement-a-devops-rag-application/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https://www.youtube.com/watch?app=desktop&amp;v=9DxwgIKVSHY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https://github.com/facebookresearch/faiss/wiki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Facebook AI Similarity Search (Faiss)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0" y="0"/>
            <a:ext cx="14718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Graph RAG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25"/>
          <p:cNvPicPr preferRelativeResize="0"/>
          <p:nvPr/>
        </p:nvPicPr>
        <p:blipFill rotWithShape="1"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799" y="2986700"/>
            <a:ext cx="2087424" cy="204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5"/>
          <p:cNvPicPr preferRelativeResize="0"/>
          <p:nvPr/>
        </p:nvPicPr>
        <p:blipFill rotWithShape="1"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30800" y="2986700"/>
            <a:ext cx="2087424" cy="204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5"/>
          <p:cNvSpPr/>
          <p:nvPr/>
        </p:nvSpPr>
        <p:spPr>
          <a:xfrm>
            <a:off x="2267650" y="3924300"/>
            <a:ext cx="486600" cy="247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25"/>
          <p:cNvSpPr txBox="1"/>
          <p:nvPr/>
        </p:nvSpPr>
        <p:spPr>
          <a:xfrm>
            <a:off x="5357200" y="2495550"/>
            <a:ext cx="3710600" cy="2585293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6AA84F"/>
                </a:solidFill>
                <a:latin typeface="Calibri"/>
                <a:ea typeface="Calibri"/>
                <a:cs typeface="Calibri"/>
                <a:sym typeface="Calibri"/>
              </a:rPr>
              <a:t>Benefits of using a Graph Database for RAG:</a:t>
            </a:r>
            <a:endParaRPr sz="1300" b="1" dirty="0">
              <a:solidFill>
                <a:srgbClr val="6AA84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Improved accuracy and relevance via using the knowledge graph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understanding of relationships - graph helps LLM to better understand the overall context of a query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Increased flexibility- graph databases can be easily extended to accommodate new information, which makes them well-suited for use with LLMs that are constantly learning and evolving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5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5600" y="593550"/>
            <a:ext cx="3710600" cy="18242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/>
        </p:nvSpPr>
        <p:spPr>
          <a:xfrm>
            <a:off x="79800" y="568800"/>
            <a:ext cx="4278600" cy="3694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The Research Agent: Addressing the Challenge of Answering Questions Based on a Large Text Corpus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https://towardsdatascience.com/the-research-agent-4ef8e6f1b741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https://github.com/rahulnyk/research_agent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Results: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"""The Research Agent is a big improvement over all the previous approaches I have tried. It yields more detailed and accurate answers than any other approach. I have been playing with this for a few weeks now, and I am surprised by the richness of the answers I get.</a:t>
            </a:r>
            <a:endParaRPr sz="13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Agent avoids the problem of hallucinations to a greater extent than any previous approach.</a:t>
            </a: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 It autocorrects the hallucinations and the factual errors it generates in the first few iterations, during later ones.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deeper it gets into a problem, the more accurately it yields the result.</a:t>
            </a:r>
            <a:r>
              <a:rPr lang="en" sz="13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"""</a:t>
            </a:r>
            <a:endParaRPr sz="1300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0" y="0"/>
            <a:ext cx="3320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Research Agent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26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87000" y="76200"/>
            <a:ext cx="4480798" cy="42983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"/>
          <p:cNvSpPr txBox="1"/>
          <p:nvPr/>
        </p:nvSpPr>
        <p:spPr>
          <a:xfrm>
            <a:off x="79800" y="568800"/>
            <a:ext cx="7521300" cy="1585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Candle - new open-source framework written in Rust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https://github.com/huggingface/candle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https://blog.gopenai.com/python-is-out-of-favor-hugging-face-open-sources-a-new-ml-framework-which-written-in-rust-ee667831a0d0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Candle already supports Llama2, Mistal, etc.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https://github.com/huggingface/candle/blob/main/candle-examples/examples/llama/main.rs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b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https://github.com/huggingface/candle/tree/main/candle-examples/examples/mistral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0" y="0"/>
            <a:ext cx="3605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Candle - Rust ML Framework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79800" y="2230500"/>
            <a:ext cx="7521300" cy="2047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cargo run --example mistral --release --features cuda -- \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3C78D8"/>
                </a:solidFill>
                <a:latin typeface="Roboto Mono"/>
                <a:ea typeface="Roboto Mono"/>
                <a:cs typeface="Roboto Mono"/>
                <a:sym typeface="Roboto Mono"/>
              </a:rPr>
              <a:t>   --prompt 'Write helloworld code in Rust' --sample-len 150</a:t>
            </a: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3C78D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Generated text:</a:t>
            </a:r>
            <a:endParaRPr sz="11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Write helloworld code in Rust</a:t>
            </a:r>
            <a:endParaRPr sz="11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=============================</a:t>
            </a:r>
            <a:endParaRPr sz="11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This is a simple example of how to write "Hello, world!" program in Rust.</a:t>
            </a:r>
            <a:endParaRPr sz="11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1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## Compile and run</a:t>
            </a:r>
            <a:endParaRPr sz="11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6AA84F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100">
              <a:solidFill>
                <a:srgbClr val="6AA84F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8"/>
          <p:cNvSpPr txBox="1"/>
          <p:nvPr/>
        </p:nvSpPr>
        <p:spPr>
          <a:xfrm>
            <a:off x="79800" y="568800"/>
            <a:ext cx="7396200" cy="2185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Responsible AI tests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Tools to Identify and Mitigate Bias &amp; Toxicity in LLMs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https://medium.com/@rajneeshjha9s/tools-to-identify-and-mitigate-bias-toxicity-in-llms-b34e95732241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Practical Guide to Recognizing Bias in LLM Outputs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https://www.appypie.com/blog/recognizing-bias-in-llm-outputs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Ways to Monitor LLM Behavior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https://medium.com/@bijit211987/ways-to-monitor-llm-behavior-c068fba53932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0" y="0"/>
            <a:ext cx="6011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Test Model for Bias, Safety, etc. 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/>
        </p:nvSpPr>
        <p:spPr>
          <a:xfrm>
            <a:off x="192425" y="514350"/>
            <a:ext cx="6665575" cy="1492686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How To Build A Monster PC (Two 3090 GPUs | Liquid Cooling)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https://www.youtube.com/watch?v=MZSXwhkHNBE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Optimus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https://optimuspc.com/collections/waterblocks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Bykski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https://www.bykski.us/collections/gtx-rtx-3080-3090/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Discussion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https://www.reddit.com/r/watercooling/comments/yanxbx/waterblock_compatible_with_the_zotac_gaming/</a:t>
            </a:r>
            <a:endParaRPr sz="10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Linux Tech Tips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https://www.youtube.com/watch?v=Pzh98abhAio&amp;t=223s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 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29"/>
          <p:cNvSpPr txBox="1"/>
          <p:nvPr/>
        </p:nvSpPr>
        <p:spPr>
          <a:xfrm>
            <a:off x="0" y="0"/>
            <a:ext cx="3320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GPU Water Cooling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p29"/>
          <p:cNvPicPr preferRelativeResize="0"/>
          <p:nvPr/>
        </p:nvPicPr>
        <p:blipFill>
          <a:blip r:embed="rId8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425" y="2060400"/>
            <a:ext cx="3324252" cy="2930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9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9077" y="2060400"/>
            <a:ext cx="3738797" cy="2930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/>
        </p:nvSpPr>
        <p:spPr>
          <a:xfrm>
            <a:off x="2151375" y="1533150"/>
            <a:ext cx="46326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7000" b="1">
              <a:solidFill>
                <a:srgbClr val="3C78D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238" y="1203525"/>
            <a:ext cx="2094075" cy="2094075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6"/>
          <p:cNvSpPr txBox="1"/>
          <p:nvPr/>
        </p:nvSpPr>
        <p:spPr>
          <a:xfrm>
            <a:off x="-25625" y="-14775"/>
            <a:ext cx="3355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About the Speaker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3330175" y="878750"/>
            <a:ext cx="5621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500" b="1">
                <a:latin typeface="Calibri"/>
                <a:ea typeface="Calibri"/>
                <a:cs typeface="Calibri"/>
                <a:sym typeface="Calibri"/>
              </a:rPr>
              <a:t>Lev Selector, Ph.D.</a:t>
            </a:r>
            <a:endParaRPr sz="2500" b="1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40+ years of software engineering, data science, and building teams (hiring, training, and managing)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Ph.D. in mathematical modeling and computer simulations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Interests: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Generative AI, Using LLM with your data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●"/>
            </a:pPr>
            <a:r>
              <a:rPr lang="en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 AI for Local Private Data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Char char="●"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Cloud architecture, fin-tech, application security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Find/connect: Linkedin, GitHub, YouTube, Google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10941" y="3664175"/>
            <a:ext cx="1144600" cy="41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/>
        </p:nvSpPr>
        <p:spPr>
          <a:xfrm>
            <a:off x="912377" y="4005903"/>
            <a:ext cx="1391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https://eais.ai</a:t>
            </a:r>
            <a:r>
              <a:rPr lang="en" sz="16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3" y="0"/>
            <a:ext cx="441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HuggingFace LLM Leaderboard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5001427" y="56525"/>
            <a:ext cx="4089600" cy="9543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https://huggingface.co/spaces/HuggingFaceH4/open_llm_leaderboard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https://huggingface.co/datasets/open-llm-leaderboard/results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https://huggingface.co/spaces/felixz/open_llm_leaderboard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https://huggingface.co/spaces/felixz/meta_open_llm_leaderboard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https://github.com/lselector/ai/blob/master/llm_leaderboard.py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5692325" y="1236397"/>
            <a:ext cx="3398702" cy="3385512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Three More Tests (4 -&gt; 7):</a:t>
            </a:r>
            <a:endParaRPr sz="13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ARC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(AI2 Reasoning Challenge) </a:t>
            </a:r>
            <a:b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grade-school science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HellaSwag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common sense inference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MMLU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math, history, comp-science, law, ...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TruthfulQA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model's propensity to reproduce common falsehoods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Winogrande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large version of Winograd test ( </a:t>
            </a:r>
            <a:r>
              <a:rPr lang="en" sz="1300" u="sng" dirty="0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https://arxiv.org/abs/1907.10641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), an adversarial and difficult test for commonsense reasoning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GSM8k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diverse grade school math word problems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3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DROP</a:t>
            </a:r>
            <a:r>
              <a:rPr lang="en" sz="13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English reading comprehension (Discrete Reasoning Over Paragraphs)</a:t>
            </a:r>
            <a:endParaRPr sz="13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5" name="Google Shape;85;p17"/>
          <p:cNvGraphicFramePr/>
          <p:nvPr/>
        </p:nvGraphicFramePr>
        <p:xfrm>
          <a:off x="132150" y="1090591"/>
          <a:ext cx="5284650" cy="3801393"/>
        </p:xfrm>
        <a:graphic>
          <a:graphicData uri="http://schemas.openxmlformats.org/drawingml/2006/table">
            <a:tbl>
              <a:tblPr>
                <a:noFill/>
                <a:tableStyleId>{8FB9AA62-F7B2-4C43-B87D-C62E22914AEE}</a:tableStyleId>
              </a:tblPr>
              <a:tblGrid>
                <a:gridCol w="39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0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52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7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Rank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Model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Aver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Precision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Nparam</a:t>
                      </a:r>
                      <a:endParaRPr sz="1100" b="1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>
                    <a:lnL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TigerResearch/tigerbot-70b-chat-v2 </a:t>
                      </a:r>
                      <a:r>
                        <a:rPr lang="en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(llama)</a:t>
                      </a:r>
                      <a:endParaRPr sz="11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69.76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bhenrym14/platypus-yi-34b </a:t>
                      </a:r>
                      <a:r>
                        <a:rPr lang="en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(llama)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68.96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01-ai/Yi-34B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68.68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OpenBuddy/openbuddy-falcon-180b-v13-preview0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64.3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178.64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fblgit/juanako-7b-UNA   </a:t>
                      </a:r>
                      <a:r>
                        <a:rPr lang="en" sz="1100" b="1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(mistral)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59.91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lvkaokao/mistral-7b-finetuned-orca-dpo-v2 </a:t>
                      </a:r>
                      <a:r>
                        <a:rPr lang="en" sz="1100" b="1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(mistral)</a:t>
                      </a:r>
                      <a:endParaRPr sz="1100" b="1">
                        <a:solidFill>
                          <a:srgbClr val="6AA8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59.06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Intel/neural-chat-7b-v3-1 </a:t>
                      </a:r>
                      <a:r>
                        <a:rPr lang="en" sz="1100" b="1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(mistral)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59.01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microsoft/Orca-2-13b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58.05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Intel/neural-chat-7b-v3-1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" sz="1100" b="1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(mistral)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57.5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meta-llama/Llama-2-70b-chat-hf </a:t>
                      </a:r>
                      <a:r>
                        <a:rPr lang="en" sz="11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(llama)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54.98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NeverSleep/Mistral-11B-SynthIAirOmniMix </a:t>
                      </a:r>
                      <a:r>
                        <a:rPr lang="en" sz="1100" b="1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(mistral)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54.56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195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Open-Orca/Mistral-7B-OpenOrca </a:t>
                      </a:r>
                      <a:r>
                        <a:rPr lang="en" sz="1100" b="1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(mistral)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54.51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290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microsoft/Orca-2-7b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53.02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380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Enno-Ai/vigogne2-enno-13b-sft-lora-4bit </a:t>
                      </a:r>
                      <a:r>
                        <a:rPr lang="en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(llama)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51.79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405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ValiantLabs/ShiningValiantXS </a:t>
                      </a:r>
                      <a:r>
                        <a:rPr lang="en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(llama)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51.47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13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528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mistralai/Mistral-7B-v0.1 </a:t>
                      </a:r>
                      <a:r>
                        <a:rPr lang="en" sz="1100" b="1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(mistral)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50.32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1260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Phind/Phind-CodeLlama-34B-v2 </a:t>
                      </a:r>
                      <a:r>
                        <a:rPr lang="en" sz="11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(llama)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37.15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30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1836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wtang06/mpt-125m-c4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17.2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16bit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0.12</a:t>
                      </a:r>
                      <a:endParaRPr sz="11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525" marR="9525" marT="9525" marB="9125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-38048" y="-108050"/>
            <a:ext cx="41517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Better LLM Leaderboard - lmsys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075" y="2873625"/>
            <a:ext cx="2466524" cy="186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8775" y="131825"/>
            <a:ext cx="2466524" cy="227928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8"/>
          <p:cNvSpPr txBox="1"/>
          <p:nvPr/>
        </p:nvSpPr>
        <p:spPr>
          <a:xfrm>
            <a:off x="98010" y="327200"/>
            <a:ext cx="4015800" cy="30939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https://www.youtube.com/watch?v=_RBAsItC6CU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much better LLM Leaderboard!!! - by 1littlecoder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with standard Open LLM Leaderboard - leaking tests into training data. A better solution - crowd-sourced "Arena" leaderboard: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https://huggingface.co/spaces/lmsys/chatbot-arena-leaderboard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leaderboard is based on the following three benchmarks.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Chatbot Arena - a crowdsourced, randomized battle platform. We use 100K+ user votes to compute Elo ratings.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MT-Bench - a set of challenging multi-turn questions. We use GPT-4 to grade the model responses.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MMLU (5-shot) - a test to measure a model's multitask accuracy on 57 tasks.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94" name="Google Shape;94;p18"/>
          <p:cNvGraphicFramePr/>
          <p:nvPr/>
        </p:nvGraphicFramePr>
        <p:xfrm>
          <a:off x="4225750" y="80925"/>
          <a:ext cx="1937850" cy="5029200"/>
        </p:xfrm>
        <a:graphic>
          <a:graphicData uri="http://schemas.openxmlformats.org/drawingml/2006/table">
            <a:tbl>
              <a:tblPr>
                <a:noFill/>
                <a:tableStyleId>{8FB9AA62-F7B2-4C43-B87D-C62E22914AEE}</a:tableStyleId>
              </a:tblPr>
              <a:tblGrid>
                <a:gridCol w="1492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5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GPT-4-Turbo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1210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GPT-4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1159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Claude-1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1146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Claude-2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1125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Claude-instant-1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1106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GPT-3.5-turbo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1103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WizardLM-70b-v1.0</a:t>
                      </a:r>
                      <a:endParaRPr sz="1000">
                        <a:solidFill>
                          <a:srgbClr val="6AA8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1093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Vicuna-33B</a:t>
                      </a:r>
                      <a:endParaRPr sz="1000">
                        <a:solidFill>
                          <a:srgbClr val="6AA8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1090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OpenChat-3.5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1070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Llama-2-70b-chat</a:t>
                      </a:r>
                      <a:endParaRPr sz="1000">
                        <a:solidFill>
                          <a:srgbClr val="6AA8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1065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WizardLM-13b-v1.2</a:t>
                      </a:r>
                      <a:endParaRPr sz="1000">
                        <a:solidFill>
                          <a:srgbClr val="6AA8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1047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zephyr-7b-beta</a:t>
                      </a:r>
                      <a:endParaRPr sz="10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1042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Vicuna-13B</a:t>
                      </a:r>
                      <a:endParaRPr sz="1000">
                        <a:solidFill>
                          <a:srgbClr val="6AA8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1031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MPT-30B-chat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1031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QWen-Chat-14B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1030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falcon-180b-chat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zephyr-7b-alpha</a:t>
                      </a:r>
                      <a:endParaRPr sz="10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1024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CodeLlama-34B-instruct</a:t>
                      </a:r>
                      <a:endParaRPr sz="1000">
                        <a:solidFill>
                          <a:srgbClr val="6AA8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1022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Llama-2-13b-chat</a:t>
                      </a:r>
                      <a:endParaRPr sz="1000">
                        <a:solidFill>
                          <a:srgbClr val="6AA8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Guanaco-33B</a:t>
                      </a:r>
                      <a:endParaRPr sz="1000">
                        <a:solidFill>
                          <a:srgbClr val="6AA8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1021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Mistral-7B-Instruct-v0.1</a:t>
                      </a:r>
                      <a:endParaRPr sz="1000">
                        <a:solidFill>
                          <a:srgbClr val="FF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1008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rgbClr val="6AA84F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Llama-2-7b-chat</a:t>
                      </a:r>
                      <a:endParaRPr sz="1000">
                        <a:solidFill>
                          <a:srgbClr val="6AA84F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1001</a:t>
                      </a:r>
                      <a:endParaRPr sz="10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8275" marR="18275" marT="0" marB="0" anchor="b">
                    <a:lnL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</a:tbl>
          </a:graphicData>
        </a:graphic>
      </p:graphicFrame>
      <p:pic>
        <p:nvPicPr>
          <p:cNvPr id="95" name="Google Shape;95;p18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000" y="3534451"/>
            <a:ext cx="1126294" cy="134707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1282625" y="3534450"/>
            <a:ext cx="28311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Arpad Emmerich Elo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(1903 - 1992) was an American physics professor and a chess master from Milwaukee (Wisconsin, USA). Originally from Hungary. He has invented 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"Elo rating system"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two-player games such as chess.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79800" y="568800"/>
            <a:ext cx="4278600" cy="1385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Inflection AI - creators of Pi. Why the name "inflection" 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https://inflection.ai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term "inflection" symbolizes the moment of significant transformation. Inflection is not a non-profit, but it is a "public benefit" corporation committed to prioritizing the well-being and happiness of its users and wider stakeholders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9"/>
          <p:cNvSpPr txBox="1"/>
          <p:nvPr/>
        </p:nvSpPr>
        <p:spPr>
          <a:xfrm>
            <a:off x="0" y="0"/>
            <a:ext cx="3320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3" name="Google Shape;103;p1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8075" y="568800"/>
            <a:ext cx="4166751" cy="2482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203350"/>
            <a:ext cx="3438525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9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72049" y="3203350"/>
            <a:ext cx="1771157" cy="133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/>
        </p:nvSpPr>
        <p:spPr>
          <a:xfrm>
            <a:off x="1102550" y="492600"/>
            <a:ext cx="3019800" cy="1585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 - 800,000 years ago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wheel - 6,000 years ago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electricity - 150 years ago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computers - 70 years ago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 - 30 years ago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GenAI (ChatGPT, ...) - 1 year ago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AGI - in 3 years from now ?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20"/>
          <p:cNvSpPr txBox="1"/>
          <p:nvPr/>
        </p:nvSpPr>
        <p:spPr>
          <a:xfrm>
            <a:off x="0" y="0"/>
            <a:ext cx="3320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Progress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1150" y="3219688"/>
            <a:ext cx="1256750" cy="9885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19150" y="2917788"/>
            <a:ext cx="1052275" cy="10522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4" name="Google Shape;114;p20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2675" y="2707812"/>
            <a:ext cx="1586118" cy="9885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60050" y="2358312"/>
            <a:ext cx="1485492" cy="9885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16" name="Google Shape;116;p20"/>
          <p:cNvPicPr preferRelativeResize="0"/>
          <p:nvPr/>
        </p:nvPicPr>
        <p:blipFill>
          <a:blip r:embed="rId7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800" y="1929275"/>
            <a:ext cx="1319731" cy="98852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17" name="Google Shape;117;p20"/>
          <p:cNvSpPr txBox="1"/>
          <p:nvPr/>
        </p:nvSpPr>
        <p:spPr>
          <a:xfrm>
            <a:off x="7475675" y="1420000"/>
            <a:ext cx="1119900" cy="800400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>
                <a:solidFill>
                  <a:srgbClr val="E06666"/>
                </a:solidFill>
              </a:rPr>
              <a:t>AGI</a:t>
            </a:r>
            <a:endParaRPr sz="4000" b="1">
              <a:solidFill>
                <a:srgbClr val="E06666"/>
              </a:solidFill>
            </a:endParaRPr>
          </a:p>
        </p:txBody>
      </p:sp>
      <p:sp>
        <p:nvSpPr>
          <p:cNvPr id="118" name="Google Shape;118;p20"/>
          <p:cNvSpPr txBox="1"/>
          <p:nvPr/>
        </p:nvSpPr>
        <p:spPr>
          <a:xfrm>
            <a:off x="7522975" y="2133350"/>
            <a:ext cx="1217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GPT, ... AGI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  ...  +3 years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20"/>
          <p:cNvSpPr txBox="1"/>
          <p:nvPr/>
        </p:nvSpPr>
        <p:spPr>
          <a:xfrm>
            <a:off x="4861800" y="3277125"/>
            <a:ext cx="9621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Computers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-70 years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20"/>
          <p:cNvSpPr txBox="1"/>
          <p:nvPr/>
        </p:nvSpPr>
        <p:spPr>
          <a:xfrm>
            <a:off x="6204513" y="2863199"/>
            <a:ext cx="12567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Learning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-30 years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3266600" y="3620125"/>
            <a:ext cx="10023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Electricity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-150 years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20"/>
          <p:cNvSpPr txBox="1"/>
          <p:nvPr/>
        </p:nvSpPr>
        <p:spPr>
          <a:xfrm>
            <a:off x="1971550" y="3893850"/>
            <a:ext cx="852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Wheel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-6K years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20"/>
          <p:cNvSpPr txBox="1"/>
          <p:nvPr/>
        </p:nvSpPr>
        <p:spPr>
          <a:xfrm>
            <a:off x="663525" y="4132025"/>
            <a:ext cx="11199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Fire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-1 Mln years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79800" y="492600"/>
            <a:ext cx="4372800" cy="1419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https://www.together.ai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San Francisco, CA - raised $102.5 Mln in Series A -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Fastest cloud platform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for building and running generative AI. Together AI’s research team is behind breakthroughs like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FlashAttention, FlexGen, and CocktailSGD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that are core to modern optimization, making Together Compute the most cost effective way to build new models with supercharged speed.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21"/>
          <p:cNvSpPr txBox="1"/>
          <p:nvPr/>
        </p:nvSpPr>
        <p:spPr>
          <a:xfrm>
            <a:off x="0" y="0"/>
            <a:ext cx="3320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79800" y="1977105"/>
            <a:ext cx="43728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Amazon launches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 generative AI–powered assistant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to answer questions about your AWS systems.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79800" y="2466449"/>
            <a:ext cx="43728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GNoME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(Graph Networks for Materials Exploration) - a new tool by Google DeepMind - just generated recipes for 2.2 million potentially stable new inorganic compounds. New materials include battery and solar cell components missed by prior algorithms.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72276" y="3556093"/>
            <a:ext cx="43728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Sam Altman is back as CEO, Mira Murati as CTO and Greg Brockman as President. Still negotiating with Ilya Sutskever about his role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21"/>
          <p:cNvSpPr txBox="1"/>
          <p:nvPr/>
        </p:nvSpPr>
        <p:spPr>
          <a:xfrm>
            <a:off x="4677375" y="780158"/>
            <a:ext cx="4372800" cy="772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OpenAI's custom GPTs have a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security vulnerability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Researchers have demonstrated a 100% success rate in extracting files and system prompts from these chatbots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https://arxiv.org/pdf/2311.11538.pdf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21"/>
          <p:cNvSpPr txBox="1"/>
          <p:nvPr/>
        </p:nvSpPr>
        <p:spPr>
          <a:xfrm>
            <a:off x="4677375" y="1619170"/>
            <a:ext cx="4372800" cy="680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Pika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generate videos, recent $55 Mln funding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https://pika.art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https://www.youtube.com/watch?v=6b10jGNNbXQ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https://www.reddit.com/r/aivideo/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4677375" y="2367376"/>
            <a:ext cx="43728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SDXL Turbo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Stability AI  - real-time text-to-image model using Adversarial Diffusion Distillation (ADD). How fast you can type ? 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https://stability.ai/news/stability-ai-sdxl-turbo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4677375" y="3064134"/>
            <a:ext cx="43728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AI talent hiring wars.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Banks are intensely competing to attract the best AI talent. Goldman Sachs has lost ~ 60 AI specialists to competitors, Bank of America lost 55; Wells Fargo gained a significant number of AI staff. AI professionals' median compensation in the U.S. reaching record highs.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4677375" y="491678"/>
            <a:ext cx="4372800" cy="218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ChatGPT birthday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- 1 year (Nov 30, 2022)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4677375" y="4168384"/>
            <a:ext cx="43728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Yann LeCun - why AGI should be open source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https://twitter.com/i/status/1728510229133119644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65085" y="4246617"/>
            <a:ext cx="43728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 Learning History - by Jürgen Schmidhuber: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https://people.idsia.ch/~juergen/deep-learning-history.html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/>
        </p:nvSpPr>
        <p:spPr>
          <a:xfrm>
            <a:off x="0" y="0"/>
            <a:ext cx="3320400" cy="3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Misc 2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72275" y="492590"/>
            <a:ext cx="4372800" cy="1018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Running Models Locally: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GPT4All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open-source local app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https://gpt4all.io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MLC LLM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Machine-Learning Compilation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https://llm.mlc.ai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Open Source app to run LLM on all platforms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LMStudio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https://lmstudio.ai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closed source app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72276" y="1598505"/>
            <a:ext cx="4372800" cy="372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DeepLearning.AI - RAG course</a:t>
            </a:r>
            <a:endParaRPr sz="13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https://www.deeplearning.ai/short-courses/building-evaluating-advanced-rag/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72275" y="2074503"/>
            <a:ext cx="43728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CICERO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Meta - an AI agent to play at a human level in Diplomacy, a strategy game that requires building trust, negotiating and cooperating with multiple players.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https://ai.meta.com/research/cicero/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2"/>
          <p:cNvSpPr txBox="1"/>
          <p:nvPr/>
        </p:nvSpPr>
        <p:spPr>
          <a:xfrm>
            <a:off x="72275" y="2985951"/>
            <a:ext cx="43728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Efficient Dataset Distillation via Minimax Diffusion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create surrogate datasets that are more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diverse and 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representative while requiring significantly less computational resources</a:t>
            </a:r>
            <a:endParaRPr sz="13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https://arxiv.org/abs/2311.15529v1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4527775" y="187800"/>
            <a:ext cx="4542900" cy="11268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Casetext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started out in 2013 as a </a:t>
            </a:r>
            <a:r>
              <a:rPr lang="en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crowdsourced law library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. It was recently acquired for $650 Mln. Technologies - LLM, Python LangChain, etc.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https://www.ycombinator.com/blog/the-10-year-overnight-success-story-of-casetext/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https://www.youtube.com/watch?v=qFBUd0b8TjY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4527775" y="1394194"/>
            <a:ext cx="45429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Intuit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adds AI to its tax services: virtual tax expert, (GenAI)-powered TurboTax Online, Spanish language translations across all products, payments services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4527775" y="2089717"/>
            <a:ext cx="4542900" cy="418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25 =&gt;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250 tokens/sec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using pytorch compile, int4, speculative decoding </a:t>
            </a:r>
            <a:r>
              <a:rPr lang="en" sz="1000"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1"/>
              </a:rPr>
              <a:t>https://pytorch.org/blog/accelerating-generative-ai-2/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4527775" y="2591526"/>
            <a:ext cx="4542900" cy="818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AlphaGo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become better than human players via playing not against humans, but against the second AlphaGo.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Similarly, better AI models will be probably created by training against each other (or using synthetic data)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4527775" y="3487141"/>
            <a:ext cx="4542900" cy="6186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Starling-7B (Berkeley)</a:t>
            </a:r>
            <a:r>
              <a:rPr lang="en" sz="1300"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2"/>
              </a:rPr>
              <a:t>https://starling.cs.berkeley.edu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open LLM trained by RLAIF = Reinforcement Learning from AI Feedback. Performs better than Claude1,2 or GPT-3.5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2"/>
          <p:cNvSpPr txBox="1"/>
          <p:nvPr/>
        </p:nvSpPr>
        <p:spPr>
          <a:xfrm>
            <a:off x="72275" y="3897401"/>
            <a:ext cx="4372800" cy="8805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Microsoft Gorilla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trained using RL, smarter than ChatGPT, self-instruct fine-tuning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3"/>
              </a:rPr>
              <a:t>https://gorilla.cs.berkeley.edu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4"/>
              </a:rPr>
              <a:t>https://arxiv.org/abs/2305.15334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5"/>
              </a:rPr>
              <a:t>https://www.youtube.com/watch?v=2ct81x-P2Ck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2"/>
          <p:cNvSpPr txBox="1"/>
          <p:nvPr/>
        </p:nvSpPr>
        <p:spPr>
          <a:xfrm>
            <a:off x="4527775" y="4182666"/>
            <a:ext cx="4542900" cy="6342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25" tIns="9125" rIns="9125" bIns="91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Spanish AI model earning $11K/month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6"/>
              </a:rPr>
              <a:t>https://www.euronews.com/next/2023/11/22/meet-the-first-spanish-ai-model-earning-up-to-10000-per-month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7"/>
              </a:rPr>
              <a:t>https://www.businessinsider.com/ai-influencer-aitana-clueless-agency-tech-spain-2023-11</a:t>
            </a:r>
            <a:r>
              <a:rPr lang="en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3521600" y="495957"/>
            <a:ext cx="5556300" cy="24474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https://www.youtube.com/watch?v=Z6E41eXStsU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4"/>
              </a:rPr>
              <a:t>https://www.youtube.com/watch?v=mdFOprWy2S0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77800" algn="l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5"/>
              </a:rPr>
              <a:t>https://www.theverge.com/2023/11/29/23982046/sam-altman-interview-openai-ceo-rehired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SzPts val="13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6"/>
              </a:rPr>
              <a:t>https://qtransformer.github.io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Q-Transformer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Deepmind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Scalable Offline Reinforcement Learning via Autoregressive Q-Functions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7"/>
              </a:rPr>
              <a:t>https://github.com/lucidrains/q-transformer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Q-Transformer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Scalable Offline Reinforcement Learning via 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Autoregressive Q-Functions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</a:t>
            </a:r>
            <a:r>
              <a:rPr lang="en" sz="1300" b="1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Google Deepmind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https://arxiv.org/abs/2305.20050</a:t>
            </a:r>
            <a:r>
              <a:rPr lang="en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Let's verify Step by Step - Process supervision significantly outperform outcome supervision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A* Search paper (2023) introducing Q*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9"/>
              </a:rPr>
              <a:t>https://arxiv.org/pdf/2102.04518.pdf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John Schulman (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OpenAI, 2016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 explains Q* - 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h</a:t>
            </a:r>
            <a:r>
              <a:rPr lang="en" sz="1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10"/>
              </a:rPr>
              <a:t>ttps://www.youtube.com/watch?v=PtAIh9KSnjo&amp;t=3780s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0" y="0"/>
            <a:ext cx="7209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Q*</a:t>
            </a:r>
            <a:endParaRPr sz="20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3521600" y="3091750"/>
            <a:ext cx="5556300" cy="19857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RL = Reinforcement Learning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Policy ( "π" )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a function that takes a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state "S"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the state space as input and returns an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action "A"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the action space. It can be deterministic or stochastic.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On-Policy Learning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agent uses same policy for acting and for learning. 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lvl="0" indent="-1968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libri"/>
              <a:buChar char="●"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Off-Policy Learning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agent learns from the experience of a different policy (or policies). The most notable example of off-policy learning is the </a:t>
            </a: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Q-learning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algorithm where the agent learns the optimal policy regardless of the actions taken during exploration.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37525" y="492600"/>
            <a:ext cx="3378900" cy="2586000"/>
          </a:xfrm>
          <a:prstGeom prst="rect">
            <a:avLst/>
          </a:prstGeom>
          <a:solidFill>
            <a:srgbClr val="FFF2CC"/>
          </a:solidFill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Q* algorithm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is the name of a rumored breakthrough in artificial intelligence research by OpenAI. The exact nature of the algorithm is unknown. It may be a combination of using Q-learning and A*-like search together for finding and returning correct answers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A* search algorithm</a:t>
            </a:r>
            <a:r>
              <a:rPr lang="en" sz="1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(1968) - was created when building a mobile robot that could plan its own actions. A* was originally designed for finding least-cost paths when the cost of a path is the sum of its costs.</a:t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2655</Words>
  <Application>Microsoft Macintosh PowerPoint</Application>
  <PresentationFormat>On-screen Show (16:9)</PresentationFormat>
  <Paragraphs>352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Calibri</vt:lpstr>
      <vt:lpstr>Roboto Mono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Lev Selector</cp:lastModifiedBy>
  <cp:revision>2</cp:revision>
  <dcterms:modified xsi:type="dcterms:W3CDTF">2023-12-01T20:52:59Z</dcterms:modified>
</cp:coreProperties>
</file>