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22"/>
  </p:notesMasterIdLst>
  <p:sldIdLst>
    <p:sldId id="27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5143500" type="screen16x9"/>
  <p:notesSz cx="6858000" cy="9144000"/>
  <p:embeddedFontLst>
    <p:embeddedFont>
      <p:font typeface="Calibri" panose="020F0502020204030204" pitchFamily="34" charset="0"/>
      <p:regular r:id="rId23"/>
      <p:bold r:id="rId24"/>
      <p:italic r:id="rId25"/>
      <p:boldItalic r:id="rId26"/>
    </p:embeddedFont>
    <p:embeddedFont>
      <p:font typeface="Roboto Mono" pitchFamily="49"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ADD0E24-3A31-438B-93FC-9A842F43F627}">
  <a:tblStyle styleId="{5ADD0E24-3A31-438B-93FC-9A842F43F627}"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p:cViewPr varScale="1">
        <p:scale>
          <a:sx n="161" d="100"/>
          <a:sy n="161" d="100"/>
        </p:scale>
        <p:origin x="784"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2a3b6ae7ea1_0_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2a3b6ae7ea1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1ec971b58a6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1ec971b58a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2a2f045cf25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2a2f045cf25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2a29031bad5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2a29031bad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2a209e7ef2e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2a209e7ef2e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2a209e7ef2e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2a209e7ef2e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2a2f0371406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2a2f037140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2a3eb201b7c_0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2a3eb201b7c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2a3eb201b7c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2a3eb201b7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2a3eb201b7c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2a3eb201b7c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277c3e955ac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277c3e955a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25d3c59165e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25d3c59165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2a33f2ccbec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2a33f2ccbe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a3f75ff9f4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a3f75ff9f4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299e75c8fe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299e75c8fe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2a0e75c6ce9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2a0e75c6ce9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2a0ecd200d9_0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2a0ecd200d9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2a3f75ff9f4_1_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2a3f75ff9f4_1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a3f75ff9f4_1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a3f75ff9f4_1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628650" y="273844"/>
            <a:ext cx="7886700" cy="994200"/>
          </a:xfrm>
          <a:prstGeom prst="rect">
            <a:avLst/>
          </a:prstGeom>
          <a:noFill/>
          <a:ln>
            <a:noFill/>
          </a:ln>
        </p:spPr>
        <p:txBody>
          <a:bodyPr spcFirstLastPara="1" wrap="square" lIns="68575" tIns="68575" rIns="68575" bIns="68575" anchor="ctr" anchorCtr="0">
            <a:norm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algn="l" rtl="0">
              <a:lnSpc>
                <a:spcPct val="100000"/>
              </a:lnSpc>
              <a:spcBef>
                <a:spcPts val="0"/>
              </a:spcBef>
              <a:spcAft>
                <a:spcPts val="0"/>
              </a:spcAft>
              <a:buSzPts val="1100"/>
              <a:buNone/>
              <a:defRPr sz="1400"/>
            </a:lvl2pPr>
            <a:lvl3pPr lvl="2" algn="l" rtl="0">
              <a:lnSpc>
                <a:spcPct val="100000"/>
              </a:lnSpc>
              <a:spcBef>
                <a:spcPts val="0"/>
              </a:spcBef>
              <a:spcAft>
                <a:spcPts val="0"/>
              </a:spcAft>
              <a:buSzPts val="1100"/>
              <a:buNone/>
              <a:defRPr sz="1400"/>
            </a:lvl3pPr>
            <a:lvl4pPr lvl="3" algn="l" rtl="0">
              <a:lnSpc>
                <a:spcPct val="100000"/>
              </a:lnSpc>
              <a:spcBef>
                <a:spcPts val="0"/>
              </a:spcBef>
              <a:spcAft>
                <a:spcPts val="0"/>
              </a:spcAft>
              <a:buSzPts val="1100"/>
              <a:buNone/>
              <a:defRPr sz="1400"/>
            </a:lvl4pPr>
            <a:lvl5pPr lvl="4" algn="l" rtl="0">
              <a:lnSpc>
                <a:spcPct val="100000"/>
              </a:lnSpc>
              <a:spcBef>
                <a:spcPts val="0"/>
              </a:spcBef>
              <a:spcAft>
                <a:spcPts val="0"/>
              </a:spcAft>
              <a:buSzPts val="1100"/>
              <a:buNone/>
              <a:defRPr sz="1400"/>
            </a:lvl5pPr>
            <a:lvl6pPr lvl="5" algn="l" rtl="0">
              <a:lnSpc>
                <a:spcPct val="100000"/>
              </a:lnSpc>
              <a:spcBef>
                <a:spcPts val="0"/>
              </a:spcBef>
              <a:spcAft>
                <a:spcPts val="0"/>
              </a:spcAft>
              <a:buSzPts val="1100"/>
              <a:buNone/>
              <a:defRPr sz="1400"/>
            </a:lvl6pPr>
            <a:lvl7pPr lvl="6" algn="l" rtl="0">
              <a:lnSpc>
                <a:spcPct val="100000"/>
              </a:lnSpc>
              <a:spcBef>
                <a:spcPts val="0"/>
              </a:spcBef>
              <a:spcAft>
                <a:spcPts val="0"/>
              </a:spcAft>
              <a:buSzPts val="1100"/>
              <a:buNone/>
              <a:defRPr sz="1400"/>
            </a:lvl7pPr>
            <a:lvl8pPr lvl="7" algn="l" rtl="0">
              <a:lnSpc>
                <a:spcPct val="100000"/>
              </a:lnSpc>
              <a:spcBef>
                <a:spcPts val="0"/>
              </a:spcBef>
              <a:spcAft>
                <a:spcPts val="0"/>
              </a:spcAft>
              <a:buSzPts val="1100"/>
              <a:buNone/>
              <a:defRPr sz="1400"/>
            </a:lvl8pPr>
            <a:lvl9pPr lvl="8" algn="l" rtl="0">
              <a:lnSpc>
                <a:spcPct val="100000"/>
              </a:lnSpc>
              <a:spcBef>
                <a:spcPts val="0"/>
              </a:spcBef>
              <a:spcAft>
                <a:spcPts val="0"/>
              </a:spcAft>
              <a:buSzPts val="1100"/>
              <a:buNone/>
              <a:defRPr sz="1400"/>
            </a:lvl9pPr>
          </a:lstStyle>
          <a:p>
            <a:endParaRPr/>
          </a:p>
        </p:txBody>
      </p:sp>
      <p:sp>
        <p:nvSpPr>
          <p:cNvPr id="52" name="Google Shape;52;p13"/>
          <p:cNvSpPr txBox="1">
            <a:spLocks noGrp="1"/>
          </p:cNvSpPr>
          <p:nvPr>
            <p:ph type="body" idx="1"/>
          </p:nvPr>
        </p:nvSpPr>
        <p:spPr>
          <a:xfrm>
            <a:off x="628650" y="1369219"/>
            <a:ext cx="7886700" cy="3263400"/>
          </a:xfrm>
          <a:prstGeom prst="rect">
            <a:avLst/>
          </a:prstGeom>
          <a:noFill/>
          <a:ln>
            <a:noFill/>
          </a:ln>
        </p:spPr>
        <p:txBody>
          <a:bodyPr spcFirstLastPara="1" wrap="square" lIns="68575" tIns="68575" rIns="68575" bIns="68575" anchor="t" anchorCtr="0">
            <a:norm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53" name="Google Shape;53;p13"/>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noAutofit/>
          </a:bodyPr>
          <a:lstStyle>
            <a:lvl1pPr marR="0" lvl="0" algn="l" rtl="0">
              <a:lnSpc>
                <a:spcPct val="100000"/>
              </a:lnSpc>
              <a:spcBef>
                <a:spcPts val="0"/>
              </a:spcBef>
              <a:spcAft>
                <a:spcPts val="0"/>
              </a:spcAft>
              <a:buSzPts val="1100"/>
              <a:buNone/>
              <a:defRPr sz="900">
                <a:solidFill>
                  <a:srgbClr val="888888"/>
                </a:solidFill>
                <a:latin typeface="Calibri"/>
                <a:ea typeface="Calibri"/>
                <a:cs typeface="Calibri"/>
                <a:sym typeface="Calibri"/>
              </a:defRPr>
            </a:lvl1pPr>
            <a:lvl2pPr marR="0" lvl="1"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4" name="Google Shape;54;p13"/>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noAutofit/>
          </a:bodyPr>
          <a:lstStyle>
            <a:lvl1pPr marR="0" lvl="0" algn="ctr" rtl="0">
              <a:lnSpc>
                <a:spcPct val="100000"/>
              </a:lnSpc>
              <a:spcBef>
                <a:spcPts val="0"/>
              </a:spcBef>
              <a:spcAft>
                <a:spcPts val="0"/>
              </a:spcAft>
              <a:buSzPts val="1100"/>
              <a:buNone/>
              <a:defRPr sz="900">
                <a:solidFill>
                  <a:srgbClr val="888888"/>
                </a:solidFill>
                <a:latin typeface="Calibri"/>
                <a:ea typeface="Calibri"/>
                <a:cs typeface="Calibri"/>
                <a:sym typeface="Calibri"/>
              </a:defRPr>
            </a:lvl1pPr>
            <a:lvl2pPr marR="0" lvl="1"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5" name="Google Shape;55;p1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p:cSld name="SECTION_HEADER_1">
    <p:spTree>
      <p:nvGrpSpPr>
        <p:cNvPr id="1" name="Shape 56"/>
        <p:cNvGrpSpPr/>
        <p:nvPr/>
      </p:nvGrpSpPr>
      <p:grpSpPr>
        <a:xfrm>
          <a:off x="0" y="0"/>
          <a:ext cx="0" cy="0"/>
          <a:chOff x="0" y="0"/>
          <a:chExt cx="0" cy="0"/>
        </a:xfrm>
      </p:grpSpPr>
      <p:sp>
        <p:nvSpPr>
          <p:cNvPr id="57" name="Google Shape;57;p14"/>
          <p:cNvSpPr txBox="1">
            <a:spLocks noGrp="1"/>
          </p:cNvSpPr>
          <p:nvPr>
            <p:ph type="title"/>
          </p:nvPr>
        </p:nvSpPr>
        <p:spPr>
          <a:xfrm>
            <a:off x="623888" y="1282303"/>
            <a:ext cx="7886700" cy="2139600"/>
          </a:xfrm>
          <a:prstGeom prst="rect">
            <a:avLst/>
          </a:prstGeom>
          <a:noFill/>
          <a:ln>
            <a:noFill/>
          </a:ln>
        </p:spPr>
        <p:txBody>
          <a:bodyPr spcFirstLastPara="1" wrap="square" lIns="68575" tIns="68575" rIns="68575" bIns="68575" anchor="b" anchorCtr="0">
            <a:normAutofit/>
          </a:bodyPr>
          <a:lstStyle>
            <a:lvl1pPr marR="0" lvl="0" algn="l" rtl="0">
              <a:lnSpc>
                <a:spcPct val="90000"/>
              </a:lnSpc>
              <a:spcBef>
                <a:spcPts val="0"/>
              </a:spcBef>
              <a:spcAft>
                <a:spcPts val="0"/>
              </a:spcAft>
              <a:buClr>
                <a:schemeClr val="dk1"/>
              </a:buClr>
              <a:buSzPts val="4500"/>
              <a:buFont typeface="Calibri"/>
              <a:buNone/>
              <a:defRPr sz="4500" b="0" i="0" u="none" strike="noStrike" cap="none">
                <a:solidFill>
                  <a:schemeClr val="dk1"/>
                </a:solidFill>
                <a:latin typeface="Calibri"/>
                <a:ea typeface="Calibri"/>
                <a:cs typeface="Calibri"/>
                <a:sym typeface="Calibri"/>
              </a:defRPr>
            </a:lvl1pPr>
            <a:lvl2pPr lvl="1" algn="l" rtl="0">
              <a:lnSpc>
                <a:spcPct val="100000"/>
              </a:lnSpc>
              <a:spcBef>
                <a:spcPts val="0"/>
              </a:spcBef>
              <a:spcAft>
                <a:spcPts val="0"/>
              </a:spcAft>
              <a:buSzPts val="1100"/>
              <a:buNone/>
              <a:defRPr sz="1400"/>
            </a:lvl2pPr>
            <a:lvl3pPr lvl="2" algn="l" rtl="0">
              <a:lnSpc>
                <a:spcPct val="100000"/>
              </a:lnSpc>
              <a:spcBef>
                <a:spcPts val="0"/>
              </a:spcBef>
              <a:spcAft>
                <a:spcPts val="0"/>
              </a:spcAft>
              <a:buSzPts val="1100"/>
              <a:buNone/>
              <a:defRPr sz="1400"/>
            </a:lvl3pPr>
            <a:lvl4pPr lvl="3" algn="l" rtl="0">
              <a:lnSpc>
                <a:spcPct val="100000"/>
              </a:lnSpc>
              <a:spcBef>
                <a:spcPts val="0"/>
              </a:spcBef>
              <a:spcAft>
                <a:spcPts val="0"/>
              </a:spcAft>
              <a:buSzPts val="1100"/>
              <a:buNone/>
              <a:defRPr sz="1400"/>
            </a:lvl4pPr>
            <a:lvl5pPr lvl="4" algn="l" rtl="0">
              <a:lnSpc>
                <a:spcPct val="100000"/>
              </a:lnSpc>
              <a:spcBef>
                <a:spcPts val="0"/>
              </a:spcBef>
              <a:spcAft>
                <a:spcPts val="0"/>
              </a:spcAft>
              <a:buSzPts val="1100"/>
              <a:buNone/>
              <a:defRPr sz="1400"/>
            </a:lvl5pPr>
            <a:lvl6pPr lvl="5" algn="l" rtl="0">
              <a:lnSpc>
                <a:spcPct val="100000"/>
              </a:lnSpc>
              <a:spcBef>
                <a:spcPts val="0"/>
              </a:spcBef>
              <a:spcAft>
                <a:spcPts val="0"/>
              </a:spcAft>
              <a:buSzPts val="1100"/>
              <a:buNone/>
              <a:defRPr sz="1400"/>
            </a:lvl6pPr>
            <a:lvl7pPr lvl="6" algn="l" rtl="0">
              <a:lnSpc>
                <a:spcPct val="100000"/>
              </a:lnSpc>
              <a:spcBef>
                <a:spcPts val="0"/>
              </a:spcBef>
              <a:spcAft>
                <a:spcPts val="0"/>
              </a:spcAft>
              <a:buSzPts val="1100"/>
              <a:buNone/>
              <a:defRPr sz="1400"/>
            </a:lvl7pPr>
            <a:lvl8pPr lvl="7" algn="l" rtl="0">
              <a:lnSpc>
                <a:spcPct val="100000"/>
              </a:lnSpc>
              <a:spcBef>
                <a:spcPts val="0"/>
              </a:spcBef>
              <a:spcAft>
                <a:spcPts val="0"/>
              </a:spcAft>
              <a:buSzPts val="1100"/>
              <a:buNone/>
              <a:defRPr sz="1400"/>
            </a:lvl8pPr>
            <a:lvl9pPr lvl="8" algn="l" rtl="0">
              <a:lnSpc>
                <a:spcPct val="100000"/>
              </a:lnSpc>
              <a:spcBef>
                <a:spcPts val="0"/>
              </a:spcBef>
              <a:spcAft>
                <a:spcPts val="0"/>
              </a:spcAft>
              <a:buSzPts val="1100"/>
              <a:buNone/>
              <a:defRPr sz="1400"/>
            </a:lvl9pPr>
          </a:lstStyle>
          <a:p>
            <a:endParaRPr/>
          </a:p>
        </p:txBody>
      </p:sp>
      <p:sp>
        <p:nvSpPr>
          <p:cNvPr id="58" name="Google Shape;58;p14"/>
          <p:cNvSpPr txBox="1">
            <a:spLocks noGrp="1"/>
          </p:cNvSpPr>
          <p:nvPr>
            <p:ph type="body" idx="1"/>
          </p:nvPr>
        </p:nvSpPr>
        <p:spPr>
          <a:xfrm>
            <a:off x="623888" y="3442097"/>
            <a:ext cx="7886700" cy="1125300"/>
          </a:xfrm>
          <a:prstGeom prst="rect">
            <a:avLst/>
          </a:prstGeom>
          <a:noFill/>
          <a:ln>
            <a:noFill/>
          </a:ln>
        </p:spPr>
        <p:txBody>
          <a:bodyPr spcFirstLastPara="1" wrap="square" lIns="68575" tIns="68575" rIns="68575" bIns="68575" anchor="t" anchorCtr="0">
            <a:normAutofit/>
          </a:bodyPr>
          <a:lstStyle>
            <a:lvl1pPr marL="457200" marR="0" lvl="0" indent="-228600" algn="l" rtl="0">
              <a:lnSpc>
                <a:spcPct val="90000"/>
              </a:lnSpc>
              <a:spcBef>
                <a:spcPts val="8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1pPr>
            <a:lvl2pPr marL="914400" marR="0" lvl="1" indent="-228600" algn="l" rtl="0">
              <a:lnSpc>
                <a:spcPct val="90000"/>
              </a:lnSpc>
              <a:spcBef>
                <a:spcPts val="400"/>
              </a:spcBef>
              <a:spcAft>
                <a:spcPts val="0"/>
              </a:spcAft>
              <a:buClr>
                <a:srgbClr val="888888"/>
              </a:buClr>
              <a:buSzPts val="1500"/>
              <a:buFont typeface="Arial"/>
              <a:buNone/>
              <a:defRPr sz="15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40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9pPr>
          </a:lstStyle>
          <a:p>
            <a:endParaRPr/>
          </a:p>
        </p:txBody>
      </p:sp>
      <p:sp>
        <p:nvSpPr>
          <p:cNvPr id="59" name="Google Shape;59;p14"/>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noAutofit/>
          </a:bodyPr>
          <a:lstStyle>
            <a:lvl1pPr marR="0" lvl="0" algn="l" rtl="0">
              <a:lnSpc>
                <a:spcPct val="100000"/>
              </a:lnSpc>
              <a:spcBef>
                <a:spcPts val="0"/>
              </a:spcBef>
              <a:spcAft>
                <a:spcPts val="0"/>
              </a:spcAft>
              <a:buSzPts val="1100"/>
              <a:buNone/>
              <a:defRPr sz="900">
                <a:solidFill>
                  <a:srgbClr val="888888"/>
                </a:solidFill>
                <a:latin typeface="Calibri"/>
                <a:ea typeface="Calibri"/>
                <a:cs typeface="Calibri"/>
                <a:sym typeface="Calibri"/>
              </a:defRPr>
            </a:lvl1pPr>
            <a:lvl2pPr marR="0" lvl="1"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60" name="Google Shape;60;p14"/>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noAutofit/>
          </a:bodyPr>
          <a:lstStyle>
            <a:lvl1pPr marR="0" lvl="0" algn="ctr" rtl="0">
              <a:lnSpc>
                <a:spcPct val="100000"/>
              </a:lnSpc>
              <a:spcBef>
                <a:spcPts val="0"/>
              </a:spcBef>
              <a:spcAft>
                <a:spcPts val="0"/>
              </a:spcAft>
              <a:buSzPts val="1100"/>
              <a:buNone/>
              <a:defRPr sz="900">
                <a:solidFill>
                  <a:srgbClr val="888888"/>
                </a:solidFill>
                <a:latin typeface="Calibri"/>
                <a:ea typeface="Calibri"/>
                <a:cs typeface="Calibri"/>
                <a:sym typeface="Calibri"/>
              </a:defRPr>
            </a:lvl1pPr>
            <a:lvl2pPr marR="0" lvl="1"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61" name="Google Shape;61;p1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hyperlink" Target="https://huggingface.co/HuggingFaceH4/zephyr-7b-beta" TargetMode="External"/><Relationship Id="rId7" Type="http://schemas.openxmlformats.org/officeDocument/2006/relationships/hyperlink" Target="https://huggingface.co/Sao10K/Zephyrus-L1-33B"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12.jpeg"/><Relationship Id="rId5" Type="http://schemas.openxmlformats.org/officeDocument/2006/relationships/hyperlink" Target="https://stability.ai/news/stablelm-zephyr-3b-stability-llm" TargetMode="Externa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streamlit" TargetMode="External"/><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hyperlink" Target="https://streamlit.io/gallery" TargetMode="External"/><Relationship Id="rId4" Type="http://schemas.openxmlformats.org/officeDocument/2006/relationships/hyperlink" Target="https://streamlit.io"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www.youtube.com/watch?v=1CdU4n-Obsw" TargetMode="External"/><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8" Type="http://schemas.openxmlformats.org/officeDocument/2006/relationships/hyperlink" Target="https://www.youtube.com/watch?v=cOAI27-MRNQ" TargetMode="External"/><Relationship Id="rId3" Type="http://schemas.openxmlformats.org/officeDocument/2006/relationships/hyperlink" Target="https://www.youtube.com/watch?v=OES1zKjdPxA" TargetMode="External"/><Relationship Id="rId7" Type="http://schemas.openxmlformats.org/officeDocument/2006/relationships/hyperlink" Target="https://www.youtube.com/watch?v=JE9j9150CKw" TargetMode="External"/><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hyperlink" Target="https://www.youtube.com/watch?v=rMzLptB0U-4" TargetMode="External"/><Relationship Id="rId11" Type="http://schemas.openxmlformats.org/officeDocument/2006/relationships/hyperlink" Target="https://www.youtube.com/watch?v=84Qdb1bEBgw" TargetMode="External"/><Relationship Id="rId5" Type="http://schemas.openxmlformats.org/officeDocument/2006/relationships/hyperlink" Target="https://www.youtube.com/watch?v=WucGzteAcrc" TargetMode="External"/><Relationship Id="rId10" Type="http://schemas.openxmlformats.org/officeDocument/2006/relationships/hyperlink" Target="https://www.youtube.com/watch?v=UC7WLCCOzIE" TargetMode="External"/><Relationship Id="rId4" Type="http://schemas.openxmlformats.org/officeDocument/2006/relationships/hyperlink" Target="https://www.youtube.com/watch?v=6RNT8I92oYM" TargetMode="External"/><Relationship Id="rId9" Type="http://schemas.openxmlformats.org/officeDocument/2006/relationships/hyperlink" Target="https://www.youtube.com/watch?v=iUnmF8aEg74" TargetMode="External"/></Relationships>
</file>

<file path=ppt/slides/_rels/slide17.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5.png"/><Relationship Id="rId7"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hyperlink" Target="https://azure.microsoft.com/en-us/products/ai-services/openai-service"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cloud.google.com/vertex-ai/docs" TargetMode="External"/><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hyperlink" Target="https://cloud.google.com/blog/products/ai-machine-learning/getting-started-with-vertex-ai" TargetMode="External"/><Relationship Id="rId4" Type="http://schemas.openxmlformats.org/officeDocument/2006/relationships/hyperlink" Target="https://cloud.google.com/vertex-ai/docs/tutorials"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aws.amazon.com/bedrock/" TargetMode="External"/><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hyperlink" Target="https://eais.ai" TargetMode="Externa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deepmind.google/technologies/gemini/#introduction"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hyperlink" Target="https://storage.googleapis.com/deepmind-media/gemini/gemini_1_report.pdf" TargetMode="External"/></Relationships>
</file>

<file path=ppt/slides/_rels/slide4.xml.rels><?xml version="1.0" encoding="UTF-8" standalone="yes"?>
<Relationships xmlns="http://schemas.openxmlformats.org/package/2006/relationships"><Relationship Id="rId8" Type="http://schemas.openxmlformats.org/officeDocument/2006/relationships/hyperlink" Target="https://techcrunch.com/2023/12/07/googles-best-gemini-demo-was-faked/" TargetMode="External"/><Relationship Id="rId3" Type="http://schemas.openxmlformats.org/officeDocument/2006/relationships/hyperlink" Target="https://www.youtube.com/watch?v=_qTCijT_cSc" TargetMode="External"/><Relationship Id="rId7" Type="http://schemas.openxmlformats.org/officeDocument/2006/relationships/hyperlink" Target="https://www.youtube.com/watch?v=lhnlx8R16o4"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hyperlink" Target="https://www.youtube.com/watch?v=90CYYfl9ntM" TargetMode="External"/><Relationship Id="rId11" Type="http://schemas.openxmlformats.org/officeDocument/2006/relationships/image" Target="../media/image5.png"/><Relationship Id="rId5" Type="http://schemas.openxmlformats.org/officeDocument/2006/relationships/hyperlink" Target="https://developers.googleblog.com/2023/12/how-its-made-gemini-multimodal-prompting.html" TargetMode="External"/><Relationship Id="rId10" Type="http://schemas.openxmlformats.org/officeDocument/2006/relationships/hyperlink" Target="https://twitter.com/OriolVinyalsML/status/1732885990291775553" TargetMode="External"/><Relationship Id="rId4" Type="http://schemas.openxmlformats.org/officeDocument/2006/relationships/hyperlink" Target="https://storage.googleapis.com/deepmind-media/gemini/gemini_1_report.pdf" TargetMode="External"/><Relationship Id="rId9" Type="http://schemas.openxmlformats.org/officeDocument/2006/relationships/hyperlink" Target="https://twitter.com/ajones55555/status/1732609418527682709" TargetMode="External"/></Relationships>
</file>

<file path=ppt/slides/_rels/slide5.xml.rels><?xml version="1.0" encoding="UTF-8" standalone="yes"?>
<Relationships xmlns="http://schemas.openxmlformats.org/package/2006/relationships"><Relationship Id="rId8" Type="http://schemas.openxmlformats.org/officeDocument/2006/relationships/hyperlink" Target="https://arxiv.org/abs/1907.10641" TargetMode="External"/><Relationship Id="rId3" Type="http://schemas.openxmlformats.org/officeDocument/2006/relationships/hyperlink" Target="https://huggingface.co/spaces/HuggingFaceH4/open_llm_leaderboard" TargetMode="External"/><Relationship Id="rId7" Type="http://schemas.openxmlformats.org/officeDocument/2006/relationships/hyperlink" Target="https://github.com/lselector/ai/blob/master/llm_leaderboard.py"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hyperlink" Target="https://huggingface.co/spaces/felixz/meta_open_llm_leaderboard" TargetMode="External"/><Relationship Id="rId5" Type="http://schemas.openxmlformats.org/officeDocument/2006/relationships/hyperlink" Target="https://huggingface.co/spaces/felixz/open_llm_leaderboard" TargetMode="External"/><Relationship Id="rId4" Type="http://schemas.openxmlformats.org/officeDocument/2006/relationships/hyperlink" Target="https://huggingface.co/datasets/open-llm-leaderboard/results"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huggingface.co/spaces/lmsys/chatbot-arena-leaderboard"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hyperlink" Target="https://huggingface.co/WizardLM/WizardLM-70B-V1.0" TargetMode="External"/><Relationship Id="rId5" Type="http://schemas.openxmlformats.org/officeDocument/2006/relationships/hyperlink" Target="https://huggingface.co/allenai/tulu-2-dpo-70b" TargetMode="Externa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8" Type="http://schemas.openxmlformats.org/officeDocument/2006/relationships/hyperlink" Target="https://www.whitehouse.gov/briefing-room/presidential-actions/2023/10/30/executive-order-on-the-safe-secure-and-trustworthy-development-and-use-of-artificial-intelligence/" TargetMode="External"/><Relationship Id="rId3" Type="http://schemas.openxmlformats.org/officeDocument/2006/relationships/hyperlink" Target="https://ai.meta.com/blog/purple-llama-open-trust-safety-generative-ai/" TargetMode="External"/><Relationship Id="rId7" Type="http://schemas.openxmlformats.org/officeDocument/2006/relationships/hyperlink" Target="https://medium.com/@milena.trajanoska/automated-knowledge-graph-construction-using-chatgpt-ba959050405a"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hyperlink" Target="https://ai.plainenglish.io/the-silent-information-transformation-with-llms-building-knowledge-graphs-with-maximum-automation-2f8d453327d9" TargetMode="External"/><Relationship Id="rId11" Type="http://schemas.openxmlformats.org/officeDocument/2006/relationships/image" Target="../media/image7.png"/><Relationship Id="rId5" Type="http://schemas.openxmlformats.org/officeDocument/2006/relationships/hyperlink" Target="https://blog.devgenius.io/s-lora-serving-thousand-llms-on-single-gpu-d8373c00074d" TargetMode="External"/><Relationship Id="rId10" Type="http://schemas.openxmlformats.org/officeDocument/2006/relationships/hyperlink" Target="https://thealliance.ai" TargetMode="External"/><Relationship Id="rId4" Type="http://schemas.openxmlformats.org/officeDocument/2006/relationships/hyperlink" Target="https://imagine.meta.com" TargetMode="External"/><Relationship Id="rId9" Type="http://schemas.openxmlformats.org/officeDocument/2006/relationships/hyperlink" Target="https://ai.gov/apply/"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www.forbes.com/sites/karlfreund/2023/12/05/nvidia-pre-empts-amd-mi300-with-4x-faster-ai-yes-software-matters/" TargetMode="External"/><Relationship Id="rId7"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hyperlink" Target="https://www.anthropic.com/index/claude-2-1-prompting" TargetMode="External"/><Relationship Id="rId5" Type="http://schemas.openxmlformats.org/officeDocument/2006/relationships/image" Target="../media/image8.png"/><Relationship Id="rId4" Type="http://schemas.openxmlformats.org/officeDocument/2006/relationships/hyperlink" Target="https://www.forbes.com/sites/karlfreund/2023/09/08/nvidia-adds-new-software-that-can-double-h100-inference-performance/"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www.latent.space/p/axolotl" TargetMode="External"/><Relationship Id="rId7"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hyperlink" Target="https://medium.com/@gurpartap.sandhu3/fine-tuning-llms-using-openais-gpt3-5-to-build-a-hyper-focussed-grumpy-greg-6ecddceedd09" TargetMode="External"/><Relationship Id="rId5" Type="http://schemas.openxmlformats.org/officeDocument/2006/relationships/hyperlink" Target="https://twitter.com/maximelabonne/status/1696793307299414296" TargetMode="External"/><Relationship Id="rId4" Type="http://schemas.openxmlformats.org/officeDocument/2006/relationships/hyperlink" Target="https://github.com/OpenAccess-AI-Collective/axolot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p:nvPr/>
        </p:nvSpPr>
        <p:spPr>
          <a:xfrm>
            <a:off x="2392025" y="-425"/>
            <a:ext cx="4260300" cy="942000"/>
          </a:xfrm>
          <a:prstGeom prst="rect">
            <a:avLst/>
          </a:prstGeom>
          <a:noFill/>
          <a:ln>
            <a:noFill/>
          </a:ln>
        </p:spPr>
        <p:txBody>
          <a:bodyPr spcFirstLastPara="1" wrap="square" lIns="9125" tIns="9125" rIns="9125" bIns="9125" anchor="t" anchorCtr="0">
            <a:spAutoFit/>
          </a:bodyPr>
          <a:lstStyle/>
          <a:p>
            <a:pPr marL="0" lvl="0" indent="0" algn="ctr" rtl="0">
              <a:spcBef>
                <a:spcPts val="0"/>
              </a:spcBef>
              <a:spcAft>
                <a:spcPts val="0"/>
              </a:spcAft>
              <a:buNone/>
            </a:pPr>
            <a:r>
              <a:rPr lang="en" sz="3600" b="1">
                <a:solidFill>
                  <a:srgbClr val="3C78D8"/>
                </a:solidFill>
              </a:rPr>
              <a:t>AI Updates </a:t>
            </a:r>
            <a:endParaRPr sz="3600" b="1">
              <a:solidFill>
                <a:srgbClr val="3C78D8"/>
              </a:solidFill>
            </a:endParaRPr>
          </a:p>
          <a:p>
            <a:pPr marL="0" lvl="0" indent="0" algn="ctr" rtl="0">
              <a:spcBef>
                <a:spcPts val="0"/>
              </a:spcBef>
              <a:spcAft>
                <a:spcPts val="0"/>
              </a:spcAft>
              <a:buNone/>
            </a:pPr>
            <a:r>
              <a:rPr lang="en" sz="2400" b="1">
                <a:solidFill>
                  <a:srgbClr val="3C78D8"/>
                </a:solidFill>
              </a:rPr>
              <a:t>December 08, 2023</a:t>
            </a:r>
            <a:endParaRPr sz="2400" b="1">
              <a:solidFill>
                <a:srgbClr val="3C78D8"/>
              </a:solidFill>
            </a:endParaRPr>
          </a:p>
        </p:txBody>
      </p:sp>
      <p:sp>
        <p:nvSpPr>
          <p:cNvPr id="67" name="Google Shape;67;p15"/>
          <p:cNvSpPr txBox="1"/>
          <p:nvPr/>
        </p:nvSpPr>
        <p:spPr>
          <a:xfrm>
            <a:off x="105050" y="1157128"/>
            <a:ext cx="4342500" cy="33864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457200" lvl="0" indent="-330200" algn="l" rtl="0">
              <a:spcBef>
                <a:spcPts val="0"/>
              </a:spcBef>
              <a:spcAft>
                <a:spcPts val="0"/>
              </a:spcAft>
              <a:buClr>
                <a:srgbClr val="3C78D8"/>
              </a:buClr>
              <a:buSzPts val="1600"/>
              <a:buChar char="●"/>
            </a:pPr>
            <a:r>
              <a:rPr lang="en" sz="1600" b="1">
                <a:solidFill>
                  <a:srgbClr val="3C78D8"/>
                </a:solidFill>
              </a:rPr>
              <a:t>Google Gemini Released</a:t>
            </a:r>
            <a:endParaRPr sz="1600" b="1">
              <a:solidFill>
                <a:srgbClr val="3C78D8"/>
              </a:solidFill>
            </a:endParaRPr>
          </a:p>
          <a:p>
            <a:pPr marL="457200" lvl="0" indent="-330200" algn="l" rtl="0">
              <a:spcBef>
                <a:spcPts val="0"/>
              </a:spcBef>
              <a:spcAft>
                <a:spcPts val="0"/>
              </a:spcAft>
              <a:buClr>
                <a:srgbClr val="3C78D8"/>
              </a:buClr>
              <a:buSzPts val="1600"/>
              <a:buChar char="●"/>
            </a:pPr>
            <a:r>
              <a:rPr lang="en" sz="1600" b="1">
                <a:solidFill>
                  <a:srgbClr val="3C78D8"/>
                </a:solidFill>
              </a:rPr>
              <a:t>Hugging Face LLM Leaderboard</a:t>
            </a:r>
            <a:endParaRPr sz="1600" b="1">
              <a:solidFill>
                <a:srgbClr val="3C78D8"/>
              </a:solidFill>
            </a:endParaRPr>
          </a:p>
          <a:p>
            <a:pPr marL="457200" lvl="0" indent="-330200" algn="l" rtl="0">
              <a:spcBef>
                <a:spcPts val="0"/>
              </a:spcBef>
              <a:spcAft>
                <a:spcPts val="0"/>
              </a:spcAft>
              <a:buClr>
                <a:srgbClr val="3C78D8"/>
              </a:buClr>
              <a:buSzPts val="1600"/>
              <a:buChar char="●"/>
            </a:pPr>
            <a:r>
              <a:rPr lang="en" sz="1600" b="1">
                <a:solidFill>
                  <a:srgbClr val="3C78D8"/>
                </a:solidFill>
              </a:rPr>
              <a:t>Crowd-sourced "Arena" leaderboard</a:t>
            </a:r>
            <a:endParaRPr sz="1600" b="1">
              <a:solidFill>
                <a:srgbClr val="3C78D8"/>
              </a:solidFill>
            </a:endParaRPr>
          </a:p>
          <a:p>
            <a:pPr marL="457200" lvl="0" indent="-330200" algn="l" rtl="0">
              <a:spcBef>
                <a:spcPts val="0"/>
              </a:spcBef>
              <a:spcAft>
                <a:spcPts val="0"/>
              </a:spcAft>
              <a:buClr>
                <a:srgbClr val="3C78D8"/>
              </a:buClr>
              <a:buSzPts val="1600"/>
              <a:buChar char="●"/>
            </a:pPr>
            <a:r>
              <a:rPr lang="en" sz="1600" b="1">
                <a:solidFill>
                  <a:srgbClr val="3C78D8"/>
                </a:solidFill>
              </a:rPr>
              <a:t>OpenAI App Store</a:t>
            </a:r>
            <a:endParaRPr sz="1600" b="1">
              <a:solidFill>
                <a:srgbClr val="3C78D8"/>
              </a:solidFill>
            </a:endParaRPr>
          </a:p>
          <a:p>
            <a:pPr marL="457200" lvl="0" indent="-330200" algn="l" rtl="0">
              <a:spcBef>
                <a:spcPts val="0"/>
              </a:spcBef>
              <a:spcAft>
                <a:spcPts val="0"/>
              </a:spcAft>
              <a:buClr>
                <a:srgbClr val="3C78D8"/>
              </a:buClr>
              <a:buSzPts val="1600"/>
              <a:buChar char="●"/>
            </a:pPr>
            <a:r>
              <a:rPr lang="en" sz="1600" b="1">
                <a:solidFill>
                  <a:srgbClr val="3C78D8"/>
                </a:solidFill>
              </a:rPr>
              <a:t>Meta Purple Llama Safety Project</a:t>
            </a:r>
            <a:endParaRPr sz="1600" b="1">
              <a:solidFill>
                <a:srgbClr val="3C78D8"/>
              </a:solidFill>
            </a:endParaRPr>
          </a:p>
          <a:p>
            <a:pPr marL="457200" lvl="0" indent="-330200" algn="l" rtl="0">
              <a:spcBef>
                <a:spcPts val="0"/>
              </a:spcBef>
              <a:spcAft>
                <a:spcPts val="0"/>
              </a:spcAft>
              <a:buClr>
                <a:srgbClr val="3C78D8"/>
              </a:buClr>
              <a:buSzPts val="1600"/>
              <a:buChar char="●"/>
            </a:pPr>
            <a:r>
              <a:rPr lang="en" sz="1600" b="1">
                <a:solidFill>
                  <a:srgbClr val="3C78D8"/>
                </a:solidFill>
              </a:rPr>
              <a:t>Meta text2image</a:t>
            </a:r>
            <a:endParaRPr sz="1600" b="1">
              <a:solidFill>
                <a:srgbClr val="3C78D8"/>
              </a:solidFill>
            </a:endParaRPr>
          </a:p>
          <a:p>
            <a:pPr marL="457200" lvl="0" indent="-330200" algn="l" rtl="0">
              <a:spcBef>
                <a:spcPts val="0"/>
              </a:spcBef>
              <a:spcAft>
                <a:spcPts val="0"/>
              </a:spcAft>
              <a:buClr>
                <a:srgbClr val="3C78D8"/>
              </a:buClr>
              <a:buSzPts val="1600"/>
              <a:buChar char="●"/>
            </a:pPr>
            <a:r>
              <a:rPr lang="en" sz="1600" b="1">
                <a:solidFill>
                  <a:srgbClr val="3C78D8"/>
                </a:solidFill>
              </a:rPr>
              <a:t>Microsoft Copilot updates</a:t>
            </a:r>
            <a:endParaRPr sz="1600" b="1">
              <a:solidFill>
                <a:srgbClr val="3C78D8"/>
              </a:solidFill>
            </a:endParaRPr>
          </a:p>
          <a:p>
            <a:pPr marL="457200" lvl="0" indent="-330200" algn="l" rtl="0">
              <a:spcBef>
                <a:spcPts val="0"/>
              </a:spcBef>
              <a:spcAft>
                <a:spcPts val="0"/>
              </a:spcAft>
              <a:buClr>
                <a:srgbClr val="3C78D8"/>
              </a:buClr>
              <a:buSzPts val="1600"/>
              <a:buChar char="●"/>
            </a:pPr>
            <a:r>
              <a:rPr lang="en" sz="1600" b="1">
                <a:solidFill>
                  <a:srgbClr val="3C78D8"/>
                </a:solidFill>
              </a:rPr>
              <a:t>Building Knowledge Graphs with LLM</a:t>
            </a:r>
            <a:endParaRPr sz="1600" b="1">
              <a:solidFill>
                <a:srgbClr val="3C78D8"/>
              </a:solidFill>
            </a:endParaRPr>
          </a:p>
          <a:p>
            <a:pPr marL="457200" lvl="0" indent="-330200" algn="l" rtl="0">
              <a:spcBef>
                <a:spcPts val="0"/>
              </a:spcBef>
              <a:spcAft>
                <a:spcPts val="0"/>
              </a:spcAft>
              <a:buClr>
                <a:srgbClr val="3C78D8"/>
              </a:buClr>
              <a:buSzPts val="1600"/>
              <a:buChar char="●"/>
            </a:pPr>
            <a:r>
              <a:rPr lang="en" sz="1600" b="1">
                <a:solidFill>
                  <a:srgbClr val="3C78D8"/>
                </a:solidFill>
              </a:rPr>
              <a:t>Grok launch</a:t>
            </a:r>
            <a:endParaRPr sz="1600" b="1">
              <a:solidFill>
                <a:srgbClr val="3C78D8"/>
              </a:solidFill>
            </a:endParaRPr>
          </a:p>
          <a:p>
            <a:pPr marL="457200" lvl="0" indent="-330200" algn="l" rtl="0">
              <a:spcBef>
                <a:spcPts val="0"/>
              </a:spcBef>
              <a:spcAft>
                <a:spcPts val="0"/>
              </a:spcAft>
              <a:buClr>
                <a:srgbClr val="3C78D8"/>
              </a:buClr>
              <a:buSzPts val="1600"/>
              <a:buChar char="●"/>
            </a:pPr>
            <a:r>
              <a:rPr lang="en" sz="1600" b="1">
                <a:solidFill>
                  <a:srgbClr val="3C78D8"/>
                </a:solidFill>
              </a:rPr>
              <a:t>S-LoRA</a:t>
            </a:r>
            <a:endParaRPr sz="1600" b="1">
              <a:solidFill>
                <a:srgbClr val="3C78D8"/>
              </a:solidFill>
            </a:endParaRPr>
          </a:p>
          <a:p>
            <a:pPr marL="457200" lvl="0" indent="-330200" algn="l" rtl="0">
              <a:spcBef>
                <a:spcPts val="0"/>
              </a:spcBef>
              <a:spcAft>
                <a:spcPts val="0"/>
              </a:spcAft>
              <a:buClr>
                <a:srgbClr val="3C78D8"/>
              </a:buClr>
              <a:buSzPts val="1600"/>
              <a:buChar char="●"/>
            </a:pPr>
            <a:r>
              <a:rPr lang="en" sz="1600" b="1">
                <a:solidFill>
                  <a:srgbClr val="3C78D8"/>
                </a:solidFill>
              </a:rPr>
              <a:t>MLX framework for Apple Silicon</a:t>
            </a:r>
            <a:endParaRPr sz="1600" b="1">
              <a:solidFill>
                <a:srgbClr val="3C78D8"/>
              </a:solidFill>
            </a:endParaRPr>
          </a:p>
          <a:p>
            <a:pPr marL="457200" lvl="0" indent="-330200" algn="l" rtl="0">
              <a:spcBef>
                <a:spcPts val="0"/>
              </a:spcBef>
              <a:spcAft>
                <a:spcPts val="0"/>
              </a:spcAft>
              <a:buClr>
                <a:srgbClr val="3C78D8"/>
              </a:buClr>
              <a:buSzPts val="1600"/>
              <a:buChar char="●"/>
            </a:pPr>
            <a:r>
              <a:rPr lang="en" sz="1600" b="1">
                <a:solidFill>
                  <a:srgbClr val="3C78D8"/>
                </a:solidFill>
              </a:rPr>
              <a:t>AI.gov</a:t>
            </a:r>
            <a:endParaRPr sz="1600" b="1">
              <a:solidFill>
                <a:srgbClr val="3C78D8"/>
              </a:solidFill>
            </a:endParaRPr>
          </a:p>
          <a:p>
            <a:pPr marL="457200" lvl="0" indent="-330200" algn="l" rtl="0">
              <a:spcBef>
                <a:spcPts val="0"/>
              </a:spcBef>
              <a:spcAft>
                <a:spcPts val="0"/>
              </a:spcAft>
              <a:buClr>
                <a:srgbClr val="3C78D8"/>
              </a:buClr>
              <a:buSzPts val="1600"/>
              <a:buChar char="●"/>
            </a:pPr>
            <a:r>
              <a:rPr lang="en" sz="1600" b="1">
                <a:solidFill>
                  <a:srgbClr val="3C78D8"/>
                </a:solidFill>
              </a:rPr>
              <a:t>AI Alliance</a:t>
            </a:r>
            <a:endParaRPr sz="1600" b="1">
              <a:solidFill>
                <a:srgbClr val="3C78D8"/>
              </a:solidFill>
            </a:endParaRPr>
          </a:p>
        </p:txBody>
      </p:sp>
      <p:sp>
        <p:nvSpPr>
          <p:cNvPr id="68" name="Google Shape;68;p15"/>
          <p:cNvSpPr txBox="1"/>
          <p:nvPr/>
        </p:nvSpPr>
        <p:spPr>
          <a:xfrm>
            <a:off x="4573850" y="1155206"/>
            <a:ext cx="4441200" cy="31401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457200" lvl="0" indent="-330200" algn="l" rtl="0">
              <a:spcBef>
                <a:spcPts val="0"/>
              </a:spcBef>
              <a:spcAft>
                <a:spcPts val="0"/>
              </a:spcAft>
              <a:buClr>
                <a:srgbClr val="3C78D8"/>
              </a:buClr>
              <a:buSzPts val="1600"/>
              <a:buChar char="●"/>
            </a:pPr>
            <a:r>
              <a:rPr lang="en" sz="1600" b="1">
                <a:solidFill>
                  <a:srgbClr val="3C78D8"/>
                </a:solidFill>
              </a:rPr>
              <a:t>Nvidia TensorRT-LLM</a:t>
            </a:r>
            <a:endParaRPr sz="1600" b="1">
              <a:solidFill>
                <a:srgbClr val="3C78D8"/>
              </a:solidFill>
            </a:endParaRPr>
          </a:p>
          <a:p>
            <a:pPr marL="457200" lvl="0" indent="-330200" algn="l" rtl="0">
              <a:spcBef>
                <a:spcPts val="0"/>
              </a:spcBef>
              <a:spcAft>
                <a:spcPts val="0"/>
              </a:spcAft>
              <a:buClr>
                <a:srgbClr val="3C78D8"/>
              </a:buClr>
              <a:buSzPts val="1600"/>
              <a:buChar char="●"/>
            </a:pPr>
            <a:r>
              <a:rPr lang="en" sz="1600" b="1">
                <a:solidFill>
                  <a:srgbClr val="3C78D8"/>
                </a:solidFill>
              </a:rPr>
              <a:t>Axolotl</a:t>
            </a:r>
            <a:endParaRPr sz="1600" b="1">
              <a:solidFill>
                <a:srgbClr val="3C78D8"/>
              </a:solidFill>
            </a:endParaRPr>
          </a:p>
          <a:p>
            <a:pPr marL="457200" lvl="0" indent="-330200" algn="l" rtl="0">
              <a:spcBef>
                <a:spcPts val="0"/>
              </a:spcBef>
              <a:spcAft>
                <a:spcPts val="0"/>
              </a:spcAft>
              <a:buClr>
                <a:srgbClr val="3C78D8"/>
              </a:buClr>
              <a:buSzPts val="1600"/>
              <a:buChar char="●"/>
            </a:pPr>
            <a:r>
              <a:rPr lang="en" sz="1600" b="1">
                <a:solidFill>
                  <a:srgbClr val="3C78D8"/>
                </a:solidFill>
              </a:rPr>
              <a:t>Zero-Shot Learning / Testing</a:t>
            </a:r>
            <a:endParaRPr sz="1600" b="1">
              <a:solidFill>
                <a:srgbClr val="3C78D8"/>
              </a:solidFill>
            </a:endParaRPr>
          </a:p>
          <a:p>
            <a:pPr marL="457200" lvl="0" indent="-330200" algn="l" rtl="0">
              <a:spcBef>
                <a:spcPts val="0"/>
              </a:spcBef>
              <a:spcAft>
                <a:spcPts val="0"/>
              </a:spcAft>
              <a:buClr>
                <a:srgbClr val="3C78D8"/>
              </a:buClr>
              <a:buSzPts val="1600"/>
              <a:buChar char="●"/>
            </a:pPr>
            <a:r>
              <a:rPr lang="en" sz="1600" b="1">
                <a:solidFill>
                  <a:srgbClr val="3C78D8"/>
                </a:solidFill>
              </a:rPr>
              <a:t>Zephyr Models - helpful assistants</a:t>
            </a:r>
            <a:endParaRPr sz="1600" b="1">
              <a:solidFill>
                <a:srgbClr val="3C78D8"/>
              </a:solidFill>
            </a:endParaRPr>
          </a:p>
          <a:p>
            <a:pPr marL="457200" lvl="0" indent="-330200" algn="l" rtl="0">
              <a:spcBef>
                <a:spcPts val="0"/>
              </a:spcBef>
              <a:spcAft>
                <a:spcPts val="0"/>
              </a:spcAft>
              <a:buClr>
                <a:srgbClr val="3C78D8"/>
              </a:buClr>
              <a:buSzPts val="1600"/>
              <a:buChar char="●"/>
            </a:pPr>
            <a:r>
              <a:rPr lang="en" sz="1600" b="1">
                <a:solidFill>
                  <a:srgbClr val="3C78D8"/>
                </a:solidFill>
              </a:rPr>
              <a:t>Streamlit</a:t>
            </a:r>
            <a:endParaRPr sz="1600" b="1">
              <a:solidFill>
                <a:srgbClr val="3C78D8"/>
              </a:solidFill>
            </a:endParaRPr>
          </a:p>
          <a:p>
            <a:pPr marL="457200" lvl="0" indent="-330200" algn="l" rtl="0">
              <a:spcBef>
                <a:spcPts val="0"/>
              </a:spcBef>
              <a:spcAft>
                <a:spcPts val="0"/>
              </a:spcAft>
              <a:buClr>
                <a:srgbClr val="3C78D8"/>
              </a:buClr>
              <a:buSzPts val="1600"/>
              <a:buChar char="●"/>
            </a:pPr>
            <a:r>
              <a:rPr lang="en" sz="1600" b="1">
                <a:solidFill>
                  <a:srgbClr val="3C78D8"/>
                </a:solidFill>
              </a:rPr>
              <a:t>TaskWeaver vs AutoGen</a:t>
            </a:r>
            <a:endParaRPr sz="1600" b="1">
              <a:solidFill>
                <a:srgbClr val="3C78D8"/>
              </a:solidFill>
            </a:endParaRPr>
          </a:p>
          <a:p>
            <a:pPr marL="457200" lvl="0" indent="-330200" algn="l" rtl="0">
              <a:spcBef>
                <a:spcPts val="0"/>
              </a:spcBef>
              <a:spcAft>
                <a:spcPts val="0"/>
              </a:spcAft>
              <a:buClr>
                <a:srgbClr val="3C78D8"/>
              </a:buClr>
              <a:buSzPts val="1600"/>
              <a:buChar char="●"/>
            </a:pPr>
            <a:r>
              <a:rPr lang="en" sz="1600" b="1">
                <a:solidFill>
                  <a:srgbClr val="3C78D8"/>
                </a:solidFill>
              </a:rPr>
              <a:t>Scaling Generative AI</a:t>
            </a:r>
            <a:endParaRPr sz="1600" b="1">
              <a:solidFill>
                <a:srgbClr val="3C78D8"/>
              </a:solidFill>
            </a:endParaRPr>
          </a:p>
          <a:p>
            <a:pPr marL="457200" lvl="0" indent="-330200" algn="l" rtl="0">
              <a:spcBef>
                <a:spcPts val="0"/>
              </a:spcBef>
              <a:spcAft>
                <a:spcPts val="0"/>
              </a:spcAft>
              <a:buClr>
                <a:srgbClr val="3C78D8"/>
              </a:buClr>
              <a:buSzPts val="1600"/>
              <a:buChar char="●"/>
            </a:pPr>
            <a:r>
              <a:rPr lang="en" sz="1600" b="1">
                <a:solidFill>
                  <a:srgbClr val="3C78D8"/>
                </a:solidFill>
              </a:rPr>
              <a:t>LLM Parallelism</a:t>
            </a:r>
            <a:endParaRPr sz="1600" b="1">
              <a:solidFill>
                <a:srgbClr val="3C78D8"/>
              </a:solidFill>
            </a:endParaRPr>
          </a:p>
          <a:p>
            <a:pPr marL="457200" lvl="0" indent="-330200" algn="l" rtl="0">
              <a:spcBef>
                <a:spcPts val="0"/>
              </a:spcBef>
              <a:spcAft>
                <a:spcPts val="0"/>
              </a:spcAft>
              <a:buClr>
                <a:srgbClr val="3C78D8"/>
              </a:buClr>
              <a:buSzPts val="1600"/>
              <a:buChar char="●"/>
            </a:pPr>
            <a:r>
              <a:rPr lang="en" sz="1600" b="1">
                <a:solidFill>
                  <a:srgbClr val="3C78D8"/>
                </a:solidFill>
              </a:rPr>
              <a:t>Generative AI Interview Questions</a:t>
            </a:r>
            <a:endParaRPr sz="1600" b="1">
              <a:solidFill>
                <a:srgbClr val="3C78D8"/>
              </a:solidFill>
            </a:endParaRPr>
          </a:p>
          <a:p>
            <a:pPr marL="457200" lvl="0" indent="-330200" algn="l" rtl="0">
              <a:spcBef>
                <a:spcPts val="0"/>
              </a:spcBef>
              <a:spcAft>
                <a:spcPts val="0"/>
              </a:spcAft>
              <a:buClr>
                <a:srgbClr val="3C78D8"/>
              </a:buClr>
              <a:buSzPts val="1600"/>
              <a:buChar char="●"/>
            </a:pPr>
            <a:r>
              <a:rPr lang="en" sz="1600" b="1">
                <a:solidFill>
                  <a:srgbClr val="3C78D8"/>
                </a:solidFill>
              </a:rPr>
              <a:t>Microsoft Azure AI</a:t>
            </a:r>
            <a:endParaRPr sz="1600" b="1">
              <a:solidFill>
                <a:srgbClr val="3C78D8"/>
              </a:solidFill>
            </a:endParaRPr>
          </a:p>
          <a:p>
            <a:pPr marL="457200" lvl="0" indent="-330200" algn="l" rtl="0">
              <a:spcBef>
                <a:spcPts val="0"/>
              </a:spcBef>
              <a:spcAft>
                <a:spcPts val="0"/>
              </a:spcAft>
              <a:buClr>
                <a:srgbClr val="3C78D8"/>
              </a:buClr>
              <a:buSzPts val="1600"/>
              <a:buChar char="●"/>
            </a:pPr>
            <a:r>
              <a:rPr lang="en" sz="1600" b="1">
                <a:solidFill>
                  <a:srgbClr val="3C78D8"/>
                </a:solidFill>
              </a:rPr>
              <a:t>Google Vertex AI</a:t>
            </a:r>
            <a:endParaRPr sz="1600" b="1">
              <a:solidFill>
                <a:srgbClr val="3C78D8"/>
              </a:solidFill>
            </a:endParaRPr>
          </a:p>
          <a:p>
            <a:pPr marL="457200" lvl="0" indent="-330200" algn="l" rtl="0">
              <a:spcBef>
                <a:spcPts val="0"/>
              </a:spcBef>
              <a:spcAft>
                <a:spcPts val="0"/>
              </a:spcAft>
              <a:buClr>
                <a:srgbClr val="3C78D8"/>
              </a:buClr>
              <a:buSzPts val="1600"/>
              <a:buChar char="●"/>
            </a:pPr>
            <a:r>
              <a:rPr lang="en" sz="1600" b="1">
                <a:solidFill>
                  <a:srgbClr val="3C78D8"/>
                </a:solidFill>
              </a:rPr>
              <a:t>Amazon Bedrock</a:t>
            </a:r>
            <a:endParaRPr sz="1600" b="1">
              <a:solidFill>
                <a:srgbClr val="3C78D8"/>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4"/>
          <p:cNvSpPr txBox="1"/>
          <p:nvPr/>
        </p:nvSpPr>
        <p:spPr>
          <a:xfrm>
            <a:off x="0" y="0"/>
            <a:ext cx="33204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Zero-Shot Learning / Testing</a:t>
            </a:r>
            <a:endParaRPr sz="2000" b="1">
              <a:latin typeface="Calibri"/>
              <a:ea typeface="Calibri"/>
              <a:cs typeface="Calibri"/>
              <a:sym typeface="Calibri"/>
            </a:endParaRPr>
          </a:p>
        </p:txBody>
      </p:sp>
      <p:sp>
        <p:nvSpPr>
          <p:cNvPr id="149" name="Google Shape;149;p24"/>
          <p:cNvSpPr txBox="1"/>
          <p:nvPr/>
        </p:nvSpPr>
        <p:spPr>
          <a:xfrm>
            <a:off x="1368550" y="2754850"/>
            <a:ext cx="6737400" cy="1218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"Zero-shot"</a:t>
            </a:r>
            <a:r>
              <a:rPr lang="en" sz="1300">
                <a:solidFill>
                  <a:schemeClr val="dk1"/>
                </a:solidFill>
                <a:latin typeface="Calibri"/>
                <a:ea typeface="Calibri"/>
                <a:cs typeface="Calibri"/>
                <a:sym typeface="Calibri"/>
              </a:rPr>
              <a:t> means that the model is </a:t>
            </a:r>
            <a:r>
              <a:rPr lang="en" sz="1300" b="1">
                <a:solidFill>
                  <a:srgbClr val="3C78D8"/>
                </a:solidFill>
                <a:latin typeface="Calibri"/>
                <a:ea typeface="Calibri"/>
                <a:cs typeface="Calibri"/>
                <a:sym typeface="Calibri"/>
              </a:rPr>
              <a:t>not given any similar examples</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The model must use its general pre-existing knowledge to infer the response.</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Zero-shot tests the ability of the model to generalize, to handle unknown situations.</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Zero-shot learning shows the model's ability to infer without prior exposure</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while few-shot (like 10-shot) learning demonstrates adaptability with minimal examples.</a:t>
            </a:r>
            <a:endParaRPr sz="1300">
              <a:solidFill>
                <a:schemeClr val="dk1"/>
              </a:solidFill>
              <a:latin typeface="Calibri"/>
              <a:ea typeface="Calibri"/>
              <a:cs typeface="Calibri"/>
              <a:sym typeface="Calibri"/>
            </a:endParaRPr>
          </a:p>
        </p:txBody>
      </p:sp>
      <p:sp>
        <p:nvSpPr>
          <p:cNvPr id="150" name="Google Shape;150;p24"/>
          <p:cNvSpPr txBox="1"/>
          <p:nvPr/>
        </p:nvSpPr>
        <p:spPr>
          <a:xfrm>
            <a:off x="110175" y="570000"/>
            <a:ext cx="6737400" cy="1819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"10-shot"</a:t>
            </a:r>
            <a:r>
              <a:rPr lang="en" sz="1300">
                <a:solidFill>
                  <a:schemeClr val="dk1"/>
                </a:solidFill>
                <a:latin typeface="Calibri"/>
                <a:ea typeface="Calibri"/>
                <a:cs typeface="Calibri"/>
                <a:sym typeface="Calibri"/>
              </a:rPr>
              <a:t> means that the </a:t>
            </a:r>
            <a:r>
              <a:rPr lang="en" sz="1300" b="1">
                <a:solidFill>
                  <a:srgbClr val="3C78D8"/>
                </a:solidFill>
                <a:latin typeface="Calibri"/>
                <a:ea typeface="Calibri"/>
                <a:cs typeface="Calibri"/>
                <a:sym typeface="Calibri"/>
              </a:rPr>
              <a:t>model is given 10 examples</a:t>
            </a:r>
            <a:r>
              <a:rPr lang="en" sz="1300">
                <a:solidFill>
                  <a:schemeClr val="dk1"/>
                </a:solidFill>
                <a:latin typeface="Calibri"/>
                <a:ea typeface="Calibri"/>
                <a:cs typeface="Calibri"/>
                <a:sym typeface="Calibri"/>
              </a:rPr>
              <a:t> (for example, question-answer) before asking the main question. The examples are </a:t>
            </a:r>
            <a:r>
              <a:rPr lang="en" sz="1300" b="1">
                <a:solidFill>
                  <a:srgbClr val="3C78D8"/>
                </a:solidFill>
                <a:latin typeface="Calibri"/>
                <a:ea typeface="Calibri"/>
                <a:cs typeface="Calibri"/>
                <a:sym typeface="Calibri"/>
              </a:rPr>
              <a:t>usually a part of the prompt</a:t>
            </a:r>
            <a:r>
              <a:rPr lang="en" sz="1300">
                <a:solidFill>
                  <a:schemeClr val="dk1"/>
                </a:solidFill>
                <a:latin typeface="Calibri"/>
                <a:ea typeface="Calibri"/>
                <a:cs typeface="Calibri"/>
                <a:sym typeface="Calibri"/>
              </a:rPr>
              <a:t>, part of the question. </a:t>
            </a:r>
            <a:r>
              <a:rPr lang="en" sz="1300" b="1">
                <a:solidFill>
                  <a:srgbClr val="6AA84F"/>
                </a:solidFill>
                <a:latin typeface="Calibri"/>
                <a:ea typeface="Calibri"/>
                <a:cs typeface="Calibri"/>
                <a:sym typeface="Calibri"/>
              </a:rPr>
              <a:t>They guide the model to answer the main question in specific way</a:t>
            </a:r>
            <a:r>
              <a:rPr lang="en" sz="1300">
                <a:solidFill>
                  <a:schemeClr val="dk1"/>
                </a:solidFill>
                <a:latin typeface="Calibri"/>
                <a:ea typeface="Calibri"/>
                <a:cs typeface="Calibri"/>
                <a:sym typeface="Calibri"/>
              </a:rPr>
              <a:t>.</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Being good at few-shot learning is important for  tasks where there is a limited amount of training data. </a:t>
            </a:r>
            <a:r>
              <a:rPr lang="en" sz="1300" b="1">
                <a:solidFill>
                  <a:srgbClr val="FF0000"/>
                </a:solidFill>
                <a:latin typeface="Calibri"/>
                <a:ea typeface="Calibri"/>
                <a:cs typeface="Calibri"/>
                <a:sym typeface="Calibri"/>
              </a:rPr>
              <a:t>Ideally you want the model to be able to learn from just one example or demonstration.</a:t>
            </a:r>
            <a:endParaRPr sz="1300" b="1">
              <a:solidFill>
                <a:srgbClr val="FF0000"/>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Few-shot approach is also useful for customizing the responses</a:t>
            </a:r>
            <a:r>
              <a:rPr lang="en" sz="1300">
                <a:solidFill>
                  <a:schemeClr val="dk1"/>
                </a:solidFill>
                <a:latin typeface="Calibri"/>
                <a:ea typeface="Calibri"/>
                <a:cs typeface="Calibri"/>
                <a:sym typeface="Calibri"/>
              </a:rPr>
              <a:t> of a general-purpose LLM for specific applications with minimal input.</a:t>
            </a:r>
            <a:endParaRPr sz="13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5"/>
          <p:cNvSpPr txBox="1"/>
          <p:nvPr/>
        </p:nvSpPr>
        <p:spPr>
          <a:xfrm>
            <a:off x="72275" y="83700"/>
            <a:ext cx="37476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Zephyr Models - helpful assistants </a:t>
            </a:r>
            <a:endParaRPr sz="2000" b="1">
              <a:latin typeface="Calibri"/>
              <a:ea typeface="Calibri"/>
              <a:cs typeface="Calibri"/>
              <a:sym typeface="Calibri"/>
            </a:endParaRPr>
          </a:p>
        </p:txBody>
      </p:sp>
      <p:sp>
        <p:nvSpPr>
          <p:cNvPr id="156" name="Google Shape;156;p25"/>
          <p:cNvSpPr txBox="1"/>
          <p:nvPr/>
        </p:nvSpPr>
        <p:spPr>
          <a:xfrm>
            <a:off x="72275" y="1254600"/>
            <a:ext cx="6612300" cy="1218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HuggingFaceH4/zephyr-7b-beta</a:t>
            </a:r>
            <a:endParaRPr sz="1300" b="1">
              <a:solidFill>
                <a:srgbClr val="FF0000"/>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u="sng">
                <a:solidFill>
                  <a:schemeClr val="hlink"/>
                </a:solidFill>
                <a:latin typeface="Calibri"/>
                <a:ea typeface="Calibri"/>
                <a:cs typeface="Calibri"/>
                <a:sym typeface="Calibri"/>
                <a:hlinkClick r:id="rId3"/>
              </a:rPr>
              <a:t>https://huggingface.co/HuggingFaceH4/zephyr-7b-beta</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Zephyr 7B is a series of language models that are trained to act as helpful assistants. Zephyr-7B-β is the second model in the series, and is a fine-tuned version of </a:t>
            </a:r>
            <a:r>
              <a:rPr lang="en" sz="1300" b="1">
                <a:solidFill>
                  <a:srgbClr val="FF0000"/>
                </a:solidFill>
                <a:latin typeface="Calibri"/>
                <a:ea typeface="Calibri"/>
                <a:cs typeface="Calibri"/>
                <a:sym typeface="Calibri"/>
              </a:rPr>
              <a:t>mistralai/Mistral-7B-v0.1</a:t>
            </a:r>
            <a:r>
              <a:rPr lang="en" sz="1300">
                <a:solidFill>
                  <a:schemeClr val="dk1"/>
                </a:solidFill>
                <a:latin typeface="Calibri"/>
                <a:ea typeface="Calibri"/>
                <a:cs typeface="Calibri"/>
                <a:sym typeface="Calibri"/>
              </a:rPr>
              <a:t> that was trained on on a mix of publicly available, synthetic datasets using Direct Preference Optimization (DPO).</a:t>
            </a:r>
            <a:endParaRPr sz="1300">
              <a:solidFill>
                <a:schemeClr val="dk1"/>
              </a:solidFill>
              <a:latin typeface="Calibri"/>
              <a:ea typeface="Calibri"/>
              <a:cs typeface="Calibri"/>
              <a:sym typeface="Calibri"/>
            </a:endParaRPr>
          </a:p>
        </p:txBody>
      </p:sp>
      <p:pic>
        <p:nvPicPr>
          <p:cNvPr id="157" name="Google Shape;157;p25"/>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6863850" y="1481850"/>
            <a:ext cx="2109649" cy="652501"/>
          </a:xfrm>
          <a:prstGeom prst="rect">
            <a:avLst/>
          </a:prstGeom>
          <a:noFill/>
          <a:ln>
            <a:noFill/>
          </a:ln>
        </p:spPr>
      </p:pic>
      <p:sp>
        <p:nvSpPr>
          <p:cNvPr id="158" name="Google Shape;158;p25"/>
          <p:cNvSpPr txBox="1"/>
          <p:nvPr/>
        </p:nvSpPr>
        <p:spPr>
          <a:xfrm>
            <a:off x="72275" y="4211550"/>
            <a:ext cx="6612300" cy="818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StableLM Zephyr 3B from Stability.AI</a:t>
            </a:r>
            <a:endParaRPr sz="1300" b="1">
              <a:solidFill>
                <a:srgbClr val="FF0000"/>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u="sng">
                <a:solidFill>
                  <a:schemeClr val="hlink"/>
                </a:solidFill>
                <a:latin typeface="Calibri"/>
                <a:ea typeface="Calibri"/>
                <a:cs typeface="Calibri"/>
                <a:sym typeface="Calibri"/>
                <a:hlinkClick r:id="rId5"/>
              </a:rPr>
              <a:t>https://stability.ai/news/stablelm-zephyr-3b-stability-llm</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StableLM Zephyr 3B is a 3 billion parameter Large Language Model (LLM), 60% smaller than 7B models. Non-commercial license. Inspired by HuggingFace zephyr-7b.</a:t>
            </a:r>
            <a:endParaRPr sz="1300">
              <a:solidFill>
                <a:schemeClr val="dk1"/>
              </a:solidFill>
              <a:latin typeface="Calibri"/>
              <a:ea typeface="Calibri"/>
              <a:cs typeface="Calibri"/>
              <a:sym typeface="Calibri"/>
            </a:endParaRPr>
          </a:p>
        </p:txBody>
      </p:sp>
      <p:pic>
        <p:nvPicPr>
          <p:cNvPr id="159" name="Google Shape;159;p25"/>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6863850" y="3021587"/>
            <a:ext cx="2109649" cy="646451"/>
          </a:xfrm>
          <a:prstGeom prst="rect">
            <a:avLst/>
          </a:prstGeom>
          <a:noFill/>
          <a:ln>
            <a:noFill/>
          </a:ln>
        </p:spPr>
      </p:pic>
      <p:sp>
        <p:nvSpPr>
          <p:cNvPr id="160" name="Google Shape;160;p25"/>
          <p:cNvSpPr txBox="1"/>
          <p:nvPr/>
        </p:nvSpPr>
        <p:spPr>
          <a:xfrm>
            <a:off x="72275" y="2871225"/>
            <a:ext cx="6612300" cy="1018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Sao10K/Zephyrus-L1-33B</a:t>
            </a:r>
            <a:endParaRPr sz="1300" b="1">
              <a:solidFill>
                <a:srgbClr val="FF0000"/>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u="sng">
                <a:solidFill>
                  <a:schemeClr val="hlink"/>
                </a:solidFill>
                <a:latin typeface="Calibri"/>
                <a:ea typeface="Calibri"/>
                <a:cs typeface="Calibri"/>
                <a:sym typeface="Calibri"/>
                <a:hlinkClick r:id="rId7"/>
              </a:rPr>
              <a:t>https://huggingface.co/Sao10K/Zephyrus-L1-33B</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Zephyrus v1 is a multi-merging of several </a:t>
            </a:r>
            <a:r>
              <a:rPr lang="en" sz="1300" b="1">
                <a:solidFill>
                  <a:srgbClr val="FF0000"/>
                </a:solidFill>
                <a:latin typeface="Calibri"/>
                <a:ea typeface="Calibri"/>
                <a:cs typeface="Calibri"/>
                <a:sym typeface="Calibri"/>
              </a:rPr>
              <a:t>Llama1 30B</a:t>
            </a:r>
            <a:r>
              <a:rPr lang="en" sz="1300">
                <a:solidFill>
                  <a:schemeClr val="dk1"/>
                </a:solidFill>
                <a:latin typeface="Calibri"/>
                <a:ea typeface="Calibri"/>
                <a:cs typeface="Calibri"/>
                <a:sym typeface="Calibri"/>
              </a:rPr>
              <a:t> Models using newer Merging Methods seen after the release of Llama2, with a sprinking of an experimental LoRA on top. The goal is to improve Writing Quality to match those seen in top L2 13B Models.</a:t>
            </a:r>
            <a:endParaRPr sz="1300">
              <a:solidFill>
                <a:schemeClr val="dk1"/>
              </a:solidFill>
              <a:latin typeface="Calibri"/>
              <a:ea typeface="Calibri"/>
              <a:cs typeface="Calibri"/>
              <a:sym typeface="Calibri"/>
            </a:endParaRPr>
          </a:p>
        </p:txBody>
      </p:sp>
      <p:pic>
        <p:nvPicPr>
          <p:cNvPr id="161" name="Google Shape;161;p25"/>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6863850" y="3882900"/>
            <a:ext cx="2109650" cy="1187711"/>
          </a:xfrm>
          <a:prstGeom prst="rect">
            <a:avLst/>
          </a:prstGeom>
          <a:noFill/>
          <a:ln>
            <a:noFill/>
          </a:ln>
        </p:spPr>
      </p:pic>
      <p:sp>
        <p:nvSpPr>
          <p:cNvPr id="162" name="Google Shape;162;p25"/>
          <p:cNvSpPr txBox="1"/>
          <p:nvPr/>
        </p:nvSpPr>
        <p:spPr>
          <a:xfrm>
            <a:off x="3891825" y="152900"/>
            <a:ext cx="5144100" cy="7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19050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Zephyrus</a:t>
            </a:r>
            <a:r>
              <a:rPr lang="en" sz="1200">
                <a:solidFill>
                  <a:schemeClr val="dk1"/>
                </a:solidFill>
                <a:latin typeface="Calibri"/>
                <a:ea typeface="Calibri"/>
                <a:cs typeface="Calibri"/>
                <a:sym typeface="Calibri"/>
              </a:rPr>
              <a:t> - a Greek God, a gentle and refreshing breeze</a:t>
            </a:r>
            <a:endParaRPr sz="1200">
              <a:solidFill>
                <a:schemeClr val="dk1"/>
              </a:solidFill>
              <a:latin typeface="Calibri"/>
              <a:ea typeface="Calibri"/>
              <a:cs typeface="Calibri"/>
              <a:sym typeface="Calibri"/>
            </a:endParaRPr>
          </a:p>
          <a:p>
            <a:pPr marL="228600" lvl="0" indent="-19050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Zephyr</a:t>
            </a:r>
            <a:r>
              <a:rPr lang="en" sz="1200">
                <a:solidFill>
                  <a:schemeClr val="dk1"/>
                </a:solidFill>
                <a:latin typeface="Calibri"/>
                <a:ea typeface="Calibri"/>
                <a:cs typeface="Calibri"/>
                <a:sym typeface="Calibri"/>
              </a:rPr>
              <a:t> - light or gentle wind, pleasant breeze that is refreshing and calming</a:t>
            </a:r>
            <a:endParaRPr sz="1200">
              <a:solidFill>
                <a:schemeClr val="dk1"/>
              </a:solidFill>
              <a:latin typeface="Calibri"/>
              <a:ea typeface="Calibri"/>
              <a:cs typeface="Calibri"/>
              <a:sym typeface="Calibri"/>
            </a:endParaRPr>
          </a:p>
          <a:p>
            <a:pPr marL="228600" lvl="0" indent="-19050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Mistral</a:t>
            </a:r>
            <a:r>
              <a:rPr lang="en" sz="1200">
                <a:solidFill>
                  <a:schemeClr val="dk1"/>
                </a:solidFill>
                <a:latin typeface="Calibri"/>
                <a:ea typeface="Calibri"/>
                <a:cs typeface="Calibri"/>
                <a:sym typeface="Calibri"/>
              </a:rPr>
              <a:t> - a strong, cold, northwesterly wind that blows from southern France into the Gulf of Lion in the northern Mediterranean</a:t>
            </a:r>
            <a:endParaRPr sz="12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6"/>
          <p:cNvSpPr txBox="1"/>
          <p:nvPr/>
        </p:nvSpPr>
        <p:spPr>
          <a:xfrm>
            <a:off x="0" y="0"/>
            <a:ext cx="33204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Streamlit</a:t>
            </a:r>
            <a:endParaRPr sz="2000" b="1">
              <a:latin typeface="Calibri"/>
              <a:ea typeface="Calibri"/>
              <a:cs typeface="Calibri"/>
              <a:sym typeface="Calibri"/>
            </a:endParaRPr>
          </a:p>
        </p:txBody>
      </p:sp>
      <p:sp>
        <p:nvSpPr>
          <p:cNvPr id="168" name="Google Shape;168;p26"/>
          <p:cNvSpPr txBox="1"/>
          <p:nvPr/>
        </p:nvSpPr>
        <p:spPr>
          <a:xfrm>
            <a:off x="157225" y="443750"/>
            <a:ext cx="4730100" cy="2019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196850" algn="l" rtl="0">
              <a:spcBef>
                <a:spcPts val="0"/>
              </a:spcBef>
              <a:spcAft>
                <a:spcPts val="0"/>
              </a:spcAft>
              <a:buSzPts val="1300"/>
              <a:buFont typeface="Calibri"/>
              <a:buChar char="●"/>
            </a:pPr>
            <a:r>
              <a:rPr lang="en" sz="1300" b="1">
                <a:solidFill>
                  <a:srgbClr val="FF0000"/>
                </a:solidFill>
                <a:latin typeface="Calibri"/>
                <a:ea typeface="Calibri"/>
                <a:cs typeface="Calibri"/>
                <a:sym typeface="Calibri"/>
              </a:rPr>
              <a:t>Streamlit</a:t>
            </a:r>
            <a:r>
              <a:rPr lang="en" sz="1300">
                <a:solidFill>
                  <a:schemeClr val="dk1"/>
                </a:solidFill>
                <a:latin typeface="Calibri"/>
                <a:ea typeface="Calibri"/>
                <a:cs typeface="Calibri"/>
                <a:sym typeface="Calibri"/>
              </a:rPr>
              <a:t> - free open-source python framework </a:t>
            </a:r>
            <a:br>
              <a:rPr lang="en" sz="1300">
                <a:solidFill>
                  <a:schemeClr val="dk1"/>
                </a:solidFill>
                <a:latin typeface="Calibri"/>
                <a:ea typeface="Calibri"/>
                <a:cs typeface="Calibri"/>
                <a:sym typeface="Calibri"/>
              </a:rPr>
            </a:br>
            <a:r>
              <a:rPr lang="en" sz="1300">
                <a:solidFill>
                  <a:schemeClr val="dk1"/>
                </a:solidFill>
                <a:latin typeface="Calibri"/>
                <a:ea typeface="Calibri"/>
                <a:cs typeface="Calibri"/>
                <a:sym typeface="Calibri"/>
              </a:rPr>
              <a:t>to rapidly build and share beautiful ML web apps</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b="1">
                <a:solidFill>
                  <a:srgbClr val="FF0000"/>
                </a:solidFill>
                <a:latin typeface="Calibri"/>
                <a:ea typeface="Calibri"/>
                <a:cs typeface="Calibri"/>
                <a:sym typeface="Calibri"/>
              </a:rPr>
              <a:t>Streamlit</a:t>
            </a:r>
            <a:r>
              <a:rPr lang="en" sz="1300">
                <a:solidFill>
                  <a:schemeClr val="dk1"/>
                </a:solidFill>
                <a:latin typeface="Calibri"/>
                <a:ea typeface="Calibri"/>
                <a:cs typeface="Calibri"/>
                <a:sym typeface="Calibri"/>
              </a:rPr>
              <a:t> is specialized for Data Science visualizations</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Fast prototyping with pre-defined components - but limited theme options, you can not directly use HTML/CSS; becomes slow or unresponsive with big datasets.</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b="1">
                <a:solidFill>
                  <a:srgbClr val="FF0000"/>
                </a:solidFill>
                <a:latin typeface="Calibri"/>
                <a:ea typeface="Calibri"/>
                <a:cs typeface="Calibri"/>
                <a:sym typeface="Calibri"/>
              </a:rPr>
              <a:t>Streamlit</a:t>
            </a:r>
            <a:r>
              <a:rPr lang="en" sz="1300">
                <a:solidFill>
                  <a:schemeClr val="dk1"/>
                </a:solidFill>
                <a:latin typeface="Calibri"/>
                <a:ea typeface="Calibri"/>
                <a:cs typeface="Calibri"/>
                <a:sym typeface="Calibri"/>
              </a:rPr>
              <a:t> was released in October 2019, </a:t>
            </a:r>
            <a:br>
              <a:rPr lang="en" sz="1300">
                <a:solidFill>
                  <a:schemeClr val="dk1"/>
                </a:solidFill>
                <a:latin typeface="Calibri"/>
                <a:ea typeface="Calibri"/>
                <a:cs typeface="Calibri"/>
                <a:sym typeface="Calibri"/>
              </a:rPr>
            </a:br>
            <a:r>
              <a:rPr lang="en" sz="1300">
                <a:solidFill>
                  <a:schemeClr val="dk1"/>
                </a:solidFill>
                <a:latin typeface="Calibri"/>
                <a:ea typeface="Calibri"/>
                <a:cs typeface="Calibri"/>
                <a:sym typeface="Calibri"/>
              </a:rPr>
              <a:t>acquired by </a:t>
            </a:r>
            <a:r>
              <a:rPr lang="en" sz="1300" b="1">
                <a:solidFill>
                  <a:srgbClr val="B45F06"/>
                </a:solidFill>
                <a:latin typeface="Calibri"/>
                <a:ea typeface="Calibri"/>
                <a:cs typeface="Calibri"/>
                <a:sym typeface="Calibri"/>
              </a:rPr>
              <a:t>Snowflake</a:t>
            </a:r>
            <a:r>
              <a:rPr lang="en" sz="1300">
                <a:solidFill>
                  <a:schemeClr val="dk1"/>
                </a:solidFill>
                <a:latin typeface="Calibri"/>
                <a:ea typeface="Calibri"/>
                <a:cs typeface="Calibri"/>
                <a:sym typeface="Calibri"/>
              </a:rPr>
              <a:t> in 2022</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u="sng">
                <a:solidFill>
                  <a:schemeClr val="hlink"/>
                </a:solidFill>
                <a:latin typeface="Calibri"/>
                <a:ea typeface="Calibri"/>
                <a:cs typeface="Calibri"/>
                <a:sym typeface="Calibri"/>
                <a:hlinkClick r:id="rId3"/>
              </a:rPr>
              <a:t>https://github.com/streamlit</a:t>
            </a:r>
            <a:r>
              <a:rPr lang="en" sz="1300">
                <a:solidFill>
                  <a:schemeClr val="dk1"/>
                </a:solidFill>
                <a:latin typeface="Calibri"/>
                <a:ea typeface="Calibri"/>
                <a:cs typeface="Calibri"/>
                <a:sym typeface="Calibri"/>
              </a:rPr>
              <a:t> ; </a:t>
            </a:r>
            <a:r>
              <a:rPr lang="en" sz="1300" u="sng">
                <a:solidFill>
                  <a:schemeClr val="hlink"/>
                </a:solidFill>
                <a:latin typeface="Calibri"/>
                <a:ea typeface="Calibri"/>
                <a:cs typeface="Calibri"/>
                <a:sym typeface="Calibri"/>
                <a:hlinkClick r:id="rId4"/>
              </a:rPr>
              <a:t>https://streamlit.io</a:t>
            </a:r>
            <a:r>
              <a:rPr lang="en" sz="1300">
                <a:solidFill>
                  <a:schemeClr val="dk1"/>
                </a:solidFill>
                <a:latin typeface="Calibri"/>
                <a:ea typeface="Calibri"/>
                <a:cs typeface="Calibri"/>
                <a:sym typeface="Calibri"/>
              </a:rPr>
              <a:t> </a:t>
            </a:r>
            <a:br>
              <a:rPr lang="en" sz="1300">
                <a:solidFill>
                  <a:schemeClr val="dk1"/>
                </a:solidFill>
                <a:latin typeface="Calibri"/>
                <a:ea typeface="Calibri"/>
                <a:cs typeface="Calibri"/>
                <a:sym typeface="Calibri"/>
              </a:rPr>
            </a:br>
            <a:r>
              <a:rPr lang="en" sz="1300" u="sng">
                <a:solidFill>
                  <a:schemeClr val="hlink"/>
                </a:solidFill>
                <a:latin typeface="Calibri"/>
                <a:ea typeface="Calibri"/>
                <a:cs typeface="Calibri"/>
                <a:sym typeface="Calibri"/>
                <a:hlinkClick r:id="rId5"/>
              </a:rPr>
              <a:t>https://streamlit.io/gallery</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p:txBody>
      </p:sp>
      <p:pic>
        <p:nvPicPr>
          <p:cNvPr id="169" name="Google Shape;169;p26"/>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6745150" y="89025"/>
            <a:ext cx="2324350" cy="2865975"/>
          </a:xfrm>
          <a:prstGeom prst="rect">
            <a:avLst/>
          </a:prstGeom>
          <a:noFill/>
          <a:ln>
            <a:noFill/>
          </a:ln>
        </p:spPr>
      </p:pic>
      <p:sp>
        <p:nvSpPr>
          <p:cNvPr id="170" name="Google Shape;170;p26"/>
          <p:cNvSpPr txBox="1"/>
          <p:nvPr/>
        </p:nvSpPr>
        <p:spPr>
          <a:xfrm>
            <a:off x="157225" y="2592457"/>
            <a:ext cx="4291200" cy="2388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100">
                <a:solidFill>
                  <a:srgbClr val="CC0000"/>
                </a:solidFill>
                <a:latin typeface="Roboto Mono"/>
                <a:ea typeface="Roboto Mono"/>
                <a:cs typeface="Roboto Mono"/>
                <a:sym typeface="Roboto Mono"/>
              </a:rPr>
              <a:t># pip install streamlit</a:t>
            </a:r>
            <a:endParaRPr sz="1100">
              <a:solidFill>
                <a:srgbClr val="CC0000"/>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endParaRPr sz="11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00">
                <a:solidFill>
                  <a:srgbClr val="3C78D8"/>
                </a:solidFill>
                <a:latin typeface="Roboto Mono"/>
                <a:ea typeface="Roboto Mono"/>
                <a:cs typeface="Roboto Mono"/>
                <a:sym typeface="Roboto Mono"/>
              </a:rPr>
              <a:t>import streamlit as st</a:t>
            </a:r>
            <a:endParaRPr sz="11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00">
                <a:solidFill>
                  <a:srgbClr val="3C78D8"/>
                </a:solidFill>
                <a:latin typeface="Roboto Mono"/>
                <a:ea typeface="Roboto Mono"/>
                <a:cs typeface="Roboto Mono"/>
                <a:sym typeface="Roboto Mono"/>
              </a:rPr>
              <a:t>import matplotlib.pyplot as plt</a:t>
            </a:r>
            <a:endParaRPr sz="11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00">
                <a:solidFill>
                  <a:srgbClr val="3C78D8"/>
                </a:solidFill>
                <a:latin typeface="Roboto Mono"/>
                <a:ea typeface="Roboto Mono"/>
                <a:cs typeface="Roboto Mono"/>
                <a:sym typeface="Roboto Mono"/>
              </a:rPr>
              <a:t>st.title(</a:t>
            </a:r>
            <a:r>
              <a:rPr lang="en" sz="1100">
                <a:solidFill>
                  <a:srgbClr val="6AA84F"/>
                </a:solidFill>
                <a:latin typeface="Roboto Mono"/>
                <a:ea typeface="Roboto Mono"/>
                <a:cs typeface="Roboto Mono"/>
                <a:sym typeface="Roboto Mono"/>
              </a:rPr>
              <a:t>"Hello World!"</a:t>
            </a:r>
            <a:r>
              <a:rPr lang="en" sz="1100">
                <a:solidFill>
                  <a:srgbClr val="3C78D8"/>
                </a:solidFill>
                <a:latin typeface="Roboto Mono"/>
                <a:ea typeface="Roboto Mono"/>
                <a:cs typeface="Roboto Mono"/>
                <a:sym typeface="Roboto Mono"/>
              </a:rPr>
              <a:t>)</a:t>
            </a:r>
            <a:endParaRPr sz="11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00">
                <a:solidFill>
                  <a:srgbClr val="3C78D8"/>
                </a:solidFill>
                <a:latin typeface="Roboto Mono"/>
                <a:ea typeface="Roboto Mono"/>
                <a:cs typeface="Roboto Mono"/>
                <a:sym typeface="Roboto Mono"/>
              </a:rPr>
              <a:t>st.write(</a:t>
            </a:r>
            <a:r>
              <a:rPr lang="en" sz="1100">
                <a:solidFill>
                  <a:srgbClr val="6AA84F"/>
                </a:solidFill>
                <a:latin typeface="Roboto Mono"/>
                <a:ea typeface="Roboto Mono"/>
                <a:cs typeface="Roboto Mono"/>
                <a:sym typeface="Roboto Mono"/>
              </a:rPr>
              <a:t>"This is my first Streamlit app."</a:t>
            </a:r>
            <a:r>
              <a:rPr lang="en" sz="1100">
                <a:solidFill>
                  <a:srgbClr val="3C78D8"/>
                </a:solidFill>
                <a:latin typeface="Roboto Mono"/>
                <a:ea typeface="Roboto Mono"/>
                <a:cs typeface="Roboto Mono"/>
                <a:sym typeface="Roboto Mono"/>
              </a:rPr>
              <a:t>)</a:t>
            </a:r>
            <a:endParaRPr sz="11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endParaRPr sz="11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00">
                <a:solidFill>
                  <a:srgbClr val="3C78D8"/>
                </a:solidFill>
                <a:latin typeface="Roboto Mono"/>
                <a:ea typeface="Roboto Mono"/>
                <a:cs typeface="Roboto Mono"/>
                <a:sym typeface="Roboto Mono"/>
              </a:rPr>
              <a:t>fig, ax = plt.subplots()</a:t>
            </a:r>
            <a:endParaRPr sz="11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00">
                <a:solidFill>
                  <a:srgbClr val="3C78D8"/>
                </a:solidFill>
                <a:latin typeface="Roboto Mono"/>
                <a:ea typeface="Roboto Mono"/>
                <a:cs typeface="Roboto Mono"/>
                <a:sym typeface="Roboto Mono"/>
              </a:rPr>
              <a:t>x = range(100)</a:t>
            </a:r>
            <a:endParaRPr sz="11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00">
                <a:solidFill>
                  <a:srgbClr val="3C78D8"/>
                </a:solidFill>
                <a:latin typeface="Roboto Mono"/>
                <a:ea typeface="Roboto Mono"/>
                <a:cs typeface="Roboto Mono"/>
                <a:sym typeface="Roboto Mono"/>
              </a:rPr>
              <a:t>y = [math.sin(i) for i in x]</a:t>
            </a:r>
            <a:endParaRPr sz="11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00">
                <a:solidFill>
                  <a:srgbClr val="3C78D8"/>
                </a:solidFill>
                <a:latin typeface="Roboto Mono"/>
                <a:ea typeface="Roboto Mono"/>
                <a:cs typeface="Roboto Mono"/>
                <a:sym typeface="Roboto Mono"/>
              </a:rPr>
              <a:t>ax.plot(x, y)</a:t>
            </a:r>
            <a:endParaRPr sz="11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00">
                <a:solidFill>
                  <a:srgbClr val="3C78D8"/>
                </a:solidFill>
                <a:latin typeface="Roboto Mono"/>
                <a:ea typeface="Roboto Mono"/>
                <a:cs typeface="Roboto Mono"/>
                <a:sym typeface="Roboto Mono"/>
              </a:rPr>
              <a:t>st.pyplot(fig)</a:t>
            </a:r>
            <a:endParaRPr sz="11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endParaRPr sz="11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00">
                <a:solidFill>
                  <a:srgbClr val="CC0000"/>
                </a:solidFill>
                <a:latin typeface="Roboto Mono"/>
                <a:ea typeface="Roboto Mono"/>
                <a:cs typeface="Roboto Mono"/>
                <a:sym typeface="Roboto Mono"/>
              </a:rPr>
              <a:t># streamlit run app.py --server.port 8000</a:t>
            </a:r>
            <a:endParaRPr sz="1100">
              <a:solidFill>
                <a:srgbClr val="CC0000"/>
              </a:solidFill>
              <a:latin typeface="Roboto Mono"/>
              <a:ea typeface="Roboto Mono"/>
              <a:cs typeface="Roboto Mono"/>
              <a:sym typeface="Roboto Mon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7"/>
          <p:cNvSpPr txBox="1"/>
          <p:nvPr/>
        </p:nvSpPr>
        <p:spPr>
          <a:xfrm>
            <a:off x="0" y="0"/>
            <a:ext cx="33204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TaskWeaver vs AutoGen </a:t>
            </a:r>
            <a:endParaRPr sz="2000" b="1">
              <a:latin typeface="Calibri"/>
              <a:ea typeface="Calibri"/>
              <a:cs typeface="Calibri"/>
              <a:sym typeface="Calibri"/>
            </a:endParaRPr>
          </a:p>
        </p:txBody>
      </p:sp>
      <p:sp>
        <p:nvSpPr>
          <p:cNvPr id="176" name="Google Shape;176;p27"/>
          <p:cNvSpPr txBox="1"/>
          <p:nvPr/>
        </p:nvSpPr>
        <p:spPr>
          <a:xfrm>
            <a:off x="72275" y="492600"/>
            <a:ext cx="4863600" cy="418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TaskWeaver beats AutoGen! 🚀 Microsoft's Code-First Agent Framework - </a:t>
            </a:r>
            <a:r>
              <a:rPr lang="en" sz="1300" u="sng">
                <a:solidFill>
                  <a:schemeClr val="hlink"/>
                </a:solidFill>
                <a:latin typeface="Calibri"/>
                <a:ea typeface="Calibri"/>
                <a:cs typeface="Calibri"/>
                <a:sym typeface="Calibri"/>
                <a:hlinkClick r:id="rId3"/>
              </a:rPr>
              <a:t>https://www.youtube.com/watch?v=1CdU4n-Obsw</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8"/>
          <p:cNvSpPr txBox="1"/>
          <p:nvPr/>
        </p:nvSpPr>
        <p:spPr>
          <a:xfrm>
            <a:off x="0" y="0"/>
            <a:ext cx="33204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Scaling Generative AI</a:t>
            </a:r>
            <a:endParaRPr sz="2000" b="1">
              <a:latin typeface="Calibri"/>
              <a:ea typeface="Calibri"/>
              <a:cs typeface="Calibri"/>
              <a:sym typeface="Calibri"/>
            </a:endParaRPr>
          </a:p>
        </p:txBody>
      </p:sp>
      <p:sp>
        <p:nvSpPr>
          <p:cNvPr id="182" name="Google Shape;182;p28"/>
          <p:cNvSpPr txBox="1"/>
          <p:nvPr/>
        </p:nvSpPr>
        <p:spPr>
          <a:xfrm>
            <a:off x="310360" y="1109425"/>
            <a:ext cx="3805800" cy="2219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300" b="1">
                <a:solidFill>
                  <a:schemeClr val="dk1"/>
                </a:solidFill>
                <a:latin typeface="Calibri"/>
                <a:ea typeface="Calibri"/>
                <a:cs typeface="Calibri"/>
                <a:sym typeface="Calibri"/>
              </a:rPr>
              <a:t>Technical aspects:</a:t>
            </a:r>
            <a:endParaRPr sz="1300" b="1">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b="1">
                <a:solidFill>
                  <a:srgbClr val="FF0000"/>
                </a:solidFill>
                <a:latin typeface="Calibri"/>
                <a:ea typeface="Calibri"/>
                <a:cs typeface="Calibri"/>
                <a:sym typeface="Calibri"/>
              </a:rPr>
              <a:t>Data</a:t>
            </a:r>
            <a:r>
              <a:rPr lang="en" sz="1300">
                <a:solidFill>
                  <a:schemeClr val="dk1"/>
                </a:solidFill>
                <a:latin typeface="Calibri"/>
                <a:ea typeface="Calibri"/>
                <a:cs typeface="Calibri"/>
                <a:sym typeface="Calibri"/>
              </a:rPr>
              <a:t>: data acquisition, cleaning, annotation, and ongoing curation</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b="1">
                <a:solidFill>
                  <a:srgbClr val="FF0000"/>
                </a:solidFill>
                <a:latin typeface="Calibri"/>
                <a:ea typeface="Calibri"/>
                <a:cs typeface="Calibri"/>
                <a:sym typeface="Calibri"/>
              </a:rPr>
              <a:t>Compute</a:t>
            </a:r>
            <a:r>
              <a:rPr lang="en" sz="1300">
                <a:solidFill>
                  <a:schemeClr val="dk1"/>
                </a:solidFill>
                <a:latin typeface="Calibri"/>
                <a:ea typeface="Calibri"/>
                <a:cs typeface="Calibri"/>
                <a:sym typeface="Calibri"/>
              </a:rPr>
              <a:t>: cloud-based infrastructure with powerful GPUs, TPUs, or specialized AI hardware</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b="1">
                <a:solidFill>
                  <a:srgbClr val="FF0000"/>
                </a:solidFill>
                <a:latin typeface="Calibri"/>
                <a:ea typeface="Calibri"/>
                <a:cs typeface="Calibri"/>
                <a:sym typeface="Calibri"/>
              </a:rPr>
              <a:t>Model optimization</a:t>
            </a:r>
            <a:r>
              <a:rPr lang="en" sz="1300">
                <a:solidFill>
                  <a:schemeClr val="dk1"/>
                </a:solidFill>
                <a:latin typeface="Calibri"/>
                <a:ea typeface="Calibri"/>
                <a:cs typeface="Calibri"/>
                <a:sym typeface="Calibri"/>
              </a:rPr>
              <a:t>: Efficient model architectures, quantization techniques, and hardware-specific compilation</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b="1">
                <a:solidFill>
                  <a:srgbClr val="FF0000"/>
                </a:solidFill>
                <a:latin typeface="Calibri"/>
                <a:ea typeface="Calibri"/>
                <a:cs typeface="Calibri"/>
                <a:sym typeface="Calibri"/>
              </a:rPr>
              <a:t>Specialized models</a:t>
            </a:r>
            <a:r>
              <a:rPr lang="en" sz="1300">
                <a:solidFill>
                  <a:schemeClr val="dk1"/>
                </a:solidFill>
                <a:latin typeface="Calibri"/>
                <a:ea typeface="Calibri"/>
                <a:cs typeface="Calibri"/>
                <a:sym typeface="Calibri"/>
              </a:rPr>
              <a:t>: Training dedicated models for specific tasks</a:t>
            </a:r>
            <a:endParaRPr sz="1300">
              <a:solidFill>
                <a:schemeClr val="dk1"/>
              </a:solidFill>
              <a:latin typeface="Calibri"/>
              <a:ea typeface="Calibri"/>
              <a:cs typeface="Calibri"/>
              <a:sym typeface="Calibri"/>
            </a:endParaRPr>
          </a:p>
        </p:txBody>
      </p:sp>
      <p:sp>
        <p:nvSpPr>
          <p:cNvPr id="183" name="Google Shape;183;p28"/>
          <p:cNvSpPr txBox="1"/>
          <p:nvPr/>
        </p:nvSpPr>
        <p:spPr>
          <a:xfrm>
            <a:off x="5006650" y="1109425"/>
            <a:ext cx="3805800" cy="2619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300" b="1">
                <a:solidFill>
                  <a:schemeClr val="dk1"/>
                </a:solidFill>
                <a:latin typeface="Calibri"/>
                <a:ea typeface="Calibri"/>
                <a:cs typeface="Calibri"/>
                <a:sym typeface="Calibri"/>
              </a:rPr>
              <a:t>Strategic aspects:</a:t>
            </a:r>
            <a:endParaRPr sz="1300" b="1">
              <a:solidFill>
                <a:schemeClr val="dk1"/>
              </a:solidFill>
              <a:latin typeface="Calibri"/>
              <a:ea typeface="Calibri"/>
              <a:cs typeface="Calibri"/>
              <a:sym typeface="Calibri"/>
            </a:endParaRPr>
          </a:p>
          <a:p>
            <a:pPr marL="0" lvl="0" indent="0" algn="l" rtl="0">
              <a:spcBef>
                <a:spcPts val="0"/>
              </a:spcBef>
              <a:spcAft>
                <a:spcPts val="0"/>
              </a:spcAft>
              <a:buNone/>
            </a:pP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b="1">
                <a:solidFill>
                  <a:srgbClr val="FF0000"/>
                </a:solidFill>
                <a:latin typeface="Calibri"/>
                <a:ea typeface="Calibri"/>
                <a:cs typeface="Calibri"/>
                <a:sym typeface="Calibri"/>
              </a:rPr>
              <a:t>Community, collaboration, open-sourcing</a:t>
            </a:r>
            <a:r>
              <a:rPr lang="en" sz="1300">
                <a:solidFill>
                  <a:schemeClr val="dk1"/>
                </a:solidFill>
                <a:latin typeface="Calibri"/>
                <a:ea typeface="Calibri"/>
                <a:cs typeface="Calibri"/>
                <a:sym typeface="Calibri"/>
              </a:rPr>
              <a:t> - for faster learning and progress, attracting talent</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b="1">
                <a:solidFill>
                  <a:srgbClr val="FF0000"/>
                </a:solidFill>
                <a:latin typeface="Calibri"/>
                <a:ea typeface="Calibri"/>
                <a:cs typeface="Calibri"/>
                <a:sym typeface="Calibri"/>
              </a:rPr>
              <a:t>Commonality and modularity</a:t>
            </a:r>
            <a:r>
              <a:rPr lang="en" sz="1300">
                <a:solidFill>
                  <a:schemeClr val="dk1"/>
                </a:solidFill>
                <a:latin typeface="Calibri"/>
                <a:ea typeface="Calibri"/>
                <a:cs typeface="Calibri"/>
                <a:sym typeface="Calibri"/>
              </a:rPr>
              <a:t> - use common components and modular architectures - easier reuse, customization, integration, scaling</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b="1">
                <a:solidFill>
                  <a:srgbClr val="FF0000"/>
                </a:solidFill>
                <a:latin typeface="Calibri"/>
                <a:ea typeface="Calibri"/>
                <a:cs typeface="Calibri"/>
                <a:sym typeface="Calibri"/>
              </a:rPr>
              <a:t>Coordination and governance</a:t>
            </a:r>
            <a:r>
              <a:rPr lang="en" sz="1300">
                <a:solidFill>
                  <a:schemeClr val="dk1"/>
                </a:solidFill>
                <a:latin typeface="Calibri"/>
                <a:ea typeface="Calibri"/>
                <a:cs typeface="Calibri"/>
                <a:sym typeface="Calibri"/>
              </a:rPr>
              <a:t> - between different teams, including data scientists, engineers, product managers, and business stakeholders; responsible AI development, deployment, and monitoring</a:t>
            </a:r>
            <a:endParaRPr sz="1300">
              <a:solidFill>
                <a:schemeClr val="dk1"/>
              </a:solidFill>
              <a:latin typeface="Calibri"/>
              <a:ea typeface="Calibri"/>
              <a:cs typeface="Calibri"/>
              <a:sym typeface="Calibri"/>
            </a:endParaRPr>
          </a:p>
          <a:p>
            <a:pPr marL="228600" lvl="0" indent="-196850" algn="l" rtl="0">
              <a:spcBef>
                <a:spcPts val="0"/>
              </a:spcBef>
              <a:spcAft>
                <a:spcPts val="0"/>
              </a:spcAft>
              <a:buClr>
                <a:srgbClr val="FF0000"/>
              </a:buClr>
              <a:buSzPts val="1300"/>
              <a:buFont typeface="Calibri"/>
              <a:buChar char="●"/>
            </a:pPr>
            <a:r>
              <a:rPr lang="en" sz="1300" b="1">
                <a:solidFill>
                  <a:srgbClr val="FF0000"/>
                </a:solidFill>
                <a:latin typeface="Calibri"/>
                <a:ea typeface="Calibri"/>
                <a:cs typeface="Calibri"/>
                <a:sym typeface="Calibri"/>
              </a:rPr>
              <a:t>Trust, transparency, data privacy and security, bias and fairness issues</a:t>
            </a:r>
            <a:endParaRPr sz="1300" b="1">
              <a:solidFill>
                <a:srgbClr val="FF0000"/>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9"/>
          <p:cNvSpPr txBox="1"/>
          <p:nvPr/>
        </p:nvSpPr>
        <p:spPr>
          <a:xfrm>
            <a:off x="76200" y="76200"/>
            <a:ext cx="33204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LLM Parallelism</a:t>
            </a:r>
            <a:endParaRPr sz="2000" b="1">
              <a:latin typeface="Calibri"/>
              <a:ea typeface="Calibri"/>
              <a:cs typeface="Calibri"/>
              <a:sym typeface="Calibri"/>
            </a:endParaRPr>
          </a:p>
        </p:txBody>
      </p:sp>
      <p:sp>
        <p:nvSpPr>
          <p:cNvPr id="189" name="Google Shape;189;p29"/>
          <p:cNvSpPr txBox="1"/>
          <p:nvPr/>
        </p:nvSpPr>
        <p:spPr>
          <a:xfrm>
            <a:off x="72275" y="492590"/>
            <a:ext cx="4372800" cy="418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LLM parallelism = splitting workload across multiple (thousands) GPUs or TPUs to achieve faster training and inference</a:t>
            </a:r>
            <a:endParaRPr sz="1300">
              <a:solidFill>
                <a:schemeClr val="dk1"/>
              </a:solidFill>
              <a:latin typeface="Calibri"/>
              <a:ea typeface="Calibri"/>
              <a:cs typeface="Calibri"/>
              <a:sym typeface="Calibri"/>
            </a:endParaRPr>
          </a:p>
        </p:txBody>
      </p:sp>
      <p:sp>
        <p:nvSpPr>
          <p:cNvPr id="190" name="Google Shape;190;p29"/>
          <p:cNvSpPr txBox="1"/>
          <p:nvPr/>
        </p:nvSpPr>
        <p:spPr>
          <a:xfrm>
            <a:off x="4644275" y="492590"/>
            <a:ext cx="4372800" cy="2619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Pipeline parallelism can lead to memory imbalance on certain devices. Techniques like gradient checkpointing and rematerialization can help.</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Choose appropriate data types and optimizers to reduce memory footprint.</a:t>
            </a:r>
            <a:endParaRPr sz="1300">
              <a:solidFill>
                <a:schemeClr val="dk1"/>
              </a:solidFill>
              <a:latin typeface="Calibri"/>
              <a:ea typeface="Calibri"/>
              <a:cs typeface="Calibri"/>
              <a:sym typeface="Calibri"/>
            </a:endParaRPr>
          </a:p>
          <a:p>
            <a:pPr marL="0" lvl="0" indent="0" algn="l" rtl="0">
              <a:spcBef>
                <a:spcPts val="0"/>
              </a:spcBef>
              <a:spcAft>
                <a:spcPts val="0"/>
              </a:spcAft>
              <a:buNone/>
            </a:pP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Design your LLM to efficiently scale to larger clusters with more devices.</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Consider using frameworks like Ray or Horovod that facilitate distributed training management.</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Bonus Tip: Explore hybrid approaches that combine different parallelism strategies for optimal performance and resource utilization.</a:t>
            </a:r>
            <a:endParaRPr sz="1300">
              <a:solidFill>
                <a:schemeClr val="dk1"/>
              </a:solidFill>
              <a:latin typeface="Calibri"/>
              <a:ea typeface="Calibri"/>
              <a:cs typeface="Calibri"/>
              <a:sym typeface="Calibri"/>
            </a:endParaRPr>
          </a:p>
        </p:txBody>
      </p:sp>
      <p:sp>
        <p:nvSpPr>
          <p:cNvPr id="191" name="Google Shape;191;p29"/>
          <p:cNvSpPr txBox="1"/>
          <p:nvPr/>
        </p:nvSpPr>
        <p:spPr>
          <a:xfrm>
            <a:off x="72275" y="1001090"/>
            <a:ext cx="4372800" cy="1419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Model Parallelism - split the model itself across devices. Careful to avoid communication bottlenecks.</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Data Parallelism - divide the training data into batches and process them simultaneously on different devices</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Pipeline Parallelism: Break down the training pipeline into stages (e.g., forward pass, backward pass) and run them concurrently on different devices</a:t>
            </a:r>
            <a:endParaRPr sz="1300">
              <a:solidFill>
                <a:schemeClr val="dk1"/>
              </a:solidFill>
              <a:latin typeface="Calibri"/>
              <a:ea typeface="Calibri"/>
              <a:cs typeface="Calibri"/>
              <a:sym typeface="Calibri"/>
            </a:endParaRPr>
          </a:p>
        </p:txBody>
      </p:sp>
      <p:sp>
        <p:nvSpPr>
          <p:cNvPr id="192" name="Google Shape;192;p29"/>
          <p:cNvSpPr txBox="1"/>
          <p:nvPr/>
        </p:nvSpPr>
        <p:spPr>
          <a:xfrm>
            <a:off x="72275" y="2510090"/>
            <a:ext cx="4372800" cy="2219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Gradient Aggregation - how to efficiently collect and combine gradients from different devices to update the model (all-reduce and ring-allreduce)</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Parameter Sharding - divide model parameters into smaller chunks and distribute them across devices, reducing communication overhead.</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Use GPUs or TPUs or other optimized hardware. Use specialized networking hardware (NVLink, Infiniband, etc)</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Utilize libraries like DeepSpeed or Megatron-Turing NLG that provide optimized communication and memory management for LLMs</a:t>
            </a:r>
            <a:endParaRPr sz="1300">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0"/>
          <p:cNvSpPr txBox="1"/>
          <p:nvPr/>
        </p:nvSpPr>
        <p:spPr>
          <a:xfrm>
            <a:off x="0" y="0"/>
            <a:ext cx="50754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Generative AI Interview Questions</a:t>
            </a:r>
            <a:endParaRPr sz="2000" b="1">
              <a:latin typeface="Calibri"/>
              <a:ea typeface="Calibri"/>
              <a:cs typeface="Calibri"/>
              <a:sym typeface="Calibri"/>
            </a:endParaRPr>
          </a:p>
        </p:txBody>
      </p:sp>
      <p:sp>
        <p:nvSpPr>
          <p:cNvPr id="198" name="Google Shape;198;p30"/>
          <p:cNvSpPr txBox="1"/>
          <p:nvPr/>
        </p:nvSpPr>
        <p:spPr>
          <a:xfrm>
            <a:off x="133325" y="3482640"/>
            <a:ext cx="4372800" cy="418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300" u="sng">
                <a:solidFill>
                  <a:schemeClr val="hlink"/>
                </a:solidFill>
                <a:latin typeface="Calibri"/>
                <a:ea typeface="Calibri"/>
                <a:cs typeface="Calibri"/>
                <a:sym typeface="Calibri"/>
                <a:hlinkClick r:id="rId3"/>
              </a:rPr>
              <a:t>https://www.youtube.com/watch?v=OES1zKjdPxA</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What is LLM?</a:t>
            </a:r>
            <a:endParaRPr sz="1300">
              <a:solidFill>
                <a:schemeClr val="dk1"/>
              </a:solidFill>
              <a:latin typeface="Calibri"/>
              <a:ea typeface="Calibri"/>
              <a:cs typeface="Calibri"/>
              <a:sym typeface="Calibri"/>
            </a:endParaRPr>
          </a:p>
        </p:txBody>
      </p:sp>
      <p:sp>
        <p:nvSpPr>
          <p:cNvPr id="199" name="Google Shape;199;p30"/>
          <p:cNvSpPr txBox="1"/>
          <p:nvPr/>
        </p:nvSpPr>
        <p:spPr>
          <a:xfrm>
            <a:off x="133325" y="455440"/>
            <a:ext cx="4372800" cy="1819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What is Generative AI and where is it used?</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G-AI is a type of AI that generates new data that resembles a given training dataset. It learns the underlying patterns and structures of the data with the help of neural networks to generate new and original content</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NLP - Natural Language Processing</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Text content generation, image/video generation, data generation &amp; analysis, healthcare, finance</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u="sng">
                <a:solidFill>
                  <a:schemeClr val="hlink"/>
                </a:solidFill>
                <a:latin typeface="Calibri"/>
                <a:ea typeface="Calibri"/>
                <a:cs typeface="Calibri"/>
                <a:sym typeface="Calibri"/>
                <a:hlinkClick r:id="rId4"/>
              </a:rPr>
              <a:t>https://www.youtube.com/watch?v=6RNT8I92oYM</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p:txBody>
      </p:sp>
      <p:sp>
        <p:nvSpPr>
          <p:cNvPr id="200" name="Google Shape;200;p30"/>
          <p:cNvSpPr txBox="1"/>
          <p:nvPr/>
        </p:nvSpPr>
        <p:spPr>
          <a:xfrm>
            <a:off x="133325" y="2783690"/>
            <a:ext cx="4372800" cy="418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300" u="sng">
                <a:solidFill>
                  <a:schemeClr val="hlink"/>
                </a:solidFill>
                <a:latin typeface="Calibri"/>
                <a:ea typeface="Calibri"/>
                <a:cs typeface="Calibri"/>
                <a:sym typeface="Calibri"/>
                <a:hlinkClick r:id="rId5"/>
              </a:rPr>
              <a:t>https://www.youtube.com/watch?v=WucGzteAcrc</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How does Generative AI Work?</a:t>
            </a:r>
            <a:endParaRPr sz="1300">
              <a:solidFill>
                <a:schemeClr val="dk1"/>
              </a:solidFill>
              <a:latin typeface="Calibri"/>
              <a:ea typeface="Calibri"/>
              <a:cs typeface="Calibri"/>
              <a:sym typeface="Calibri"/>
            </a:endParaRPr>
          </a:p>
        </p:txBody>
      </p:sp>
      <p:sp>
        <p:nvSpPr>
          <p:cNvPr id="201" name="Google Shape;201;p30"/>
          <p:cNvSpPr txBox="1"/>
          <p:nvPr/>
        </p:nvSpPr>
        <p:spPr>
          <a:xfrm>
            <a:off x="133325" y="4105390"/>
            <a:ext cx="4372800" cy="418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300" u="sng">
                <a:solidFill>
                  <a:schemeClr val="hlink"/>
                </a:solidFill>
                <a:latin typeface="Calibri"/>
                <a:ea typeface="Calibri"/>
                <a:cs typeface="Calibri"/>
                <a:sym typeface="Calibri"/>
                <a:hlinkClick r:id="rId6"/>
              </a:rPr>
              <a:t>https://www.youtube.com/watch?v=rMzLptB0U-4</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Generative vs Discriminative Model Explained</a:t>
            </a:r>
            <a:endParaRPr sz="1300">
              <a:solidFill>
                <a:schemeClr val="dk1"/>
              </a:solidFill>
              <a:latin typeface="Calibri"/>
              <a:ea typeface="Calibri"/>
              <a:cs typeface="Calibri"/>
              <a:sym typeface="Calibri"/>
            </a:endParaRPr>
          </a:p>
        </p:txBody>
      </p:sp>
      <p:sp>
        <p:nvSpPr>
          <p:cNvPr id="202" name="Google Shape;202;p30"/>
          <p:cNvSpPr txBox="1"/>
          <p:nvPr/>
        </p:nvSpPr>
        <p:spPr>
          <a:xfrm>
            <a:off x="4658525" y="4126840"/>
            <a:ext cx="4372800" cy="418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300" u="sng">
                <a:solidFill>
                  <a:schemeClr val="hlink"/>
                </a:solidFill>
                <a:latin typeface="Calibri"/>
                <a:ea typeface="Calibri"/>
                <a:cs typeface="Calibri"/>
                <a:sym typeface="Calibri"/>
                <a:hlinkClick r:id="rId7"/>
              </a:rPr>
              <a:t>https://www.youtube.com/watch?v=JE9j9150CKw</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Prompt Engineering Techniques - Explained</a:t>
            </a:r>
            <a:endParaRPr sz="1300">
              <a:solidFill>
                <a:schemeClr val="dk1"/>
              </a:solidFill>
              <a:latin typeface="Calibri"/>
              <a:ea typeface="Calibri"/>
              <a:cs typeface="Calibri"/>
              <a:sym typeface="Calibri"/>
            </a:endParaRPr>
          </a:p>
        </p:txBody>
      </p:sp>
      <p:sp>
        <p:nvSpPr>
          <p:cNvPr id="203" name="Google Shape;203;p30"/>
          <p:cNvSpPr txBox="1"/>
          <p:nvPr/>
        </p:nvSpPr>
        <p:spPr>
          <a:xfrm>
            <a:off x="4658525" y="3498090"/>
            <a:ext cx="4372800" cy="418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300" u="sng">
                <a:solidFill>
                  <a:schemeClr val="hlink"/>
                </a:solidFill>
                <a:latin typeface="Calibri"/>
                <a:ea typeface="Calibri"/>
                <a:cs typeface="Calibri"/>
                <a:sym typeface="Calibri"/>
                <a:hlinkClick r:id="rId8"/>
              </a:rPr>
              <a:t>https://www.youtube.com/watch?v=cOAI27-MRNQ</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What is prompt engineering</a:t>
            </a:r>
            <a:endParaRPr sz="1300">
              <a:solidFill>
                <a:schemeClr val="dk1"/>
              </a:solidFill>
              <a:latin typeface="Calibri"/>
              <a:ea typeface="Calibri"/>
              <a:cs typeface="Calibri"/>
              <a:sym typeface="Calibri"/>
            </a:endParaRPr>
          </a:p>
        </p:txBody>
      </p:sp>
      <p:sp>
        <p:nvSpPr>
          <p:cNvPr id="204" name="Google Shape;204;p30"/>
          <p:cNvSpPr txBox="1"/>
          <p:nvPr/>
        </p:nvSpPr>
        <p:spPr>
          <a:xfrm>
            <a:off x="4658525" y="2837390"/>
            <a:ext cx="4372800" cy="418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300" u="sng">
                <a:solidFill>
                  <a:schemeClr val="hlink"/>
                </a:solidFill>
                <a:latin typeface="Calibri"/>
                <a:ea typeface="Calibri"/>
                <a:cs typeface="Calibri"/>
                <a:sym typeface="Calibri"/>
                <a:hlinkClick r:id="rId9"/>
              </a:rPr>
              <a:t>https://www.youtube.com/watch?v=iUnmF8aEg74</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Top generative AI models, LLM, Diffusion, GANs</a:t>
            </a:r>
            <a:endParaRPr sz="1300">
              <a:solidFill>
                <a:schemeClr val="dk1"/>
              </a:solidFill>
              <a:latin typeface="Calibri"/>
              <a:ea typeface="Calibri"/>
              <a:cs typeface="Calibri"/>
              <a:sym typeface="Calibri"/>
            </a:endParaRPr>
          </a:p>
        </p:txBody>
      </p:sp>
      <p:sp>
        <p:nvSpPr>
          <p:cNvPr id="205" name="Google Shape;205;p30"/>
          <p:cNvSpPr txBox="1"/>
          <p:nvPr/>
        </p:nvSpPr>
        <p:spPr>
          <a:xfrm>
            <a:off x="4658525" y="1074915"/>
            <a:ext cx="4372800" cy="418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300" u="sng">
                <a:solidFill>
                  <a:schemeClr val="hlink"/>
                </a:solidFill>
                <a:latin typeface="Calibri"/>
                <a:ea typeface="Calibri"/>
                <a:cs typeface="Calibri"/>
                <a:sym typeface="Calibri"/>
                <a:hlinkClick r:id="rId10"/>
              </a:rPr>
              <a:t>https://www.youtube.com/watch?v=UC7WLCCOzIE</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Top AI companies ot watch in 2024</a:t>
            </a:r>
            <a:endParaRPr sz="1300">
              <a:solidFill>
                <a:schemeClr val="dk1"/>
              </a:solidFill>
              <a:latin typeface="Calibri"/>
              <a:ea typeface="Calibri"/>
              <a:cs typeface="Calibri"/>
              <a:sym typeface="Calibri"/>
            </a:endParaRPr>
          </a:p>
        </p:txBody>
      </p:sp>
      <p:sp>
        <p:nvSpPr>
          <p:cNvPr id="206" name="Google Shape;206;p30"/>
          <p:cNvSpPr txBox="1"/>
          <p:nvPr/>
        </p:nvSpPr>
        <p:spPr>
          <a:xfrm>
            <a:off x="4658525" y="455440"/>
            <a:ext cx="4372800" cy="418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300" u="sng">
                <a:solidFill>
                  <a:schemeClr val="hlink"/>
                </a:solidFill>
                <a:latin typeface="Calibri"/>
                <a:ea typeface="Calibri"/>
                <a:cs typeface="Calibri"/>
                <a:sym typeface="Calibri"/>
                <a:hlinkClick r:id="rId11"/>
              </a:rPr>
              <a:t>https://www.youtube.com/watch?v=84Qdb1bEBgw</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AI Skills You MUST LEARN</a:t>
            </a:r>
            <a:endParaRPr sz="1300">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1"/>
          <p:cNvSpPr txBox="1"/>
          <p:nvPr/>
        </p:nvSpPr>
        <p:spPr>
          <a:xfrm>
            <a:off x="76200" y="76200"/>
            <a:ext cx="21891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Microsoft Azure AI</a:t>
            </a:r>
            <a:endParaRPr sz="2000" b="1">
              <a:latin typeface="Calibri"/>
              <a:ea typeface="Calibri"/>
              <a:cs typeface="Calibri"/>
              <a:sym typeface="Calibri"/>
            </a:endParaRPr>
          </a:p>
        </p:txBody>
      </p:sp>
      <p:sp>
        <p:nvSpPr>
          <p:cNvPr id="212" name="Google Shape;212;p31"/>
          <p:cNvSpPr txBox="1"/>
          <p:nvPr/>
        </p:nvSpPr>
        <p:spPr>
          <a:xfrm>
            <a:off x="131775" y="418300"/>
            <a:ext cx="6845100" cy="1018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Azure AI </a:t>
            </a:r>
            <a:r>
              <a:rPr lang="en" sz="1300">
                <a:solidFill>
                  <a:schemeClr val="dk1"/>
                </a:solidFill>
                <a:latin typeface="Calibri"/>
                <a:ea typeface="Calibri"/>
                <a:cs typeface="Calibri"/>
                <a:sym typeface="Calibri"/>
              </a:rPr>
              <a:t>- an umbrella term for various Microsoft Azure AI services. </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This includes Computer Vision, Text Analytics, and Speech Services.</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No-code or low-code, ease of use, quick integration with apps, diverse range of pre-built models</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But - higher costs and limited flexibility</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Common use cases - Image recognition, sentiment analysis, speech transcription, chatbots, etc.</a:t>
            </a:r>
            <a:endParaRPr sz="1300">
              <a:solidFill>
                <a:schemeClr val="dk1"/>
              </a:solidFill>
              <a:latin typeface="Calibri"/>
              <a:ea typeface="Calibri"/>
              <a:cs typeface="Calibri"/>
              <a:sym typeface="Calibri"/>
            </a:endParaRPr>
          </a:p>
        </p:txBody>
      </p:sp>
      <p:pic>
        <p:nvPicPr>
          <p:cNvPr id="213" name="Google Shape;213;p31"/>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7596024" y="76200"/>
            <a:ext cx="958025" cy="859911"/>
          </a:xfrm>
          <a:prstGeom prst="rect">
            <a:avLst/>
          </a:prstGeom>
          <a:noFill/>
          <a:ln>
            <a:noFill/>
          </a:ln>
        </p:spPr>
      </p:pic>
      <p:sp>
        <p:nvSpPr>
          <p:cNvPr id="214" name="Google Shape;214;p31"/>
          <p:cNvSpPr txBox="1"/>
          <p:nvPr/>
        </p:nvSpPr>
        <p:spPr>
          <a:xfrm>
            <a:off x="131775" y="2633808"/>
            <a:ext cx="6845100" cy="418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Azure Machine Learning Studio</a:t>
            </a:r>
            <a:r>
              <a:rPr lang="en" sz="1300">
                <a:solidFill>
                  <a:schemeClr val="dk1"/>
                </a:solidFill>
                <a:latin typeface="Calibri"/>
                <a:ea typeface="Calibri"/>
                <a:cs typeface="Calibri"/>
                <a:sym typeface="Calibri"/>
              </a:rPr>
              <a:t> - platform for building, training, and deploying ML models - provides notebooks and drag-drop interface to easily build the models and pipelines.</a:t>
            </a:r>
            <a:endParaRPr sz="1300">
              <a:solidFill>
                <a:schemeClr val="dk1"/>
              </a:solidFill>
              <a:latin typeface="Calibri"/>
              <a:ea typeface="Calibri"/>
              <a:cs typeface="Calibri"/>
              <a:sym typeface="Calibri"/>
            </a:endParaRPr>
          </a:p>
        </p:txBody>
      </p:sp>
      <p:sp>
        <p:nvSpPr>
          <p:cNvPr id="215" name="Google Shape;215;p31"/>
          <p:cNvSpPr txBox="1"/>
          <p:nvPr/>
        </p:nvSpPr>
        <p:spPr>
          <a:xfrm>
            <a:off x="131775" y="3448617"/>
            <a:ext cx="6845100" cy="618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Azure Synapse Analytics</a:t>
            </a:r>
            <a:r>
              <a:rPr lang="en" sz="1300">
                <a:solidFill>
                  <a:schemeClr val="dk1"/>
                </a:solidFill>
                <a:latin typeface="Calibri"/>
                <a:ea typeface="Calibri"/>
                <a:cs typeface="Calibri"/>
                <a:sym typeface="Calibri"/>
              </a:rPr>
              <a:t> - unified platform for data integration, warehousing, and analytics. </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Offers spark-based notebooks, data lake, SQL Data warehosue and SQL over datalake, built-in ML through SynapseML. Scalable. </a:t>
            </a:r>
            <a:endParaRPr sz="1300">
              <a:solidFill>
                <a:schemeClr val="dk1"/>
              </a:solidFill>
              <a:latin typeface="Calibri"/>
              <a:ea typeface="Calibri"/>
              <a:cs typeface="Calibri"/>
              <a:sym typeface="Calibri"/>
            </a:endParaRPr>
          </a:p>
        </p:txBody>
      </p:sp>
      <p:sp>
        <p:nvSpPr>
          <p:cNvPr id="216" name="Google Shape;216;p31"/>
          <p:cNvSpPr txBox="1"/>
          <p:nvPr/>
        </p:nvSpPr>
        <p:spPr>
          <a:xfrm>
            <a:off x="131775" y="1526054"/>
            <a:ext cx="6845100" cy="1018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Azure OpenAI Service</a:t>
            </a:r>
            <a:r>
              <a:rPr lang="en" sz="1300">
                <a:solidFill>
                  <a:schemeClr val="dk1"/>
                </a:solidFill>
                <a:latin typeface="Calibri"/>
                <a:ea typeface="Calibri"/>
                <a:cs typeface="Calibri"/>
                <a:sym typeface="Calibri"/>
              </a:rPr>
              <a:t> - </a:t>
            </a:r>
            <a:r>
              <a:rPr lang="en" sz="1300" u="sng">
                <a:solidFill>
                  <a:schemeClr val="hlink"/>
                </a:solidFill>
                <a:latin typeface="Calibri"/>
                <a:ea typeface="Calibri"/>
                <a:cs typeface="Calibri"/>
                <a:sym typeface="Calibri"/>
                <a:hlinkClick r:id="rId4"/>
              </a:rPr>
              <a:t>https://azure.microsoft.com/en-us/products/ai-services/openai-service</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Conversational AI (bots, questions and answers, and contact center solutions)</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Content creation (GPT-4 &amp; DALL-E)</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Data grounding - run models on your data for greater accuracy and insights with Azure OpenAI Service on your data</a:t>
            </a:r>
            <a:endParaRPr sz="1300">
              <a:solidFill>
                <a:schemeClr val="dk1"/>
              </a:solidFill>
              <a:latin typeface="Calibri"/>
              <a:ea typeface="Calibri"/>
              <a:cs typeface="Calibri"/>
              <a:sym typeface="Calibri"/>
            </a:endParaRPr>
          </a:p>
        </p:txBody>
      </p:sp>
      <p:sp>
        <p:nvSpPr>
          <p:cNvPr id="217" name="Google Shape;217;p31"/>
          <p:cNvSpPr txBox="1"/>
          <p:nvPr/>
        </p:nvSpPr>
        <p:spPr>
          <a:xfrm>
            <a:off x="131775" y="4156171"/>
            <a:ext cx="6845100" cy="818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Azure Data Fabric</a:t>
            </a:r>
            <a:r>
              <a:rPr lang="en" sz="1300">
                <a:solidFill>
                  <a:schemeClr val="dk1"/>
                </a:solidFill>
                <a:latin typeface="Calibri"/>
                <a:ea typeface="Calibri"/>
                <a:cs typeface="Calibri"/>
                <a:sym typeface="Calibri"/>
              </a:rPr>
              <a:t> - re-implementation of Synapse, based on PySpark and on </a:t>
            </a:r>
            <a:r>
              <a:rPr lang="en" sz="1300" b="1">
                <a:solidFill>
                  <a:srgbClr val="6AA84F"/>
                </a:solidFill>
                <a:latin typeface="Calibri"/>
                <a:ea typeface="Calibri"/>
                <a:cs typeface="Calibri"/>
                <a:sym typeface="Calibri"/>
              </a:rPr>
              <a:t>OneLake</a:t>
            </a:r>
            <a:r>
              <a:rPr lang="en" sz="1300">
                <a:solidFill>
                  <a:schemeClr val="dk1"/>
                </a:solidFill>
                <a:latin typeface="Calibri"/>
                <a:ea typeface="Calibri"/>
                <a:cs typeface="Calibri"/>
                <a:sym typeface="Calibri"/>
              </a:rPr>
              <a:t>. It uses </a:t>
            </a:r>
            <a:r>
              <a:rPr lang="en" sz="1300" b="1">
                <a:solidFill>
                  <a:srgbClr val="6AA84F"/>
                </a:solidFill>
                <a:latin typeface="Calibri"/>
                <a:ea typeface="Calibri"/>
                <a:cs typeface="Calibri"/>
                <a:sym typeface="Calibri"/>
              </a:rPr>
              <a:t>Delta Lake</a:t>
            </a:r>
            <a:r>
              <a:rPr lang="en" sz="1300">
                <a:solidFill>
                  <a:schemeClr val="dk1"/>
                </a:solidFill>
                <a:latin typeface="Calibri"/>
                <a:ea typeface="Calibri"/>
                <a:cs typeface="Calibri"/>
                <a:sym typeface="Calibri"/>
              </a:rPr>
              <a:t> open-source format for data storage. </a:t>
            </a:r>
            <a:r>
              <a:rPr lang="en" sz="1300" b="1">
                <a:solidFill>
                  <a:srgbClr val="6AA84F"/>
                </a:solidFill>
                <a:latin typeface="Calibri"/>
                <a:ea typeface="Calibri"/>
                <a:cs typeface="Calibri"/>
                <a:sym typeface="Calibri"/>
              </a:rPr>
              <a:t>Delta Lake</a:t>
            </a:r>
            <a:r>
              <a:rPr lang="en" sz="1300">
                <a:solidFill>
                  <a:schemeClr val="dk1"/>
                </a:solidFill>
                <a:latin typeface="Calibri"/>
                <a:ea typeface="Calibri"/>
                <a:cs typeface="Calibri"/>
                <a:sym typeface="Calibri"/>
              </a:rPr>
              <a:t> is a layer that sits on top of existing data lakes and adds </a:t>
            </a:r>
            <a:r>
              <a:rPr lang="en" sz="1300" b="1">
                <a:solidFill>
                  <a:srgbClr val="6AA84F"/>
                </a:solidFill>
                <a:latin typeface="Calibri"/>
                <a:ea typeface="Calibri"/>
                <a:cs typeface="Calibri"/>
                <a:sym typeface="Calibri"/>
              </a:rPr>
              <a:t>ACID transactions</a:t>
            </a:r>
            <a:r>
              <a:rPr lang="en" sz="1300">
                <a:solidFill>
                  <a:schemeClr val="dk1"/>
                </a:solidFill>
                <a:latin typeface="Calibri"/>
                <a:ea typeface="Calibri"/>
                <a:cs typeface="Calibri"/>
                <a:sym typeface="Calibri"/>
              </a:rPr>
              <a:t>, scalable metadata, streaming and batch data processing, schema enforcement, time travel (query historical versions of data)</a:t>
            </a:r>
            <a:endParaRPr sz="1300">
              <a:solidFill>
                <a:schemeClr val="dk1"/>
              </a:solidFill>
              <a:latin typeface="Calibri"/>
              <a:ea typeface="Calibri"/>
              <a:cs typeface="Calibri"/>
              <a:sym typeface="Calibri"/>
            </a:endParaRPr>
          </a:p>
        </p:txBody>
      </p:sp>
      <p:pic>
        <p:nvPicPr>
          <p:cNvPr id="218" name="Google Shape;218;p31"/>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7102038" y="3974750"/>
            <a:ext cx="1076050" cy="1076050"/>
          </a:xfrm>
          <a:prstGeom prst="rect">
            <a:avLst/>
          </a:prstGeom>
          <a:noFill/>
          <a:ln>
            <a:noFill/>
          </a:ln>
        </p:spPr>
      </p:pic>
      <p:pic>
        <p:nvPicPr>
          <p:cNvPr id="219" name="Google Shape;219;p31"/>
          <p:cNvPicPr preferRelativeResize="0"/>
          <p:nvPr/>
        </p:nvPicPr>
        <p:blipFill rotWithShape="1">
          <a:blip r:embed="rId6" cstate="email">
            <a:alphaModFix/>
            <a:extLst>
              <a:ext uri="{28A0092B-C50C-407E-A947-70E740481C1C}">
                <a14:useLocalDpi xmlns:a14="http://schemas.microsoft.com/office/drawing/2010/main"/>
              </a:ext>
            </a:extLst>
          </a:blip>
          <a:srcRect/>
          <a:stretch/>
        </p:blipFill>
        <p:spPr>
          <a:xfrm>
            <a:off x="7069950" y="2364504"/>
            <a:ext cx="958019" cy="1018800"/>
          </a:xfrm>
          <a:prstGeom prst="rect">
            <a:avLst/>
          </a:prstGeom>
          <a:noFill/>
          <a:ln>
            <a:noFill/>
          </a:ln>
        </p:spPr>
      </p:pic>
      <p:sp>
        <p:nvSpPr>
          <p:cNvPr id="220" name="Google Shape;220;p31"/>
          <p:cNvSpPr txBox="1"/>
          <p:nvPr/>
        </p:nvSpPr>
        <p:spPr>
          <a:xfrm>
            <a:off x="131775" y="3141263"/>
            <a:ext cx="6845100" cy="218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Azure AI Studio</a:t>
            </a:r>
            <a:r>
              <a:rPr lang="en" sz="1300">
                <a:solidFill>
                  <a:schemeClr val="dk1"/>
                </a:solidFill>
                <a:latin typeface="Calibri"/>
                <a:ea typeface="Calibri"/>
                <a:cs typeface="Calibri"/>
                <a:sym typeface="Calibri"/>
              </a:rPr>
              <a:t> - </a:t>
            </a:r>
            <a:r>
              <a:rPr lang="en" sz="1300" b="1">
                <a:solidFill>
                  <a:srgbClr val="6AA84F"/>
                </a:solidFill>
                <a:latin typeface="Calibri"/>
                <a:ea typeface="Calibri"/>
                <a:cs typeface="Calibri"/>
                <a:sym typeface="Calibri"/>
              </a:rPr>
              <a:t>(preview)</a:t>
            </a:r>
            <a:r>
              <a:rPr lang="en" sz="1300">
                <a:solidFill>
                  <a:schemeClr val="dk1"/>
                </a:solidFill>
                <a:latin typeface="Calibri"/>
                <a:ea typeface="Calibri"/>
                <a:cs typeface="Calibri"/>
                <a:sym typeface="Calibri"/>
              </a:rPr>
              <a:t> platform for developing generative AI solutions and custom copilots</a:t>
            </a:r>
            <a:endParaRPr sz="1300">
              <a:solidFill>
                <a:schemeClr val="dk1"/>
              </a:solidFill>
              <a:latin typeface="Calibri"/>
              <a:ea typeface="Calibri"/>
              <a:cs typeface="Calibri"/>
              <a:sym typeface="Calibri"/>
            </a:endParaRPr>
          </a:p>
        </p:txBody>
      </p:sp>
      <p:pic>
        <p:nvPicPr>
          <p:cNvPr id="221" name="Google Shape;221;p31"/>
          <p:cNvPicPr preferRelativeResize="0"/>
          <p:nvPr/>
        </p:nvPicPr>
        <p:blipFill rotWithShape="1">
          <a:blip r:embed="rId7" cstate="email">
            <a:alphaModFix/>
            <a:extLst>
              <a:ext uri="{28A0092B-C50C-407E-A947-70E740481C1C}">
                <a14:useLocalDpi xmlns:a14="http://schemas.microsoft.com/office/drawing/2010/main"/>
              </a:ext>
            </a:extLst>
          </a:blip>
          <a:srcRect/>
          <a:stretch/>
        </p:blipFill>
        <p:spPr>
          <a:xfrm>
            <a:off x="8223696" y="2953825"/>
            <a:ext cx="855379" cy="973750"/>
          </a:xfrm>
          <a:prstGeom prst="rect">
            <a:avLst/>
          </a:prstGeom>
          <a:noFill/>
          <a:ln>
            <a:noFill/>
          </a:ln>
        </p:spPr>
      </p:pic>
      <p:pic>
        <p:nvPicPr>
          <p:cNvPr id="222" name="Google Shape;222;p31"/>
          <p:cNvPicPr preferRelativeResize="0"/>
          <p:nvPr/>
        </p:nvPicPr>
        <p:blipFill rotWithShape="1">
          <a:blip r:embed="rId8" cstate="email">
            <a:alphaModFix/>
            <a:extLst>
              <a:ext uri="{28A0092B-C50C-407E-A947-70E740481C1C}">
                <a14:useLocalDpi xmlns:a14="http://schemas.microsoft.com/office/drawing/2010/main"/>
              </a:ext>
            </a:extLst>
          </a:blip>
          <a:srcRect/>
          <a:stretch/>
        </p:blipFill>
        <p:spPr>
          <a:xfrm>
            <a:off x="7256489" y="1266475"/>
            <a:ext cx="1297561" cy="934212"/>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2"/>
          <p:cNvSpPr txBox="1"/>
          <p:nvPr/>
        </p:nvSpPr>
        <p:spPr>
          <a:xfrm>
            <a:off x="0" y="0"/>
            <a:ext cx="21627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Google Vertex AI</a:t>
            </a:r>
            <a:endParaRPr sz="2000" b="1">
              <a:latin typeface="Calibri"/>
              <a:ea typeface="Calibri"/>
              <a:cs typeface="Calibri"/>
              <a:sym typeface="Calibri"/>
            </a:endParaRPr>
          </a:p>
        </p:txBody>
      </p:sp>
      <p:sp>
        <p:nvSpPr>
          <p:cNvPr id="228" name="Google Shape;228;p32"/>
          <p:cNvSpPr txBox="1"/>
          <p:nvPr/>
        </p:nvSpPr>
        <p:spPr>
          <a:xfrm>
            <a:off x="89525" y="369850"/>
            <a:ext cx="6885600" cy="3220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Vertex AI - Managed ML platform from Google Cloud, since 2021</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build, train, deploy, and manage ML models and AI applications</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a unified platform for the entire ML lifecycle - data prep, model training, deployment, monitoring</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AutoML - automatically train and optimize ML models</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Customizable - custom code or pre-trained models</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Scalable</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Generative AI tools (text, images, code)</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Accelerated ML development - tools, automation, collaboration, tuning</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Reduced costs</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Increased team productivity</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Enhanced user experience - tools for model deployment and monitoring</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Common use cases: image recognition, text classification, forecasting, fraud detection, customer churn prediction, generative art (images, music, ...)</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u="sng">
                <a:solidFill>
                  <a:schemeClr val="hlink"/>
                </a:solidFill>
                <a:latin typeface="Calibri"/>
                <a:ea typeface="Calibri"/>
                <a:cs typeface="Calibri"/>
                <a:sym typeface="Calibri"/>
                <a:hlinkClick r:id="rId3"/>
              </a:rPr>
              <a:t>https://cloud.google.com/vertex-ai/docs</a:t>
            </a:r>
            <a:br>
              <a:rPr lang="en" sz="1300">
                <a:solidFill>
                  <a:schemeClr val="dk1"/>
                </a:solidFill>
                <a:latin typeface="Calibri"/>
                <a:ea typeface="Calibri"/>
                <a:cs typeface="Calibri"/>
                <a:sym typeface="Calibri"/>
              </a:rPr>
            </a:br>
            <a:r>
              <a:rPr lang="en" sz="1300" u="sng">
                <a:solidFill>
                  <a:schemeClr val="hlink"/>
                </a:solidFill>
                <a:latin typeface="Calibri"/>
                <a:ea typeface="Calibri"/>
                <a:cs typeface="Calibri"/>
                <a:sym typeface="Calibri"/>
                <a:hlinkClick r:id="rId4"/>
              </a:rPr>
              <a:t>https://cloud.google.com/vertex-ai/docs/tutorials</a:t>
            </a:r>
            <a:r>
              <a:rPr lang="en" sz="1300">
                <a:solidFill>
                  <a:schemeClr val="dk1"/>
                </a:solidFill>
                <a:latin typeface="Calibri"/>
                <a:ea typeface="Calibri"/>
                <a:cs typeface="Calibri"/>
                <a:sym typeface="Calibri"/>
              </a:rPr>
              <a:t> </a:t>
            </a:r>
            <a:br>
              <a:rPr lang="en" sz="1300">
                <a:solidFill>
                  <a:schemeClr val="dk1"/>
                </a:solidFill>
                <a:latin typeface="Calibri"/>
                <a:ea typeface="Calibri"/>
                <a:cs typeface="Calibri"/>
                <a:sym typeface="Calibri"/>
              </a:rPr>
            </a:br>
            <a:r>
              <a:rPr lang="en" sz="1300" u="sng">
                <a:solidFill>
                  <a:schemeClr val="hlink"/>
                </a:solidFill>
                <a:latin typeface="Calibri"/>
                <a:ea typeface="Calibri"/>
                <a:cs typeface="Calibri"/>
                <a:sym typeface="Calibri"/>
                <a:hlinkClick r:id="rId5"/>
              </a:rPr>
              <a:t>https://cloud.google.com/blog/products/ai-machine-learning/getting-started-with-vertex-ai</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p:txBody>
      </p:sp>
      <p:pic>
        <p:nvPicPr>
          <p:cNvPr id="229" name="Google Shape;229;p32"/>
          <p:cNvPicPr preferRelativeResize="0"/>
          <p:nvPr/>
        </p:nvPicPr>
        <p:blipFill rotWithShape="1">
          <a:blip r:embed="rId6" cstate="email">
            <a:alphaModFix/>
            <a:extLst>
              <a:ext uri="{28A0092B-C50C-407E-A947-70E740481C1C}">
                <a14:useLocalDpi xmlns:a14="http://schemas.microsoft.com/office/drawing/2010/main"/>
              </a:ext>
            </a:extLst>
          </a:blip>
          <a:srcRect/>
          <a:stretch/>
        </p:blipFill>
        <p:spPr>
          <a:xfrm>
            <a:off x="7495375" y="252225"/>
            <a:ext cx="1423400" cy="1621600"/>
          </a:xfrm>
          <a:prstGeom prst="rect">
            <a:avLst/>
          </a:prstGeom>
          <a:noFill/>
          <a:ln>
            <a:noFill/>
          </a:ln>
        </p:spPr>
      </p:pic>
      <p:sp>
        <p:nvSpPr>
          <p:cNvPr id="230" name="Google Shape;230;p32"/>
          <p:cNvSpPr txBox="1"/>
          <p:nvPr/>
        </p:nvSpPr>
        <p:spPr>
          <a:xfrm>
            <a:off x="89525" y="4027450"/>
            <a:ext cx="2910300" cy="1018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Vertex AI</a:t>
            </a:r>
            <a:endParaRPr sz="1300" b="1">
              <a:solidFill>
                <a:srgbClr val="FF0000"/>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Low code platform</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AutoML, Custom tooling</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Folder structures for projects</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Easy to collaborate in</a:t>
            </a:r>
            <a:endParaRPr sz="1300">
              <a:solidFill>
                <a:schemeClr val="dk1"/>
              </a:solidFill>
              <a:latin typeface="Calibri"/>
              <a:ea typeface="Calibri"/>
              <a:cs typeface="Calibri"/>
              <a:sym typeface="Calibri"/>
            </a:endParaRPr>
          </a:p>
        </p:txBody>
      </p:sp>
      <p:sp>
        <p:nvSpPr>
          <p:cNvPr id="231" name="Google Shape;231;p32"/>
          <p:cNvSpPr txBox="1"/>
          <p:nvPr/>
        </p:nvSpPr>
        <p:spPr>
          <a:xfrm>
            <a:off x="3983400" y="4027450"/>
            <a:ext cx="3638100" cy="1018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Google Colab</a:t>
            </a:r>
            <a:endParaRPr sz="1300" b="1">
              <a:solidFill>
                <a:srgbClr val="FF0000"/>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Hosted notebooks + compute/disk at no cost</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G-Drive integration</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Popular for teaching and open-source</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Usage and hardware limits</a:t>
            </a:r>
            <a:endParaRPr sz="1300">
              <a:solidFill>
                <a:schemeClr val="dk1"/>
              </a:solidFill>
              <a:latin typeface="Calibri"/>
              <a:ea typeface="Calibri"/>
              <a:cs typeface="Calibri"/>
              <a:sym typeface="Calibri"/>
            </a:endParaRPr>
          </a:p>
        </p:txBody>
      </p:sp>
      <p:sp>
        <p:nvSpPr>
          <p:cNvPr id="232" name="Google Shape;232;p32"/>
          <p:cNvSpPr txBox="1"/>
          <p:nvPr/>
        </p:nvSpPr>
        <p:spPr>
          <a:xfrm>
            <a:off x="3135361" y="4333485"/>
            <a:ext cx="6942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800">
                <a:solidFill>
                  <a:schemeClr val="dk2"/>
                </a:solidFill>
              </a:rPr>
              <a:t>vs</a:t>
            </a:r>
            <a:endParaRPr sz="1800">
              <a:solidFill>
                <a:schemeClr val="dk2"/>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33"/>
          <p:cNvSpPr txBox="1"/>
          <p:nvPr/>
        </p:nvSpPr>
        <p:spPr>
          <a:xfrm>
            <a:off x="0" y="0"/>
            <a:ext cx="33204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Amazon Bedrock</a:t>
            </a:r>
            <a:endParaRPr sz="2000" b="1">
              <a:latin typeface="Calibri"/>
              <a:ea typeface="Calibri"/>
              <a:cs typeface="Calibri"/>
              <a:sym typeface="Calibri"/>
            </a:endParaRPr>
          </a:p>
        </p:txBody>
      </p:sp>
      <p:sp>
        <p:nvSpPr>
          <p:cNvPr id="238" name="Google Shape;238;p33"/>
          <p:cNvSpPr txBox="1"/>
          <p:nvPr/>
        </p:nvSpPr>
        <p:spPr>
          <a:xfrm>
            <a:off x="560050" y="643525"/>
            <a:ext cx="6478800" cy="1218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196850" algn="l" rtl="0">
              <a:spcBef>
                <a:spcPts val="0"/>
              </a:spcBef>
              <a:spcAft>
                <a:spcPts val="0"/>
              </a:spcAft>
              <a:buClr>
                <a:schemeClr val="dk1"/>
              </a:buClr>
              <a:buSzPts val="1300"/>
              <a:buFont typeface="Calibri"/>
              <a:buChar char="●"/>
            </a:pPr>
            <a:r>
              <a:rPr lang="en" sz="1300" u="sng">
                <a:solidFill>
                  <a:schemeClr val="hlink"/>
                </a:solidFill>
                <a:latin typeface="Calibri"/>
                <a:ea typeface="Calibri"/>
                <a:cs typeface="Calibri"/>
                <a:sym typeface="Calibri"/>
                <a:hlinkClick r:id="rId3"/>
              </a:rPr>
              <a:t>https://aws.amazon.com/bedrock/</a:t>
            </a:r>
            <a:r>
              <a:rPr lang="en" sz="1300">
                <a:solidFill>
                  <a:schemeClr val="dk1"/>
                </a:solidFill>
                <a:latin typeface="Calibri"/>
                <a:ea typeface="Calibri"/>
                <a:cs typeface="Calibri"/>
                <a:sym typeface="Calibri"/>
              </a:rPr>
              <a:t> - since September 2023</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Build and scale generative AI applications with Foundation Models (FM)</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Fully managed service offering foundation models (FMs) from leading AI companies like AI21 Labs, Anthropic, Cohere, Meta, Stability AI, and Amazon via a single API</a:t>
            </a:r>
            <a:endParaRPr sz="1300">
              <a:solidFill>
                <a:schemeClr val="dk1"/>
              </a:solidFill>
              <a:latin typeface="Calibri"/>
              <a:ea typeface="Calibri"/>
              <a:cs typeface="Calibri"/>
              <a:sym typeface="Calibri"/>
            </a:endParaRPr>
          </a:p>
          <a:p>
            <a:pPr marL="2286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Tools and capabilities for building generative AI applications with security, privacy, and responsible AI</a:t>
            </a:r>
            <a:endParaRPr sz="1300">
              <a:solidFill>
                <a:schemeClr val="dk1"/>
              </a:solidFill>
              <a:latin typeface="Calibri"/>
              <a:ea typeface="Calibri"/>
              <a:cs typeface="Calibri"/>
              <a:sym typeface="Calibri"/>
            </a:endParaRPr>
          </a:p>
        </p:txBody>
      </p:sp>
      <p:graphicFrame>
        <p:nvGraphicFramePr>
          <p:cNvPr id="239" name="Google Shape;239;p33"/>
          <p:cNvGraphicFramePr/>
          <p:nvPr/>
        </p:nvGraphicFramePr>
        <p:xfrm>
          <a:off x="560050" y="2379625"/>
          <a:ext cx="6781800" cy="1349575"/>
        </p:xfrm>
        <a:graphic>
          <a:graphicData uri="http://schemas.openxmlformats.org/drawingml/2006/table">
            <a:tbl>
              <a:tblPr>
                <a:noFill/>
                <a:tableStyleId>{5ADD0E24-3A31-438B-93FC-9A842F43F627}</a:tableStyleId>
              </a:tblPr>
              <a:tblGrid>
                <a:gridCol w="1809750">
                  <a:extLst>
                    <a:ext uri="{9D8B030D-6E8A-4147-A177-3AD203B41FA5}">
                      <a16:colId xmlns:a16="http://schemas.microsoft.com/office/drawing/2014/main" val="20000"/>
                    </a:ext>
                  </a:extLst>
                </a:gridCol>
                <a:gridCol w="2066925">
                  <a:extLst>
                    <a:ext uri="{9D8B030D-6E8A-4147-A177-3AD203B41FA5}">
                      <a16:colId xmlns:a16="http://schemas.microsoft.com/office/drawing/2014/main" val="20001"/>
                    </a:ext>
                  </a:extLst>
                </a:gridCol>
                <a:gridCol w="2905125">
                  <a:extLst>
                    <a:ext uri="{9D8B030D-6E8A-4147-A177-3AD203B41FA5}">
                      <a16:colId xmlns:a16="http://schemas.microsoft.com/office/drawing/2014/main" val="20002"/>
                    </a:ext>
                  </a:extLst>
                </a:gridCol>
              </a:tblGrid>
              <a:tr h="151050">
                <a:tc>
                  <a:txBody>
                    <a:bodyPr/>
                    <a:lstStyle/>
                    <a:p>
                      <a:pPr marL="0" lvl="0" indent="0" algn="l" rtl="0">
                        <a:lnSpc>
                          <a:spcPct val="100000"/>
                        </a:lnSpc>
                        <a:spcBef>
                          <a:spcPts val="0"/>
                        </a:spcBef>
                        <a:spcAft>
                          <a:spcPts val="0"/>
                        </a:spcAft>
                        <a:buNone/>
                      </a:pPr>
                      <a:r>
                        <a:rPr lang="en" sz="1000">
                          <a:solidFill>
                            <a:srgbClr val="1F1F1F"/>
                          </a:solidFill>
                        </a:rPr>
                        <a:t>Feature</a:t>
                      </a:r>
                      <a:endParaRPr sz="1000">
                        <a:solidFill>
                          <a:srgbClr val="1F1F1F"/>
                        </a:solidFill>
                      </a:endParaRPr>
                    </a:p>
                  </a:txBody>
                  <a:tcPr marL="28575" marR="28575" marT="19050" marB="19050">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lnSpc>
                          <a:spcPct val="100000"/>
                        </a:lnSpc>
                        <a:spcBef>
                          <a:spcPts val="0"/>
                        </a:spcBef>
                        <a:spcAft>
                          <a:spcPts val="0"/>
                        </a:spcAft>
                        <a:buNone/>
                      </a:pPr>
                      <a:r>
                        <a:rPr lang="en" sz="1000" b="1">
                          <a:solidFill>
                            <a:srgbClr val="FF0000"/>
                          </a:solidFill>
                        </a:rPr>
                        <a:t>Amazon Bedrock</a:t>
                      </a:r>
                      <a:endParaRPr sz="1000" b="1">
                        <a:solidFill>
                          <a:srgbClr val="FF0000"/>
                        </a:solidFill>
                      </a:endParaRPr>
                    </a:p>
                  </a:txBody>
                  <a:tcPr marL="28575" marR="28575" marT="19050" marB="19050">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lnSpc>
                          <a:spcPct val="100000"/>
                        </a:lnSpc>
                        <a:spcBef>
                          <a:spcPts val="0"/>
                        </a:spcBef>
                        <a:spcAft>
                          <a:spcPts val="0"/>
                        </a:spcAft>
                        <a:buNone/>
                      </a:pPr>
                      <a:r>
                        <a:rPr lang="en" sz="1000" b="1">
                          <a:solidFill>
                            <a:srgbClr val="FF0000"/>
                          </a:solidFill>
                        </a:rPr>
                        <a:t>AWS SageMaker</a:t>
                      </a:r>
                      <a:endParaRPr sz="1000" b="1">
                        <a:solidFill>
                          <a:srgbClr val="FF0000"/>
                        </a:solidFill>
                      </a:endParaRPr>
                    </a:p>
                  </a:txBody>
                  <a:tcPr marL="28575" marR="28575" marT="19050" marB="19050">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00"/>
                  </a:ext>
                </a:extLst>
              </a:tr>
              <a:tr h="151050">
                <a:tc>
                  <a:txBody>
                    <a:bodyPr/>
                    <a:lstStyle/>
                    <a:p>
                      <a:pPr marL="0" lvl="0" indent="0" algn="l" rtl="0">
                        <a:lnSpc>
                          <a:spcPct val="100000"/>
                        </a:lnSpc>
                        <a:spcBef>
                          <a:spcPts val="0"/>
                        </a:spcBef>
                        <a:spcAft>
                          <a:spcPts val="0"/>
                        </a:spcAft>
                        <a:buNone/>
                      </a:pPr>
                      <a:r>
                        <a:rPr lang="en" sz="1000">
                          <a:solidFill>
                            <a:srgbClr val="1F1F1F"/>
                          </a:solidFill>
                        </a:rPr>
                        <a:t>Purpose</a:t>
                      </a:r>
                      <a:endParaRPr sz="1000">
                        <a:solidFill>
                          <a:srgbClr val="1F1F1F"/>
                        </a:solidFill>
                      </a:endParaRPr>
                    </a:p>
                  </a:txBody>
                  <a:tcPr marL="28575" marR="28575" marT="19050" marB="19050">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lnSpc>
                          <a:spcPct val="100000"/>
                        </a:lnSpc>
                        <a:spcBef>
                          <a:spcPts val="0"/>
                        </a:spcBef>
                        <a:spcAft>
                          <a:spcPts val="0"/>
                        </a:spcAft>
                        <a:buNone/>
                      </a:pPr>
                      <a:r>
                        <a:rPr lang="en" sz="1000">
                          <a:solidFill>
                            <a:srgbClr val="1F1F1F"/>
                          </a:solidFill>
                        </a:rPr>
                        <a:t>Generative AI with pre-trained FMs</a:t>
                      </a:r>
                      <a:endParaRPr sz="1000">
                        <a:solidFill>
                          <a:srgbClr val="1F1F1F"/>
                        </a:solidFill>
                      </a:endParaRPr>
                    </a:p>
                  </a:txBody>
                  <a:tcPr marL="28575" marR="28575" marT="19050" marB="19050">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lnSpc>
                          <a:spcPct val="100000"/>
                        </a:lnSpc>
                        <a:spcBef>
                          <a:spcPts val="0"/>
                        </a:spcBef>
                        <a:spcAft>
                          <a:spcPts val="0"/>
                        </a:spcAft>
                        <a:buNone/>
                      </a:pPr>
                      <a:r>
                        <a:rPr lang="en" sz="1000">
                          <a:solidFill>
                            <a:srgbClr val="1F1F1F"/>
                          </a:solidFill>
                        </a:rPr>
                        <a:t>Various ML models</a:t>
                      </a:r>
                      <a:endParaRPr sz="1000">
                        <a:solidFill>
                          <a:srgbClr val="1F1F1F"/>
                        </a:solidFill>
                      </a:endParaRPr>
                    </a:p>
                  </a:txBody>
                  <a:tcPr marL="91425" marR="91425" marT="19050" marB="19050">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01"/>
                  </a:ext>
                </a:extLst>
              </a:tr>
              <a:tr h="151050">
                <a:tc>
                  <a:txBody>
                    <a:bodyPr/>
                    <a:lstStyle/>
                    <a:p>
                      <a:pPr marL="0" lvl="0" indent="0" algn="l" rtl="0">
                        <a:lnSpc>
                          <a:spcPct val="100000"/>
                        </a:lnSpc>
                        <a:spcBef>
                          <a:spcPts val="0"/>
                        </a:spcBef>
                        <a:spcAft>
                          <a:spcPts val="0"/>
                        </a:spcAft>
                        <a:buNone/>
                      </a:pPr>
                      <a:r>
                        <a:rPr lang="en" sz="1000">
                          <a:solidFill>
                            <a:srgbClr val="1F1F1F"/>
                          </a:solidFill>
                        </a:rPr>
                        <a:t>Foundation models</a:t>
                      </a:r>
                      <a:endParaRPr sz="1000">
                        <a:solidFill>
                          <a:srgbClr val="1F1F1F"/>
                        </a:solidFill>
                      </a:endParaRPr>
                    </a:p>
                  </a:txBody>
                  <a:tcPr marL="28575" marR="28575" marT="19050" marB="19050">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lnSpc>
                          <a:spcPct val="100000"/>
                        </a:lnSpc>
                        <a:spcBef>
                          <a:spcPts val="0"/>
                        </a:spcBef>
                        <a:spcAft>
                          <a:spcPts val="0"/>
                        </a:spcAft>
                        <a:buNone/>
                      </a:pPr>
                      <a:r>
                        <a:rPr lang="en" sz="1000">
                          <a:solidFill>
                            <a:srgbClr val="1F1F1F"/>
                          </a:solidFill>
                        </a:rPr>
                        <a:t>Pre-trained FMs (mainly LLMs)</a:t>
                      </a:r>
                      <a:endParaRPr sz="1000">
                        <a:solidFill>
                          <a:srgbClr val="1F1F1F"/>
                        </a:solidFill>
                      </a:endParaRPr>
                    </a:p>
                  </a:txBody>
                  <a:tcPr marL="28575" marR="28575" marT="19050" marB="19050">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lnSpc>
                          <a:spcPct val="100000"/>
                        </a:lnSpc>
                        <a:spcBef>
                          <a:spcPts val="0"/>
                        </a:spcBef>
                        <a:spcAft>
                          <a:spcPts val="0"/>
                        </a:spcAft>
                        <a:buNone/>
                      </a:pPr>
                      <a:r>
                        <a:rPr lang="en" sz="1000">
                          <a:solidFill>
                            <a:srgbClr val="1F1F1F"/>
                          </a:solidFill>
                        </a:rPr>
                        <a:t>Wide range of models, including custom</a:t>
                      </a:r>
                      <a:endParaRPr sz="1000">
                        <a:solidFill>
                          <a:srgbClr val="1F1F1F"/>
                        </a:solidFill>
                      </a:endParaRPr>
                    </a:p>
                  </a:txBody>
                  <a:tcPr marL="28575" marR="28575" marT="19050" marB="19050">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02"/>
                  </a:ext>
                </a:extLst>
              </a:tr>
              <a:tr h="271875">
                <a:tc>
                  <a:txBody>
                    <a:bodyPr/>
                    <a:lstStyle/>
                    <a:p>
                      <a:pPr marL="0" lvl="0" indent="0" algn="l" rtl="0">
                        <a:lnSpc>
                          <a:spcPct val="100000"/>
                        </a:lnSpc>
                        <a:spcBef>
                          <a:spcPts val="0"/>
                        </a:spcBef>
                        <a:spcAft>
                          <a:spcPts val="0"/>
                        </a:spcAft>
                        <a:buNone/>
                      </a:pPr>
                      <a:r>
                        <a:rPr lang="en" sz="1000">
                          <a:solidFill>
                            <a:srgbClr val="1F1F1F"/>
                          </a:solidFill>
                        </a:rPr>
                        <a:t>Ease of use</a:t>
                      </a:r>
                      <a:endParaRPr sz="1000">
                        <a:solidFill>
                          <a:srgbClr val="1F1F1F"/>
                        </a:solidFill>
                      </a:endParaRPr>
                    </a:p>
                  </a:txBody>
                  <a:tcPr marL="28575" marR="28575" marT="19050" marB="19050">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lnSpc>
                          <a:spcPct val="100000"/>
                        </a:lnSpc>
                        <a:spcBef>
                          <a:spcPts val="0"/>
                        </a:spcBef>
                        <a:spcAft>
                          <a:spcPts val="0"/>
                        </a:spcAft>
                        <a:buNone/>
                      </a:pPr>
                      <a:r>
                        <a:rPr lang="en" sz="1000">
                          <a:solidFill>
                            <a:srgbClr val="1F1F1F"/>
                          </a:solidFill>
                        </a:rPr>
                        <a:t>Easy, serverless, no infrastructure management</a:t>
                      </a:r>
                      <a:endParaRPr sz="1000">
                        <a:solidFill>
                          <a:srgbClr val="1F1F1F"/>
                        </a:solidFill>
                      </a:endParaRPr>
                    </a:p>
                  </a:txBody>
                  <a:tcPr marL="28575" marR="28575" marT="19050" marB="19050">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lnSpc>
                          <a:spcPct val="100000"/>
                        </a:lnSpc>
                        <a:spcBef>
                          <a:spcPts val="0"/>
                        </a:spcBef>
                        <a:spcAft>
                          <a:spcPts val="0"/>
                        </a:spcAft>
                        <a:buNone/>
                      </a:pPr>
                      <a:r>
                        <a:rPr lang="en" sz="1000">
                          <a:solidFill>
                            <a:srgbClr val="1F1F1F"/>
                          </a:solidFill>
                        </a:rPr>
                        <a:t>Requires more technical expertise</a:t>
                      </a:r>
                      <a:endParaRPr sz="1000">
                        <a:solidFill>
                          <a:srgbClr val="1F1F1F"/>
                        </a:solidFill>
                      </a:endParaRPr>
                    </a:p>
                  </a:txBody>
                  <a:tcPr marL="28575" marR="28575" marT="19050" marB="19050">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03"/>
                  </a:ext>
                </a:extLst>
              </a:tr>
              <a:tr h="151050">
                <a:tc>
                  <a:txBody>
                    <a:bodyPr/>
                    <a:lstStyle/>
                    <a:p>
                      <a:pPr marL="0" lvl="0" indent="0" algn="l" rtl="0">
                        <a:lnSpc>
                          <a:spcPct val="100000"/>
                        </a:lnSpc>
                        <a:spcBef>
                          <a:spcPts val="0"/>
                        </a:spcBef>
                        <a:spcAft>
                          <a:spcPts val="0"/>
                        </a:spcAft>
                        <a:buNone/>
                      </a:pPr>
                      <a:r>
                        <a:rPr lang="en" sz="1000">
                          <a:solidFill>
                            <a:srgbClr val="1F1F1F"/>
                          </a:solidFill>
                        </a:rPr>
                        <a:t>Integration</a:t>
                      </a:r>
                      <a:endParaRPr sz="1000">
                        <a:solidFill>
                          <a:srgbClr val="1F1F1F"/>
                        </a:solidFill>
                      </a:endParaRPr>
                    </a:p>
                  </a:txBody>
                  <a:tcPr marL="28575" marR="28575" marT="19050" marB="19050">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lnSpc>
                          <a:spcPct val="100000"/>
                        </a:lnSpc>
                        <a:spcBef>
                          <a:spcPts val="0"/>
                        </a:spcBef>
                        <a:spcAft>
                          <a:spcPts val="0"/>
                        </a:spcAft>
                        <a:buNone/>
                      </a:pPr>
                      <a:r>
                        <a:rPr lang="en" sz="1000">
                          <a:solidFill>
                            <a:srgbClr val="1F1F1F"/>
                          </a:solidFill>
                        </a:rPr>
                        <a:t>Focuses on SageMaker integration</a:t>
                      </a:r>
                      <a:endParaRPr sz="1000">
                        <a:solidFill>
                          <a:srgbClr val="1F1F1F"/>
                        </a:solidFill>
                      </a:endParaRPr>
                    </a:p>
                  </a:txBody>
                  <a:tcPr marL="28575" marR="28575" marT="19050" marB="19050">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lnSpc>
                          <a:spcPct val="100000"/>
                        </a:lnSpc>
                        <a:spcBef>
                          <a:spcPts val="0"/>
                        </a:spcBef>
                        <a:spcAft>
                          <a:spcPts val="0"/>
                        </a:spcAft>
                        <a:buNone/>
                      </a:pPr>
                      <a:r>
                        <a:rPr lang="en" sz="1000">
                          <a:solidFill>
                            <a:srgbClr val="1F1F1F"/>
                          </a:solidFill>
                        </a:rPr>
                        <a:t>Wider integration with various AWS services</a:t>
                      </a:r>
                      <a:endParaRPr sz="1000">
                        <a:solidFill>
                          <a:srgbClr val="1F1F1F"/>
                        </a:solidFill>
                      </a:endParaRPr>
                    </a:p>
                  </a:txBody>
                  <a:tcPr marL="28575" marR="28575" marT="19050" marB="19050">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04"/>
                  </a:ext>
                </a:extLst>
              </a:tr>
              <a:tr h="244675">
                <a:tc>
                  <a:txBody>
                    <a:bodyPr/>
                    <a:lstStyle/>
                    <a:p>
                      <a:pPr marL="0" lvl="0" indent="0" algn="l" rtl="0">
                        <a:lnSpc>
                          <a:spcPct val="100000"/>
                        </a:lnSpc>
                        <a:spcBef>
                          <a:spcPts val="0"/>
                        </a:spcBef>
                        <a:spcAft>
                          <a:spcPts val="0"/>
                        </a:spcAft>
                        <a:buNone/>
                      </a:pPr>
                      <a:r>
                        <a:rPr lang="en" sz="1000">
                          <a:solidFill>
                            <a:srgbClr val="1F1F1F"/>
                          </a:solidFill>
                        </a:rPr>
                        <a:t>Cost</a:t>
                      </a:r>
                      <a:endParaRPr sz="1000">
                        <a:solidFill>
                          <a:srgbClr val="1F1F1F"/>
                        </a:solidFill>
                      </a:endParaRPr>
                    </a:p>
                  </a:txBody>
                  <a:tcPr marL="28575" marR="28575" marT="19050" marB="19050">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lnSpc>
                          <a:spcPct val="100000"/>
                        </a:lnSpc>
                        <a:spcBef>
                          <a:spcPts val="0"/>
                        </a:spcBef>
                        <a:spcAft>
                          <a:spcPts val="0"/>
                        </a:spcAft>
                        <a:buNone/>
                      </a:pPr>
                      <a:r>
                        <a:rPr lang="en" sz="1000">
                          <a:solidFill>
                            <a:srgbClr val="1F1F1F"/>
                          </a:solidFill>
                        </a:rPr>
                        <a:t>Pay-per-use</a:t>
                      </a:r>
                      <a:endParaRPr sz="1000">
                        <a:solidFill>
                          <a:srgbClr val="1F1F1F"/>
                        </a:solidFill>
                      </a:endParaRPr>
                    </a:p>
                  </a:txBody>
                  <a:tcPr marL="28575" marR="28575" marT="19050" marB="19050">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lnSpc>
                          <a:spcPct val="100000"/>
                        </a:lnSpc>
                        <a:spcBef>
                          <a:spcPts val="0"/>
                        </a:spcBef>
                        <a:spcAft>
                          <a:spcPts val="0"/>
                        </a:spcAft>
                        <a:buNone/>
                      </a:pPr>
                      <a:r>
                        <a:rPr lang="en" sz="1000">
                          <a:solidFill>
                            <a:srgbClr val="1F1F1F"/>
                          </a:solidFill>
                        </a:rPr>
                        <a:t>Pay-per-use</a:t>
                      </a:r>
                      <a:endParaRPr sz="1000">
                        <a:solidFill>
                          <a:srgbClr val="1F1F1F"/>
                        </a:solidFill>
                      </a:endParaRPr>
                    </a:p>
                  </a:txBody>
                  <a:tcPr marL="28575" marR="28575" marT="19050" marB="19050">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05"/>
                  </a:ext>
                </a:extLst>
              </a:tr>
            </a:tbl>
          </a:graphicData>
        </a:graphic>
      </p:graphicFrame>
      <p:pic>
        <p:nvPicPr>
          <p:cNvPr id="240" name="Google Shape;240;p33"/>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7224350" y="115875"/>
            <a:ext cx="1803200" cy="18032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pic>
        <p:nvPicPr>
          <p:cNvPr id="73" name="Google Shape;73;p16"/>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605238" y="1203525"/>
            <a:ext cx="2094075" cy="2094075"/>
          </a:xfrm>
          <a:prstGeom prst="rect">
            <a:avLst/>
          </a:prstGeom>
          <a:noFill/>
          <a:ln>
            <a:noFill/>
          </a:ln>
        </p:spPr>
      </p:pic>
      <p:sp>
        <p:nvSpPr>
          <p:cNvPr id="74" name="Google Shape;74;p16"/>
          <p:cNvSpPr txBox="1"/>
          <p:nvPr/>
        </p:nvSpPr>
        <p:spPr>
          <a:xfrm>
            <a:off x="-25625" y="-14775"/>
            <a:ext cx="33558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latin typeface="Calibri"/>
                <a:ea typeface="Calibri"/>
                <a:cs typeface="Calibri"/>
                <a:sym typeface="Calibri"/>
              </a:rPr>
              <a:t>About the Speaker</a:t>
            </a:r>
            <a:endParaRPr sz="2500" b="1">
              <a:latin typeface="Calibri"/>
              <a:ea typeface="Calibri"/>
              <a:cs typeface="Calibri"/>
              <a:sym typeface="Calibri"/>
            </a:endParaRPr>
          </a:p>
        </p:txBody>
      </p:sp>
      <p:sp>
        <p:nvSpPr>
          <p:cNvPr id="75" name="Google Shape;75;p16"/>
          <p:cNvSpPr txBox="1"/>
          <p:nvPr/>
        </p:nvSpPr>
        <p:spPr>
          <a:xfrm>
            <a:off x="3330175" y="878750"/>
            <a:ext cx="5621700" cy="330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2500" b="1">
                <a:latin typeface="Calibri"/>
                <a:ea typeface="Calibri"/>
                <a:cs typeface="Calibri"/>
                <a:sym typeface="Calibri"/>
              </a:rPr>
              <a:t>Lev Selector, Ph.D.</a:t>
            </a:r>
            <a:endParaRPr sz="2500" b="1">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800">
              <a:latin typeface="Calibri"/>
              <a:ea typeface="Calibri"/>
              <a:cs typeface="Calibri"/>
              <a:sym typeface="Calibri"/>
            </a:endParaRPr>
          </a:p>
          <a:p>
            <a:pPr marL="457200" lvl="0" indent="-330200" algn="l" rtl="0">
              <a:spcBef>
                <a:spcPts val="0"/>
              </a:spcBef>
              <a:spcAft>
                <a:spcPts val="0"/>
              </a:spcAft>
              <a:buSzPts val="1600"/>
              <a:buFont typeface="Calibri"/>
              <a:buChar char="●"/>
            </a:pPr>
            <a:r>
              <a:rPr lang="en" sz="1600">
                <a:solidFill>
                  <a:schemeClr val="dk1"/>
                </a:solidFill>
                <a:latin typeface="Calibri"/>
                <a:ea typeface="Calibri"/>
                <a:cs typeface="Calibri"/>
                <a:sym typeface="Calibri"/>
              </a:rPr>
              <a:t>40+ years of software engineering, data science, and building teams (hiring, training, and managing)</a:t>
            </a:r>
            <a:endParaRPr sz="1600">
              <a:solidFill>
                <a:schemeClr val="dk1"/>
              </a:solidFill>
              <a:latin typeface="Calibri"/>
              <a:ea typeface="Calibri"/>
              <a:cs typeface="Calibri"/>
              <a:sym typeface="Calibri"/>
            </a:endParaRPr>
          </a:p>
          <a:p>
            <a:pPr marL="457200" lvl="0" indent="-330200" algn="l" rtl="0">
              <a:spcBef>
                <a:spcPts val="0"/>
              </a:spcBef>
              <a:spcAft>
                <a:spcPts val="0"/>
              </a:spcAft>
              <a:buSzPts val="1600"/>
              <a:buFont typeface="Calibri"/>
              <a:buChar char="●"/>
            </a:pPr>
            <a:r>
              <a:rPr lang="en" sz="1600">
                <a:solidFill>
                  <a:schemeClr val="dk1"/>
                </a:solidFill>
                <a:latin typeface="Calibri"/>
                <a:ea typeface="Calibri"/>
                <a:cs typeface="Calibri"/>
                <a:sym typeface="Calibri"/>
              </a:rPr>
              <a:t>Ph.D. in mathematical modeling and computer simulations</a:t>
            </a:r>
            <a:endParaRPr sz="16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600">
              <a:latin typeface="Calibri"/>
              <a:ea typeface="Calibri"/>
              <a:cs typeface="Calibri"/>
              <a:sym typeface="Calibri"/>
            </a:endParaRPr>
          </a:p>
          <a:p>
            <a:pPr marL="0" lvl="0" indent="0" algn="l" rtl="0">
              <a:spcBef>
                <a:spcPts val="0"/>
              </a:spcBef>
              <a:spcAft>
                <a:spcPts val="0"/>
              </a:spcAft>
              <a:buNone/>
            </a:pPr>
            <a:r>
              <a:rPr lang="en" sz="1600">
                <a:latin typeface="Calibri"/>
                <a:ea typeface="Calibri"/>
                <a:cs typeface="Calibri"/>
                <a:sym typeface="Calibri"/>
              </a:rPr>
              <a:t>Interests: </a:t>
            </a:r>
            <a:endParaRPr sz="1600">
              <a:latin typeface="Calibri"/>
              <a:ea typeface="Calibri"/>
              <a:cs typeface="Calibri"/>
              <a:sym typeface="Calibri"/>
            </a:endParaRPr>
          </a:p>
          <a:p>
            <a:pPr marL="457200" lvl="0" indent="-330200" algn="l" rtl="0">
              <a:spcBef>
                <a:spcPts val="0"/>
              </a:spcBef>
              <a:spcAft>
                <a:spcPts val="0"/>
              </a:spcAft>
              <a:buSzPts val="1600"/>
              <a:buFont typeface="Calibri"/>
              <a:buChar char="●"/>
            </a:pPr>
            <a:r>
              <a:rPr lang="en" sz="1600">
                <a:solidFill>
                  <a:schemeClr val="dk1"/>
                </a:solidFill>
                <a:latin typeface="Calibri"/>
                <a:ea typeface="Calibri"/>
                <a:cs typeface="Calibri"/>
                <a:sym typeface="Calibri"/>
              </a:rPr>
              <a:t>Generative AI, Using LLM with your data</a:t>
            </a:r>
            <a:endParaRPr sz="1600">
              <a:solidFill>
                <a:schemeClr val="dk1"/>
              </a:solidFill>
              <a:latin typeface="Calibri"/>
              <a:ea typeface="Calibri"/>
              <a:cs typeface="Calibri"/>
              <a:sym typeface="Calibri"/>
            </a:endParaRPr>
          </a:p>
          <a:p>
            <a:pPr marL="457200" lvl="0" indent="-330200" algn="l" rtl="0">
              <a:spcBef>
                <a:spcPts val="0"/>
              </a:spcBef>
              <a:spcAft>
                <a:spcPts val="0"/>
              </a:spcAft>
              <a:buClr>
                <a:schemeClr val="dk1"/>
              </a:buClr>
              <a:buSzPts val="1600"/>
              <a:buFont typeface="Calibri"/>
              <a:buChar char="●"/>
            </a:pPr>
            <a:r>
              <a:rPr lang="en" sz="1600">
                <a:solidFill>
                  <a:schemeClr val="dk1"/>
                </a:solidFill>
                <a:latin typeface="Calibri"/>
                <a:ea typeface="Calibri"/>
                <a:cs typeface="Calibri"/>
                <a:sym typeface="Calibri"/>
              </a:rPr>
              <a:t>Local AI for Local Private Data</a:t>
            </a:r>
            <a:endParaRPr sz="1600">
              <a:solidFill>
                <a:schemeClr val="dk1"/>
              </a:solidFill>
              <a:latin typeface="Calibri"/>
              <a:ea typeface="Calibri"/>
              <a:cs typeface="Calibri"/>
              <a:sym typeface="Calibri"/>
            </a:endParaRPr>
          </a:p>
          <a:p>
            <a:pPr marL="457200" lvl="0" indent="-330200" algn="l" rtl="0">
              <a:spcBef>
                <a:spcPts val="0"/>
              </a:spcBef>
              <a:spcAft>
                <a:spcPts val="0"/>
              </a:spcAft>
              <a:buSzPts val="1600"/>
              <a:buFont typeface="Calibri"/>
              <a:buChar char="●"/>
            </a:pPr>
            <a:r>
              <a:rPr lang="en" sz="1600">
                <a:latin typeface="Calibri"/>
                <a:ea typeface="Calibri"/>
                <a:cs typeface="Calibri"/>
                <a:sym typeface="Calibri"/>
              </a:rPr>
              <a:t>Cloud architecture, fin-tech, application security</a:t>
            </a:r>
            <a:endParaRPr sz="1600">
              <a:latin typeface="Calibri"/>
              <a:ea typeface="Calibri"/>
              <a:cs typeface="Calibri"/>
              <a:sym typeface="Calibri"/>
            </a:endParaRPr>
          </a:p>
          <a:p>
            <a:pPr marL="0" lvl="0" indent="0" algn="l" rtl="0">
              <a:spcBef>
                <a:spcPts val="0"/>
              </a:spcBef>
              <a:spcAft>
                <a:spcPts val="0"/>
              </a:spcAft>
              <a:buNone/>
            </a:pPr>
            <a:endParaRPr sz="1600">
              <a:latin typeface="Calibri"/>
              <a:ea typeface="Calibri"/>
              <a:cs typeface="Calibri"/>
              <a:sym typeface="Calibri"/>
            </a:endParaRPr>
          </a:p>
          <a:p>
            <a:pPr marL="0" lvl="0" indent="0" algn="l" rtl="0">
              <a:spcBef>
                <a:spcPts val="0"/>
              </a:spcBef>
              <a:spcAft>
                <a:spcPts val="0"/>
              </a:spcAft>
              <a:buNone/>
            </a:pPr>
            <a:r>
              <a:rPr lang="en" sz="1600">
                <a:latin typeface="Calibri"/>
                <a:ea typeface="Calibri"/>
                <a:cs typeface="Calibri"/>
                <a:sym typeface="Calibri"/>
              </a:rPr>
              <a:t>Find/connect: Linkedin, GitHub, YouTube, Google</a:t>
            </a:r>
            <a:endParaRPr sz="1600">
              <a:latin typeface="Calibri"/>
              <a:ea typeface="Calibri"/>
              <a:cs typeface="Calibri"/>
              <a:sym typeface="Calibri"/>
            </a:endParaRPr>
          </a:p>
        </p:txBody>
      </p:sp>
      <p:pic>
        <p:nvPicPr>
          <p:cNvPr id="76" name="Google Shape;76;p16"/>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1010941" y="3664175"/>
            <a:ext cx="1144600" cy="415875"/>
          </a:xfrm>
          <a:prstGeom prst="rect">
            <a:avLst/>
          </a:prstGeom>
          <a:noFill/>
          <a:ln>
            <a:noFill/>
          </a:ln>
        </p:spPr>
      </p:pic>
      <p:sp>
        <p:nvSpPr>
          <p:cNvPr id="77" name="Google Shape;77;p16"/>
          <p:cNvSpPr txBox="1"/>
          <p:nvPr/>
        </p:nvSpPr>
        <p:spPr>
          <a:xfrm>
            <a:off x="912377" y="4005903"/>
            <a:ext cx="13914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u="sng">
                <a:solidFill>
                  <a:schemeClr val="hlink"/>
                </a:solidFill>
                <a:latin typeface="Calibri"/>
                <a:ea typeface="Calibri"/>
                <a:cs typeface="Calibri"/>
                <a:sym typeface="Calibri"/>
                <a:hlinkClick r:id="rId5"/>
              </a:rPr>
              <a:t>https://eais.ai</a:t>
            </a:r>
            <a:r>
              <a:rPr lang="en" sz="1600">
                <a:latin typeface="Calibri"/>
                <a:ea typeface="Calibri"/>
                <a:cs typeface="Calibri"/>
                <a:sym typeface="Calibri"/>
              </a:rPr>
              <a:t> </a:t>
            </a:r>
            <a:endParaRPr sz="1600">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34"/>
          <p:cNvSpPr txBox="1"/>
          <p:nvPr/>
        </p:nvSpPr>
        <p:spPr>
          <a:xfrm>
            <a:off x="2151375" y="1533150"/>
            <a:ext cx="4632600" cy="1262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7000" b="1">
                <a:solidFill>
                  <a:srgbClr val="3C78D8"/>
                </a:solidFill>
                <a:latin typeface="Calibri"/>
                <a:ea typeface="Calibri"/>
                <a:cs typeface="Calibri"/>
                <a:sym typeface="Calibri"/>
              </a:rPr>
              <a:t>Thank You!</a:t>
            </a:r>
            <a:endParaRPr sz="7000" b="1">
              <a:solidFill>
                <a:srgbClr val="3C78D8"/>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7"/>
          <p:cNvSpPr txBox="1"/>
          <p:nvPr/>
        </p:nvSpPr>
        <p:spPr>
          <a:xfrm>
            <a:off x="0" y="0"/>
            <a:ext cx="33204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Google Gemini Released</a:t>
            </a:r>
            <a:endParaRPr sz="2000" b="1">
              <a:latin typeface="Calibri"/>
              <a:ea typeface="Calibri"/>
              <a:cs typeface="Calibri"/>
              <a:sym typeface="Calibri"/>
            </a:endParaRPr>
          </a:p>
        </p:txBody>
      </p:sp>
      <p:sp>
        <p:nvSpPr>
          <p:cNvPr id="83" name="Google Shape;83;p17"/>
          <p:cNvSpPr txBox="1"/>
          <p:nvPr/>
        </p:nvSpPr>
        <p:spPr>
          <a:xfrm>
            <a:off x="72275" y="492600"/>
            <a:ext cx="4347600" cy="2819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457200" lvl="0" indent="-311150" algn="l" rtl="0">
              <a:spcBef>
                <a:spcPts val="0"/>
              </a:spcBef>
              <a:spcAft>
                <a:spcPts val="0"/>
              </a:spcAft>
              <a:buSzPts val="1300"/>
              <a:buFont typeface="Calibri"/>
              <a:buChar char="●"/>
            </a:pPr>
            <a:r>
              <a:rPr lang="en" sz="1300" u="sng">
                <a:solidFill>
                  <a:schemeClr val="hlink"/>
                </a:solidFill>
                <a:latin typeface="Calibri"/>
                <a:ea typeface="Calibri"/>
                <a:cs typeface="Calibri"/>
                <a:sym typeface="Calibri"/>
                <a:hlinkClick r:id="rId3"/>
              </a:rPr>
              <a:t>https://deepmind.google/technologies/gemini</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457200" lvl="0" indent="-311150" algn="l" rtl="0">
              <a:spcBef>
                <a:spcPts val="0"/>
              </a:spcBef>
              <a:spcAft>
                <a:spcPts val="0"/>
              </a:spcAft>
              <a:buSzPts val="1300"/>
              <a:buFont typeface="Calibri"/>
              <a:buChar char="●"/>
            </a:pPr>
            <a:r>
              <a:rPr lang="en" sz="1300" u="sng">
                <a:solidFill>
                  <a:schemeClr val="hlink"/>
                </a:solidFill>
                <a:latin typeface="Calibri"/>
                <a:ea typeface="Calibri"/>
                <a:cs typeface="Calibri"/>
                <a:sym typeface="Calibri"/>
                <a:hlinkClick r:id="rId4"/>
              </a:rPr>
              <a:t>https://storage.googleapis.com/deepmind-media/gemini/gemini_1_report.pdf</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December 6, 2023 - announced 3 models: </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Nano (for phones, December)</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Pro (for Bard, now)</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Ultra - the best - in Q1, 2024</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Multimodal - reasoning seamlessly across text, images, video, audio, and code.</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Beats human experts on MMLU test (MMLU&gt;90 !)</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State-of-the-art on 30 out of 32 benchmarks</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Beats GPT-4 and GPT-4V on almost all the tests</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December 13 - Integration into apps using Google AI Studio and Google Cloud Vertex AI. </a:t>
            </a:r>
            <a:endParaRPr sz="1300">
              <a:solidFill>
                <a:schemeClr val="dk1"/>
              </a:solidFill>
              <a:latin typeface="Calibri"/>
              <a:ea typeface="Calibri"/>
              <a:cs typeface="Calibri"/>
              <a:sym typeface="Calibri"/>
            </a:endParaRPr>
          </a:p>
        </p:txBody>
      </p:sp>
      <p:pic>
        <p:nvPicPr>
          <p:cNvPr id="84" name="Google Shape;84;p17"/>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585879" y="3399275"/>
            <a:ext cx="3320402" cy="1627785"/>
          </a:xfrm>
          <a:prstGeom prst="rect">
            <a:avLst/>
          </a:prstGeom>
          <a:noFill/>
          <a:ln>
            <a:noFill/>
          </a:ln>
        </p:spPr>
      </p:pic>
      <p:pic>
        <p:nvPicPr>
          <p:cNvPr id="85" name="Google Shape;85;p17"/>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4419923" y="76200"/>
            <a:ext cx="4647877" cy="368731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8"/>
          <p:cNvSpPr txBox="1"/>
          <p:nvPr/>
        </p:nvSpPr>
        <p:spPr>
          <a:xfrm>
            <a:off x="0" y="0"/>
            <a:ext cx="33204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Google Gemini - continued</a:t>
            </a:r>
            <a:endParaRPr sz="2000" b="1">
              <a:latin typeface="Calibri"/>
              <a:ea typeface="Calibri"/>
              <a:cs typeface="Calibri"/>
              <a:sym typeface="Calibri"/>
            </a:endParaRPr>
          </a:p>
        </p:txBody>
      </p:sp>
      <p:sp>
        <p:nvSpPr>
          <p:cNvPr id="91" name="Google Shape;91;p18"/>
          <p:cNvSpPr txBox="1"/>
          <p:nvPr/>
        </p:nvSpPr>
        <p:spPr>
          <a:xfrm>
            <a:off x="148475" y="416400"/>
            <a:ext cx="5637600" cy="2527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Google Gemini AI - Technical Details Quick Look</a:t>
            </a:r>
            <a:endParaRPr sz="1300">
              <a:solidFill>
                <a:schemeClr val="dk1"/>
              </a:solidFill>
              <a:latin typeface="Calibri"/>
              <a:ea typeface="Calibri"/>
              <a:cs typeface="Calibri"/>
              <a:sym typeface="Calibri"/>
            </a:endParaRPr>
          </a:p>
          <a:p>
            <a:pPr marL="342900" lvl="0" indent="-17780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3"/>
              </a:rPr>
              <a:t>https://www.youtube.com/watch?v=_qTCijT_cSc</a:t>
            </a:r>
            <a:endParaRPr sz="1000">
              <a:solidFill>
                <a:schemeClr val="dk1"/>
              </a:solidFill>
              <a:latin typeface="Calibri"/>
              <a:ea typeface="Calibri"/>
              <a:cs typeface="Calibri"/>
              <a:sym typeface="Calibri"/>
            </a:endParaRPr>
          </a:p>
          <a:p>
            <a:pPr marL="342900" lvl="0" indent="-17780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4"/>
              </a:rPr>
              <a:t>https://storage.googleapis.com/deepmind-media/gemini/gemini_1_report.pdf</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Multimodal, 3 sizes, 32K tokens, multi-query attention. </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The "Nano" model for Pixel phones has 1.8 and 3.2 Bln params, 4-bit quantized</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The sizes of "Pro" and "Ultra" is not known yet.</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Training:</a:t>
            </a:r>
            <a:endParaRPr sz="1300" b="1">
              <a:solidFill>
                <a:srgbClr val="FF0000"/>
              </a:solidFill>
              <a:latin typeface="Calibri"/>
              <a:ea typeface="Calibri"/>
              <a:cs typeface="Calibri"/>
              <a:sym typeface="Calibri"/>
            </a:endParaRPr>
          </a:p>
          <a:p>
            <a:pPr marL="3429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 TPUv5e and TPUv4. TPUv4 accelerators are deployed in “SuperPods” of 4096 chips. At Gemini Ultra scale, we combine SuperPods in multiple datacenters using Google’s intra-cluster and inter-cluster network</a:t>
            </a:r>
            <a:endParaRPr sz="1300">
              <a:solidFill>
                <a:schemeClr val="dk1"/>
              </a:solidFill>
              <a:latin typeface="Calibri"/>
              <a:ea typeface="Calibri"/>
              <a:cs typeface="Calibri"/>
              <a:sym typeface="Calibri"/>
            </a:endParaRPr>
          </a:p>
          <a:p>
            <a:pPr marL="3429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Using JAX running on TPUs, one python process to orchestrate</a:t>
            </a:r>
            <a:endParaRPr sz="1300">
              <a:solidFill>
                <a:schemeClr val="dk1"/>
              </a:solidFill>
              <a:latin typeface="Calibri"/>
              <a:ea typeface="Calibri"/>
              <a:cs typeface="Calibri"/>
              <a:sym typeface="Calibri"/>
            </a:endParaRPr>
          </a:p>
          <a:p>
            <a:pPr marL="342900" lvl="0" indent="-1968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Data quality importance, data enrichment services</a:t>
            </a:r>
            <a:endParaRPr sz="1300">
              <a:solidFill>
                <a:schemeClr val="dk1"/>
              </a:solidFill>
              <a:latin typeface="Calibri"/>
              <a:ea typeface="Calibri"/>
              <a:cs typeface="Calibri"/>
              <a:sym typeface="Calibri"/>
            </a:endParaRPr>
          </a:p>
        </p:txBody>
      </p:sp>
      <p:sp>
        <p:nvSpPr>
          <p:cNvPr id="92" name="Google Shape;92;p18"/>
          <p:cNvSpPr txBox="1"/>
          <p:nvPr/>
        </p:nvSpPr>
        <p:spPr>
          <a:xfrm>
            <a:off x="69850" y="3483275"/>
            <a:ext cx="9008400" cy="1573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Google's "Hands-on" video was "improved"; Google is transparent about it, though.</a:t>
            </a:r>
            <a:endParaRPr sz="1300">
              <a:solidFill>
                <a:schemeClr val="dk1"/>
              </a:solidFill>
              <a:latin typeface="Calibri"/>
              <a:ea typeface="Calibri"/>
              <a:cs typeface="Calibri"/>
              <a:sym typeface="Calibri"/>
            </a:endParaRPr>
          </a:p>
          <a:p>
            <a:pPr marL="3429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How it’s Made: Interacting with Gemini through multimodal prompting - </a:t>
            </a:r>
            <a:r>
              <a:rPr lang="en" sz="1000" u="sng">
                <a:solidFill>
                  <a:schemeClr val="hlink"/>
                </a:solidFill>
                <a:latin typeface="Calibri"/>
                <a:ea typeface="Calibri"/>
                <a:cs typeface="Calibri"/>
                <a:sym typeface="Calibri"/>
                <a:hlinkClick r:id="rId5"/>
              </a:rPr>
              <a:t>https://developers.googleblog.com/2023/12/how-its-made-gemini-multimodal-prompting.html</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3429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Gemini Lie - </a:t>
            </a:r>
            <a:r>
              <a:rPr lang="en" sz="1000" u="sng">
                <a:solidFill>
                  <a:schemeClr val="hlink"/>
                </a:solidFill>
                <a:latin typeface="Calibri"/>
                <a:ea typeface="Calibri"/>
                <a:cs typeface="Calibri"/>
                <a:sym typeface="Calibri"/>
                <a:hlinkClick r:id="rId6"/>
              </a:rPr>
              <a:t>https://www.youtube.com/watch?v=90CYYfl9ntM</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3429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Google "FAKED UP" the ENTIRE Gemini Demo Video (Only the Video)! - </a:t>
            </a:r>
            <a:r>
              <a:rPr lang="en" sz="1000" u="sng">
                <a:solidFill>
                  <a:schemeClr val="hlink"/>
                </a:solidFill>
                <a:latin typeface="Calibri"/>
                <a:ea typeface="Calibri"/>
                <a:cs typeface="Calibri"/>
                <a:sym typeface="Calibri"/>
                <a:hlinkClick r:id="rId7"/>
              </a:rPr>
              <a:t>https://www.youtube.com/watch?v=lhnlx8R16o4</a:t>
            </a:r>
            <a:r>
              <a:rPr lang="en" sz="10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3429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Google’s best Gemini demo was faked - </a:t>
            </a:r>
            <a:r>
              <a:rPr lang="en" sz="1100" u="sng">
                <a:solidFill>
                  <a:schemeClr val="hlink"/>
                </a:solidFill>
                <a:latin typeface="Calibri"/>
                <a:ea typeface="Calibri"/>
                <a:cs typeface="Calibri"/>
                <a:sym typeface="Calibri"/>
                <a:hlinkClick r:id="rId8"/>
              </a:rPr>
              <a:t>https://techcrunch.com/2023/12/07/googles-best-gemini-demo-was-faked/</a:t>
            </a:r>
            <a:r>
              <a:rPr lang="en" sz="11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3429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That viral-ish Gemini demo video is basically entirely fake - </a:t>
            </a:r>
            <a:r>
              <a:rPr lang="en" sz="1000" u="sng">
                <a:solidFill>
                  <a:schemeClr val="hlink"/>
                </a:solidFill>
                <a:latin typeface="Calibri"/>
                <a:ea typeface="Calibri"/>
                <a:cs typeface="Calibri"/>
                <a:sym typeface="Calibri"/>
                <a:hlinkClick r:id="rId9"/>
              </a:rPr>
              <a:t>https://twitter.com/ajones55555/status/1732609418527682709</a:t>
            </a:r>
            <a:r>
              <a:rPr lang="en" sz="11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3429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About the “Hands-on with Gemini” - </a:t>
            </a:r>
            <a:r>
              <a:rPr lang="en" sz="1000" u="sng">
                <a:solidFill>
                  <a:schemeClr val="hlink"/>
                </a:solidFill>
                <a:latin typeface="Calibri"/>
                <a:ea typeface="Calibri"/>
                <a:cs typeface="Calibri"/>
                <a:sym typeface="Calibri"/>
                <a:hlinkClick r:id="rId10"/>
              </a:rPr>
              <a:t>https://twitter.com/OriolVinyalsML/status/1732885990291775553</a:t>
            </a:r>
            <a:r>
              <a:rPr lang="en" sz="10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pic>
        <p:nvPicPr>
          <p:cNvPr id="93" name="Google Shape;93;p18"/>
          <p:cNvPicPr preferRelativeResize="0"/>
          <p:nvPr/>
        </p:nvPicPr>
        <p:blipFill>
          <a:blip r:embed="rId11" cstate="email">
            <a:alphaModFix/>
            <a:extLst>
              <a:ext uri="{28A0092B-C50C-407E-A947-70E740481C1C}">
                <a14:useLocalDpi xmlns:a14="http://schemas.microsoft.com/office/drawing/2010/main"/>
              </a:ext>
            </a:extLst>
          </a:blip>
          <a:stretch>
            <a:fillRect/>
          </a:stretch>
        </p:blipFill>
        <p:spPr>
          <a:xfrm>
            <a:off x="5870993" y="65463"/>
            <a:ext cx="3207301" cy="1387725"/>
          </a:xfrm>
          <a:prstGeom prst="rect">
            <a:avLst/>
          </a:prstGeom>
          <a:noFill/>
          <a:ln>
            <a:noFill/>
          </a:ln>
        </p:spPr>
      </p:pic>
      <p:sp>
        <p:nvSpPr>
          <p:cNvPr id="94" name="Google Shape;94;p18"/>
          <p:cNvSpPr txBox="1"/>
          <p:nvPr/>
        </p:nvSpPr>
        <p:spPr>
          <a:xfrm>
            <a:off x="5871000" y="1580175"/>
            <a:ext cx="3207300" cy="1819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Coding:</a:t>
            </a:r>
            <a:r>
              <a:rPr lang="en" sz="1300">
                <a:solidFill>
                  <a:schemeClr val="dk1"/>
                </a:solidFill>
                <a:latin typeface="Calibri"/>
                <a:ea typeface="Calibri"/>
                <a:cs typeface="Calibri"/>
                <a:sym typeface="Calibri"/>
              </a:rPr>
              <a:t>  instruction-tuned Gemini Ultra correctly implements 74.4% of problems. </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On a new held-out evaluation benchmark for python code generation tasks, Natural2Code, where we ensure no web leakage, Gemini Ultra achieves the highest score of 74.9%</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AlphaCode - 25%, AlphaCode2 - 43%, AlphaCode 2 on top of Gemini Pro - 85%, i.e. it performs better than 85% of entrants</a:t>
            </a:r>
            <a:endParaRPr sz="13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9"/>
          <p:cNvSpPr txBox="1"/>
          <p:nvPr/>
        </p:nvSpPr>
        <p:spPr>
          <a:xfrm>
            <a:off x="3" y="0"/>
            <a:ext cx="44124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Hugging Face LLM Leaderboard</a:t>
            </a:r>
            <a:endParaRPr sz="2000" b="1">
              <a:latin typeface="Calibri"/>
              <a:ea typeface="Calibri"/>
              <a:cs typeface="Calibri"/>
              <a:sym typeface="Calibri"/>
            </a:endParaRPr>
          </a:p>
        </p:txBody>
      </p:sp>
      <p:sp>
        <p:nvSpPr>
          <p:cNvPr id="100" name="Google Shape;100;p19"/>
          <p:cNvSpPr txBox="1"/>
          <p:nvPr/>
        </p:nvSpPr>
        <p:spPr>
          <a:xfrm>
            <a:off x="5001427" y="56525"/>
            <a:ext cx="4089600" cy="954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lvl="0" indent="-17780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3"/>
              </a:rPr>
              <a:t>https://huggingface.co/spaces/HuggingFaceH4/open_llm_leaderboard</a:t>
            </a:r>
            <a:endParaRPr sz="1000">
              <a:solidFill>
                <a:schemeClr val="dk1"/>
              </a:solidFill>
              <a:latin typeface="Calibri"/>
              <a:ea typeface="Calibri"/>
              <a:cs typeface="Calibri"/>
              <a:sym typeface="Calibri"/>
            </a:endParaRPr>
          </a:p>
          <a:p>
            <a:pPr marL="228600" lvl="0" indent="-17780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4"/>
              </a:rPr>
              <a:t>https://huggingface.co/datasets/open-llm-leaderboard/results</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228600" lvl="0" indent="-177800" algn="l" rtl="0">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5"/>
              </a:rPr>
              <a:t>https://huggingface.co/spaces/felixz/open_llm_leaderboard</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228600" lvl="0" indent="-17780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6"/>
              </a:rPr>
              <a:t>https://huggingface.co/spaces/felixz/meta_open_llm_leaderboard</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228600" lvl="0" indent="-17780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7"/>
              </a:rPr>
              <a:t>https://github.com/lselector/ai/blob/master/llm_leaderboard.py</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p:txBody>
      </p:sp>
      <p:sp>
        <p:nvSpPr>
          <p:cNvPr id="101" name="Google Shape;101;p19"/>
          <p:cNvSpPr txBox="1"/>
          <p:nvPr/>
        </p:nvSpPr>
        <p:spPr>
          <a:xfrm>
            <a:off x="5692325" y="1236397"/>
            <a:ext cx="3398702" cy="3385512"/>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b="1" dirty="0">
                <a:solidFill>
                  <a:srgbClr val="FF0000"/>
                </a:solidFill>
                <a:latin typeface="Calibri"/>
                <a:ea typeface="Calibri"/>
                <a:cs typeface="Calibri"/>
                <a:sym typeface="Calibri"/>
              </a:rPr>
              <a:t>Three More Tests (4 -&gt; 7):</a:t>
            </a:r>
            <a:endParaRPr sz="1300" b="1" dirty="0">
              <a:solidFill>
                <a:srgbClr val="FF0000"/>
              </a:solidFill>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b="1" dirty="0">
                <a:solidFill>
                  <a:srgbClr val="FF0000"/>
                </a:solidFill>
                <a:latin typeface="Calibri"/>
                <a:ea typeface="Calibri"/>
                <a:cs typeface="Calibri"/>
                <a:sym typeface="Calibri"/>
              </a:rPr>
              <a:t>ARC</a:t>
            </a:r>
            <a:r>
              <a:rPr lang="en" sz="1300" dirty="0">
                <a:solidFill>
                  <a:schemeClr val="dk1"/>
                </a:solidFill>
                <a:latin typeface="Calibri"/>
                <a:ea typeface="Calibri"/>
                <a:cs typeface="Calibri"/>
                <a:sym typeface="Calibri"/>
              </a:rPr>
              <a:t> (AI2 Reasoning Challenge) </a:t>
            </a:r>
            <a:br>
              <a:rPr lang="en" sz="1300" dirty="0">
                <a:solidFill>
                  <a:schemeClr val="dk1"/>
                </a:solidFill>
                <a:latin typeface="Calibri"/>
                <a:ea typeface="Calibri"/>
                <a:cs typeface="Calibri"/>
                <a:sym typeface="Calibri"/>
              </a:rPr>
            </a:br>
            <a:r>
              <a:rPr lang="en" sz="1300" dirty="0">
                <a:solidFill>
                  <a:schemeClr val="dk1"/>
                </a:solidFill>
                <a:latin typeface="Calibri"/>
                <a:ea typeface="Calibri"/>
                <a:cs typeface="Calibri"/>
                <a:sym typeface="Calibri"/>
              </a:rPr>
              <a:t>grade-school science</a:t>
            </a:r>
            <a:endParaRPr sz="1300" dirty="0">
              <a:solidFill>
                <a:schemeClr val="dk1"/>
              </a:solidFill>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b="1" dirty="0" err="1">
                <a:solidFill>
                  <a:srgbClr val="FF0000"/>
                </a:solidFill>
                <a:latin typeface="Calibri"/>
                <a:ea typeface="Calibri"/>
                <a:cs typeface="Calibri"/>
                <a:sym typeface="Calibri"/>
              </a:rPr>
              <a:t>HellaSwag</a:t>
            </a:r>
            <a:r>
              <a:rPr lang="en" sz="1300" dirty="0">
                <a:solidFill>
                  <a:schemeClr val="dk1"/>
                </a:solidFill>
                <a:latin typeface="Calibri"/>
                <a:ea typeface="Calibri"/>
                <a:cs typeface="Calibri"/>
                <a:sym typeface="Calibri"/>
              </a:rPr>
              <a:t> - common sense inference</a:t>
            </a:r>
            <a:endParaRPr sz="1300" dirty="0">
              <a:solidFill>
                <a:schemeClr val="dk1"/>
              </a:solidFill>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b="1" dirty="0">
                <a:solidFill>
                  <a:srgbClr val="FF0000"/>
                </a:solidFill>
                <a:latin typeface="Calibri"/>
                <a:ea typeface="Calibri"/>
                <a:cs typeface="Calibri"/>
                <a:sym typeface="Calibri"/>
              </a:rPr>
              <a:t>MMLU</a:t>
            </a:r>
            <a:r>
              <a:rPr lang="en" sz="1300" dirty="0">
                <a:solidFill>
                  <a:schemeClr val="dk1"/>
                </a:solidFill>
                <a:latin typeface="Calibri"/>
                <a:ea typeface="Calibri"/>
                <a:cs typeface="Calibri"/>
                <a:sym typeface="Calibri"/>
              </a:rPr>
              <a:t> - math, history, comp-science, law, ...</a:t>
            </a:r>
            <a:endParaRPr sz="1300" dirty="0">
              <a:solidFill>
                <a:schemeClr val="dk1"/>
              </a:solidFill>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b="1" dirty="0" err="1">
                <a:solidFill>
                  <a:srgbClr val="FF0000"/>
                </a:solidFill>
                <a:latin typeface="Calibri"/>
                <a:ea typeface="Calibri"/>
                <a:cs typeface="Calibri"/>
                <a:sym typeface="Calibri"/>
              </a:rPr>
              <a:t>TruthfulQA</a:t>
            </a:r>
            <a:r>
              <a:rPr lang="en" sz="1300" dirty="0">
                <a:solidFill>
                  <a:schemeClr val="dk1"/>
                </a:solidFill>
                <a:latin typeface="Calibri"/>
                <a:ea typeface="Calibri"/>
                <a:cs typeface="Calibri"/>
                <a:sym typeface="Calibri"/>
              </a:rPr>
              <a:t> - model's propensity to reproduce common falsehoods</a:t>
            </a:r>
            <a:endParaRPr sz="1300" dirty="0">
              <a:solidFill>
                <a:schemeClr val="dk1"/>
              </a:solidFill>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b="1" dirty="0" err="1">
                <a:solidFill>
                  <a:srgbClr val="FF0000"/>
                </a:solidFill>
                <a:latin typeface="Calibri"/>
                <a:ea typeface="Calibri"/>
                <a:cs typeface="Calibri"/>
                <a:sym typeface="Calibri"/>
              </a:rPr>
              <a:t>Winogrande</a:t>
            </a:r>
            <a:r>
              <a:rPr lang="en" sz="1300" dirty="0">
                <a:solidFill>
                  <a:schemeClr val="dk1"/>
                </a:solidFill>
                <a:latin typeface="Calibri"/>
                <a:ea typeface="Calibri"/>
                <a:cs typeface="Calibri"/>
                <a:sym typeface="Calibri"/>
              </a:rPr>
              <a:t> - large version of Winograd test ( </a:t>
            </a:r>
            <a:r>
              <a:rPr lang="en" sz="1300" u="sng" dirty="0">
                <a:solidFill>
                  <a:schemeClr val="hlink"/>
                </a:solidFill>
                <a:latin typeface="Calibri"/>
                <a:ea typeface="Calibri"/>
                <a:cs typeface="Calibri"/>
                <a:sym typeface="Calibri"/>
                <a:hlinkClick r:id="rId8"/>
              </a:rPr>
              <a:t>https://arxiv.org/abs/1907.10641</a:t>
            </a:r>
            <a:r>
              <a:rPr lang="en" sz="1300" dirty="0">
                <a:solidFill>
                  <a:schemeClr val="dk1"/>
                </a:solidFill>
                <a:latin typeface="Calibri"/>
                <a:ea typeface="Calibri"/>
                <a:cs typeface="Calibri"/>
                <a:sym typeface="Calibri"/>
              </a:rPr>
              <a:t> ), an adversarial and difficult test for commonsense reasoning</a:t>
            </a:r>
            <a:endParaRPr sz="1300" dirty="0">
              <a:solidFill>
                <a:schemeClr val="dk1"/>
              </a:solidFill>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b="1" dirty="0">
                <a:solidFill>
                  <a:srgbClr val="FF0000"/>
                </a:solidFill>
                <a:latin typeface="Calibri"/>
                <a:ea typeface="Calibri"/>
                <a:cs typeface="Calibri"/>
                <a:sym typeface="Calibri"/>
              </a:rPr>
              <a:t>GSM8k</a:t>
            </a:r>
            <a:r>
              <a:rPr lang="en" sz="1300" dirty="0">
                <a:solidFill>
                  <a:schemeClr val="dk1"/>
                </a:solidFill>
                <a:latin typeface="Calibri"/>
                <a:ea typeface="Calibri"/>
                <a:cs typeface="Calibri"/>
                <a:sym typeface="Calibri"/>
              </a:rPr>
              <a:t> - diverse grade school math word problems</a:t>
            </a:r>
            <a:endParaRPr sz="1300" dirty="0">
              <a:solidFill>
                <a:schemeClr val="dk1"/>
              </a:solidFill>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b="1" dirty="0">
                <a:solidFill>
                  <a:srgbClr val="FF0000"/>
                </a:solidFill>
                <a:latin typeface="Calibri"/>
                <a:ea typeface="Calibri"/>
                <a:cs typeface="Calibri"/>
                <a:sym typeface="Calibri"/>
              </a:rPr>
              <a:t>DROP</a:t>
            </a:r>
            <a:r>
              <a:rPr lang="en" sz="1300" dirty="0">
                <a:solidFill>
                  <a:schemeClr val="dk1"/>
                </a:solidFill>
                <a:latin typeface="Calibri"/>
                <a:ea typeface="Calibri"/>
                <a:cs typeface="Calibri"/>
                <a:sym typeface="Calibri"/>
              </a:rPr>
              <a:t> - English reading comprehension (Discrete Reasoning Over Paragraphs)</a:t>
            </a:r>
            <a:endParaRPr sz="1300" dirty="0">
              <a:solidFill>
                <a:schemeClr val="dk1"/>
              </a:solidFill>
              <a:latin typeface="Calibri"/>
              <a:ea typeface="Calibri"/>
              <a:cs typeface="Calibri"/>
              <a:sym typeface="Calibri"/>
            </a:endParaRPr>
          </a:p>
        </p:txBody>
      </p:sp>
      <p:graphicFrame>
        <p:nvGraphicFramePr>
          <p:cNvPr id="102" name="Google Shape;102;p19"/>
          <p:cNvGraphicFramePr/>
          <p:nvPr/>
        </p:nvGraphicFramePr>
        <p:xfrm>
          <a:off x="152400" y="1210125"/>
          <a:ext cx="5001425" cy="3725800"/>
        </p:xfrm>
        <a:graphic>
          <a:graphicData uri="http://schemas.openxmlformats.org/drawingml/2006/table">
            <a:tbl>
              <a:tblPr>
                <a:noFill/>
                <a:tableStyleId>{5ADD0E24-3A31-438B-93FC-9A842F43F627}</a:tableStyleId>
              </a:tblPr>
              <a:tblGrid>
                <a:gridCol w="370475">
                  <a:extLst>
                    <a:ext uri="{9D8B030D-6E8A-4147-A177-3AD203B41FA5}">
                      <a16:colId xmlns:a16="http://schemas.microsoft.com/office/drawing/2014/main" val="20000"/>
                    </a:ext>
                  </a:extLst>
                </a:gridCol>
                <a:gridCol w="3056425">
                  <a:extLst>
                    <a:ext uri="{9D8B030D-6E8A-4147-A177-3AD203B41FA5}">
                      <a16:colId xmlns:a16="http://schemas.microsoft.com/office/drawing/2014/main" val="20001"/>
                    </a:ext>
                  </a:extLst>
                </a:gridCol>
                <a:gridCol w="398250">
                  <a:extLst>
                    <a:ext uri="{9D8B030D-6E8A-4147-A177-3AD203B41FA5}">
                      <a16:colId xmlns:a16="http://schemas.microsoft.com/office/drawing/2014/main" val="20002"/>
                    </a:ext>
                  </a:extLst>
                </a:gridCol>
                <a:gridCol w="639075">
                  <a:extLst>
                    <a:ext uri="{9D8B030D-6E8A-4147-A177-3AD203B41FA5}">
                      <a16:colId xmlns:a16="http://schemas.microsoft.com/office/drawing/2014/main" val="20003"/>
                    </a:ext>
                  </a:extLst>
                </a:gridCol>
                <a:gridCol w="537200">
                  <a:extLst>
                    <a:ext uri="{9D8B030D-6E8A-4147-A177-3AD203B41FA5}">
                      <a16:colId xmlns:a16="http://schemas.microsoft.com/office/drawing/2014/main" val="20004"/>
                    </a:ext>
                  </a:extLst>
                </a:gridCol>
              </a:tblGrid>
              <a:tr h="145625">
                <a:tc>
                  <a:txBody>
                    <a:bodyPr/>
                    <a:lstStyle/>
                    <a:p>
                      <a:pPr marL="0" lvl="0" indent="0" algn="ctr" rtl="0">
                        <a:lnSpc>
                          <a:spcPct val="100000"/>
                        </a:lnSpc>
                        <a:spcBef>
                          <a:spcPts val="0"/>
                        </a:spcBef>
                        <a:spcAft>
                          <a:spcPts val="0"/>
                        </a:spcAft>
                        <a:buNone/>
                      </a:pPr>
                      <a:r>
                        <a:rPr lang="en" sz="1100" b="1">
                          <a:latin typeface="Calibri"/>
                          <a:ea typeface="Calibri"/>
                          <a:cs typeface="Calibri"/>
                          <a:sym typeface="Calibri"/>
                        </a:rPr>
                        <a:t>Rank</a:t>
                      </a:r>
                      <a:endParaRPr sz="1100" b="1">
                        <a:latin typeface="Calibri"/>
                        <a:ea typeface="Calibri"/>
                        <a:cs typeface="Calibri"/>
                        <a:sym typeface="Calibri"/>
                      </a:endParaRPr>
                    </a:p>
                  </a:txBody>
                  <a:tcPr marL="9525" marR="9525" marT="9525" marB="9125">
                    <a:lnL w="4775" cap="flat" cmpd="sng">
                      <a:solidFill>
                        <a:srgbClr val="FF0000"/>
                      </a:solidFill>
                      <a:prstDash val="solid"/>
                      <a:round/>
                      <a:headEnd type="none" w="sm" len="sm"/>
                      <a:tailEnd type="none" w="sm" len="sm"/>
                    </a:lnL>
                    <a:lnR w="4775" cap="flat" cmpd="sng">
                      <a:solidFill>
                        <a:srgbClr val="FF0000"/>
                      </a:solidFill>
                      <a:prstDash val="solid"/>
                      <a:round/>
                      <a:headEnd type="none" w="sm" len="sm"/>
                      <a:tailEnd type="none" w="sm" len="sm"/>
                    </a:lnR>
                    <a:lnT w="4775" cap="flat" cmpd="sng">
                      <a:solidFill>
                        <a:srgbClr val="FF0000"/>
                      </a:solidFill>
                      <a:prstDash val="solid"/>
                      <a:round/>
                      <a:headEnd type="none" w="sm" len="sm"/>
                      <a:tailEnd type="none" w="sm" len="sm"/>
                    </a:lnT>
                    <a:lnB w="4775" cap="flat" cmpd="sng">
                      <a:solidFill>
                        <a:srgbClr val="FF0000"/>
                      </a:solidFill>
                      <a:prstDash val="solid"/>
                      <a:round/>
                      <a:headEnd type="none" w="sm" len="sm"/>
                      <a:tailEnd type="none" w="sm" len="sm"/>
                    </a:lnB>
                    <a:solidFill>
                      <a:srgbClr val="FFF2CC"/>
                    </a:solidFill>
                  </a:tcPr>
                </a:tc>
                <a:tc>
                  <a:txBody>
                    <a:bodyPr/>
                    <a:lstStyle/>
                    <a:p>
                      <a:pPr marL="0" lvl="0" indent="0" algn="ctr" rtl="0">
                        <a:lnSpc>
                          <a:spcPct val="100000"/>
                        </a:lnSpc>
                        <a:spcBef>
                          <a:spcPts val="0"/>
                        </a:spcBef>
                        <a:spcAft>
                          <a:spcPts val="0"/>
                        </a:spcAft>
                        <a:buNone/>
                      </a:pPr>
                      <a:r>
                        <a:rPr lang="en" sz="1100" b="1">
                          <a:latin typeface="Calibri"/>
                          <a:ea typeface="Calibri"/>
                          <a:cs typeface="Calibri"/>
                          <a:sym typeface="Calibri"/>
                        </a:rPr>
                        <a:t>Model</a:t>
                      </a:r>
                      <a:endParaRPr sz="1100" b="1">
                        <a:latin typeface="Calibri"/>
                        <a:ea typeface="Calibri"/>
                        <a:cs typeface="Calibri"/>
                        <a:sym typeface="Calibri"/>
                      </a:endParaRPr>
                    </a:p>
                  </a:txBody>
                  <a:tcPr marL="9525" marR="9525" marT="9525" marB="9125">
                    <a:lnL w="4775" cap="flat" cmpd="sng">
                      <a:solidFill>
                        <a:srgbClr val="FF0000"/>
                      </a:solidFill>
                      <a:prstDash val="solid"/>
                      <a:round/>
                      <a:headEnd type="none" w="sm" len="sm"/>
                      <a:tailEnd type="none" w="sm" len="sm"/>
                    </a:lnL>
                    <a:lnR w="4775" cap="flat" cmpd="sng">
                      <a:solidFill>
                        <a:srgbClr val="FF0000"/>
                      </a:solidFill>
                      <a:prstDash val="solid"/>
                      <a:round/>
                      <a:headEnd type="none" w="sm" len="sm"/>
                      <a:tailEnd type="none" w="sm" len="sm"/>
                    </a:lnR>
                    <a:lnT w="4775" cap="flat" cmpd="sng">
                      <a:solidFill>
                        <a:srgbClr val="FF0000"/>
                      </a:solidFill>
                      <a:prstDash val="solid"/>
                      <a:round/>
                      <a:headEnd type="none" w="sm" len="sm"/>
                      <a:tailEnd type="none" w="sm" len="sm"/>
                    </a:lnT>
                    <a:lnB w="4775" cap="flat" cmpd="sng">
                      <a:solidFill>
                        <a:srgbClr val="FF0000"/>
                      </a:solidFill>
                      <a:prstDash val="solid"/>
                      <a:round/>
                      <a:headEnd type="none" w="sm" len="sm"/>
                      <a:tailEnd type="none" w="sm" len="sm"/>
                    </a:lnB>
                    <a:solidFill>
                      <a:srgbClr val="FFF2CC"/>
                    </a:solidFill>
                  </a:tcPr>
                </a:tc>
                <a:tc>
                  <a:txBody>
                    <a:bodyPr/>
                    <a:lstStyle/>
                    <a:p>
                      <a:pPr marL="0" lvl="0" indent="0" algn="ctr" rtl="0">
                        <a:lnSpc>
                          <a:spcPct val="100000"/>
                        </a:lnSpc>
                        <a:spcBef>
                          <a:spcPts val="0"/>
                        </a:spcBef>
                        <a:spcAft>
                          <a:spcPts val="0"/>
                        </a:spcAft>
                        <a:buNone/>
                      </a:pPr>
                      <a:r>
                        <a:rPr lang="en" sz="1100" b="1">
                          <a:latin typeface="Calibri"/>
                          <a:ea typeface="Calibri"/>
                          <a:cs typeface="Calibri"/>
                          <a:sym typeface="Calibri"/>
                        </a:rPr>
                        <a:t>Aver</a:t>
                      </a:r>
                      <a:endParaRPr sz="1100" b="1">
                        <a:latin typeface="Calibri"/>
                        <a:ea typeface="Calibri"/>
                        <a:cs typeface="Calibri"/>
                        <a:sym typeface="Calibri"/>
                      </a:endParaRPr>
                    </a:p>
                  </a:txBody>
                  <a:tcPr marL="9525" marR="9525" marT="9525" marB="9125">
                    <a:lnL w="4775" cap="flat" cmpd="sng">
                      <a:solidFill>
                        <a:srgbClr val="FF0000"/>
                      </a:solidFill>
                      <a:prstDash val="solid"/>
                      <a:round/>
                      <a:headEnd type="none" w="sm" len="sm"/>
                      <a:tailEnd type="none" w="sm" len="sm"/>
                    </a:lnL>
                    <a:lnR w="4775" cap="flat" cmpd="sng">
                      <a:solidFill>
                        <a:srgbClr val="FF0000"/>
                      </a:solidFill>
                      <a:prstDash val="solid"/>
                      <a:round/>
                      <a:headEnd type="none" w="sm" len="sm"/>
                      <a:tailEnd type="none" w="sm" len="sm"/>
                    </a:lnR>
                    <a:lnT w="4775" cap="flat" cmpd="sng">
                      <a:solidFill>
                        <a:srgbClr val="FF0000"/>
                      </a:solidFill>
                      <a:prstDash val="solid"/>
                      <a:round/>
                      <a:headEnd type="none" w="sm" len="sm"/>
                      <a:tailEnd type="none" w="sm" len="sm"/>
                    </a:lnT>
                    <a:lnB w="4775" cap="flat" cmpd="sng">
                      <a:solidFill>
                        <a:srgbClr val="FF0000"/>
                      </a:solidFill>
                      <a:prstDash val="solid"/>
                      <a:round/>
                      <a:headEnd type="none" w="sm" len="sm"/>
                      <a:tailEnd type="none" w="sm" len="sm"/>
                    </a:lnB>
                    <a:solidFill>
                      <a:srgbClr val="FFF2CC"/>
                    </a:solidFill>
                  </a:tcPr>
                </a:tc>
                <a:tc>
                  <a:txBody>
                    <a:bodyPr/>
                    <a:lstStyle/>
                    <a:p>
                      <a:pPr marL="0" lvl="0" indent="0" algn="ctr" rtl="0">
                        <a:lnSpc>
                          <a:spcPct val="100000"/>
                        </a:lnSpc>
                        <a:spcBef>
                          <a:spcPts val="0"/>
                        </a:spcBef>
                        <a:spcAft>
                          <a:spcPts val="0"/>
                        </a:spcAft>
                        <a:buNone/>
                      </a:pPr>
                      <a:r>
                        <a:rPr lang="en" sz="1100" b="1">
                          <a:latin typeface="Calibri"/>
                          <a:ea typeface="Calibri"/>
                          <a:cs typeface="Calibri"/>
                          <a:sym typeface="Calibri"/>
                        </a:rPr>
                        <a:t>Precision</a:t>
                      </a:r>
                      <a:endParaRPr sz="1100" b="1">
                        <a:latin typeface="Calibri"/>
                        <a:ea typeface="Calibri"/>
                        <a:cs typeface="Calibri"/>
                        <a:sym typeface="Calibri"/>
                      </a:endParaRPr>
                    </a:p>
                  </a:txBody>
                  <a:tcPr marL="9525" marR="9525" marT="9525" marB="9125">
                    <a:lnL w="4775" cap="flat" cmpd="sng">
                      <a:solidFill>
                        <a:srgbClr val="FF0000"/>
                      </a:solidFill>
                      <a:prstDash val="solid"/>
                      <a:round/>
                      <a:headEnd type="none" w="sm" len="sm"/>
                      <a:tailEnd type="none" w="sm" len="sm"/>
                    </a:lnL>
                    <a:lnR w="4775" cap="flat" cmpd="sng">
                      <a:solidFill>
                        <a:srgbClr val="FF0000"/>
                      </a:solidFill>
                      <a:prstDash val="solid"/>
                      <a:round/>
                      <a:headEnd type="none" w="sm" len="sm"/>
                      <a:tailEnd type="none" w="sm" len="sm"/>
                    </a:lnR>
                    <a:lnT w="4775" cap="flat" cmpd="sng">
                      <a:solidFill>
                        <a:srgbClr val="FF0000"/>
                      </a:solidFill>
                      <a:prstDash val="solid"/>
                      <a:round/>
                      <a:headEnd type="none" w="sm" len="sm"/>
                      <a:tailEnd type="none" w="sm" len="sm"/>
                    </a:lnT>
                    <a:lnB w="4775" cap="flat" cmpd="sng">
                      <a:solidFill>
                        <a:srgbClr val="FF0000"/>
                      </a:solidFill>
                      <a:prstDash val="solid"/>
                      <a:round/>
                      <a:headEnd type="none" w="sm" len="sm"/>
                      <a:tailEnd type="none" w="sm" len="sm"/>
                    </a:lnB>
                    <a:solidFill>
                      <a:srgbClr val="FFF2CC"/>
                    </a:solidFill>
                  </a:tcPr>
                </a:tc>
                <a:tc>
                  <a:txBody>
                    <a:bodyPr/>
                    <a:lstStyle/>
                    <a:p>
                      <a:pPr marL="0" lvl="0" indent="0" algn="ctr" rtl="0">
                        <a:lnSpc>
                          <a:spcPct val="100000"/>
                        </a:lnSpc>
                        <a:spcBef>
                          <a:spcPts val="0"/>
                        </a:spcBef>
                        <a:spcAft>
                          <a:spcPts val="0"/>
                        </a:spcAft>
                        <a:buNone/>
                      </a:pPr>
                      <a:r>
                        <a:rPr lang="en" sz="1100" b="1">
                          <a:latin typeface="Calibri"/>
                          <a:ea typeface="Calibri"/>
                          <a:cs typeface="Calibri"/>
                          <a:sym typeface="Calibri"/>
                        </a:rPr>
                        <a:t>Nparam</a:t>
                      </a:r>
                      <a:endParaRPr sz="1100" b="1">
                        <a:latin typeface="Calibri"/>
                        <a:ea typeface="Calibri"/>
                        <a:cs typeface="Calibri"/>
                        <a:sym typeface="Calibri"/>
                      </a:endParaRPr>
                    </a:p>
                  </a:txBody>
                  <a:tcPr marL="9525" marR="9525" marT="9525" marB="9125">
                    <a:lnL w="4775" cap="flat" cmpd="sng">
                      <a:solidFill>
                        <a:srgbClr val="FF0000"/>
                      </a:solidFill>
                      <a:prstDash val="solid"/>
                      <a:round/>
                      <a:headEnd type="none" w="sm" len="sm"/>
                      <a:tailEnd type="none" w="sm" len="sm"/>
                    </a:lnL>
                    <a:lnR w="4775" cap="flat" cmpd="sng">
                      <a:solidFill>
                        <a:srgbClr val="FF0000"/>
                      </a:solidFill>
                      <a:prstDash val="solid"/>
                      <a:round/>
                      <a:headEnd type="none" w="sm" len="sm"/>
                      <a:tailEnd type="none" w="sm" len="sm"/>
                    </a:lnR>
                    <a:lnT w="4775" cap="flat" cmpd="sng">
                      <a:solidFill>
                        <a:srgbClr val="FF0000"/>
                      </a:solidFill>
                      <a:prstDash val="solid"/>
                      <a:round/>
                      <a:headEnd type="none" w="sm" len="sm"/>
                      <a:tailEnd type="none" w="sm" len="sm"/>
                    </a:lnT>
                    <a:lnB w="477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00"/>
                  </a:ext>
                </a:extLst>
              </a:tr>
              <a:tr h="145625">
                <a:tc>
                  <a:txBody>
                    <a:bodyPr/>
                    <a:lstStyle/>
                    <a:p>
                      <a:pPr marL="0" lvl="0" indent="0" algn="r" rtl="0">
                        <a:lnSpc>
                          <a:spcPct val="100000"/>
                        </a:lnSpc>
                        <a:spcBef>
                          <a:spcPts val="0"/>
                        </a:spcBef>
                        <a:spcAft>
                          <a:spcPts val="0"/>
                        </a:spcAft>
                        <a:buNone/>
                      </a:pPr>
                      <a:r>
                        <a:rPr lang="en" sz="1100">
                          <a:latin typeface="Calibri"/>
                          <a:ea typeface="Calibri"/>
                          <a:cs typeface="Calibri"/>
                          <a:sym typeface="Calibri"/>
                        </a:rPr>
                        <a:t>0</a:t>
                      </a:r>
                      <a:endParaRPr sz="1100">
                        <a:latin typeface="Calibri"/>
                        <a:ea typeface="Calibri"/>
                        <a:cs typeface="Calibri"/>
                        <a:sym typeface="Calibri"/>
                      </a:endParaRPr>
                    </a:p>
                  </a:txBody>
                  <a:tcPr marL="9525" marR="9525" marT="95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477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lnSpc>
                          <a:spcPct val="100000"/>
                        </a:lnSpc>
                        <a:spcBef>
                          <a:spcPts val="0"/>
                        </a:spcBef>
                        <a:spcAft>
                          <a:spcPts val="0"/>
                        </a:spcAft>
                        <a:buNone/>
                      </a:pPr>
                      <a:r>
                        <a:rPr lang="en" sz="1100">
                          <a:latin typeface="Calibri"/>
                          <a:ea typeface="Calibri"/>
                          <a:cs typeface="Calibri"/>
                          <a:sym typeface="Calibri"/>
                        </a:rPr>
                        <a:t>TigerResearch/tigerbot-70b-chat-v2</a:t>
                      </a:r>
                      <a:endParaRPr sz="1100">
                        <a:latin typeface="Calibri"/>
                        <a:ea typeface="Calibri"/>
                        <a:cs typeface="Calibri"/>
                        <a:sym typeface="Calibri"/>
                      </a:endParaRPr>
                    </a:p>
                  </a:txBody>
                  <a:tcPr marL="9525" marR="9525" marT="95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477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00000"/>
                        </a:lnSpc>
                        <a:spcBef>
                          <a:spcPts val="0"/>
                        </a:spcBef>
                        <a:spcAft>
                          <a:spcPts val="0"/>
                        </a:spcAft>
                        <a:buNone/>
                      </a:pPr>
                      <a:r>
                        <a:rPr lang="en" sz="1100">
                          <a:latin typeface="Calibri"/>
                          <a:ea typeface="Calibri"/>
                          <a:cs typeface="Calibri"/>
                          <a:sym typeface="Calibri"/>
                        </a:rPr>
                        <a:t>70.96</a:t>
                      </a:r>
                      <a:endParaRPr sz="1100">
                        <a:latin typeface="Calibri"/>
                        <a:ea typeface="Calibri"/>
                        <a:cs typeface="Calibri"/>
                        <a:sym typeface="Calibri"/>
                      </a:endParaRPr>
                    </a:p>
                  </a:txBody>
                  <a:tcPr marL="9525" marR="9525" marT="95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477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lnSpc>
                          <a:spcPct val="100000"/>
                        </a:lnSpc>
                        <a:spcBef>
                          <a:spcPts val="0"/>
                        </a:spcBef>
                        <a:spcAft>
                          <a:spcPts val="0"/>
                        </a:spcAft>
                        <a:buNone/>
                      </a:pPr>
                      <a:r>
                        <a:rPr lang="en" sz="1100">
                          <a:latin typeface="Calibri"/>
                          <a:ea typeface="Calibri"/>
                          <a:cs typeface="Calibri"/>
                          <a:sym typeface="Calibri"/>
                        </a:rPr>
                        <a:t>16bit</a:t>
                      </a:r>
                      <a:endParaRPr sz="1100">
                        <a:latin typeface="Calibri"/>
                        <a:ea typeface="Calibri"/>
                        <a:cs typeface="Calibri"/>
                        <a:sym typeface="Calibri"/>
                      </a:endParaRPr>
                    </a:p>
                  </a:txBody>
                  <a:tcPr marL="9525" marR="9525" marT="95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477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00000"/>
                        </a:lnSpc>
                        <a:spcBef>
                          <a:spcPts val="0"/>
                        </a:spcBef>
                        <a:spcAft>
                          <a:spcPts val="0"/>
                        </a:spcAft>
                        <a:buNone/>
                      </a:pPr>
                      <a:r>
                        <a:rPr lang="en" sz="1100">
                          <a:latin typeface="Calibri"/>
                          <a:ea typeface="Calibri"/>
                          <a:cs typeface="Calibri"/>
                          <a:sym typeface="Calibri"/>
                        </a:rPr>
                        <a:t>70</a:t>
                      </a:r>
                      <a:endParaRPr sz="1100">
                        <a:latin typeface="Calibri"/>
                        <a:ea typeface="Calibri"/>
                        <a:cs typeface="Calibri"/>
                        <a:sym typeface="Calibri"/>
                      </a:endParaRPr>
                    </a:p>
                  </a:txBody>
                  <a:tcPr marL="9525" marR="9525" marT="95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477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01"/>
                  </a:ext>
                </a:extLst>
              </a:tr>
              <a:tr h="145625">
                <a:tc>
                  <a:txBody>
                    <a:bodyPr/>
                    <a:lstStyle/>
                    <a:p>
                      <a:pPr marL="0" lvl="0" indent="0" algn="r" rtl="0">
                        <a:lnSpc>
                          <a:spcPct val="100000"/>
                        </a:lnSpc>
                        <a:spcBef>
                          <a:spcPts val="0"/>
                        </a:spcBef>
                        <a:spcAft>
                          <a:spcPts val="0"/>
                        </a:spcAft>
                        <a:buNone/>
                      </a:pPr>
                      <a:r>
                        <a:rPr lang="en" sz="1100">
                          <a:latin typeface="Calibri"/>
                          <a:ea typeface="Calibri"/>
                          <a:cs typeface="Calibri"/>
                          <a:sym typeface="Calibri"/>
                        </a:rPr>
                        <a:t>1</a:t>
                      </a:r>
                      <a:endParaRPr sz="1100">
                        <a:latin typeface="Calibri"/>
                        <a:ea typeface="Calibri"/>
                        <a:cs typeface="Calibri"/>
                        <a:sym typeface="Calibri"/>
                      </a:endParaRPr>
                    </a:p>
                  </a:txBody>
                  <a:tcPr marL="9525" marR="9525" marT="95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lnSpc>
                          <a:spcPct val="100000"/>
                        </a:lnSpc>
                        <a:spcBef>
                          <a:spcPts val="0"/>
                        </a:spcBef>
                        <a:spcAft>
                          <a:spcPts val="0"/>
                        </a:spcAft>
                        <a:buNone/>
                      </a:pPr>
                      <a:r>
                        <a:rPr lang="en" sz="1100">
                          <a:latin typeface="Calibri"/>
                          <a:ea typeface="Calibri"/>
                          <a:cs typeface="Calibri"/>
                          <a:sym typeface="Calibri"/>
                        </a:rPr>
                        <a:t>bhenrym14/platypus-yi-34b</a:t>
                      </a:r>
                      <a:endParaRPr sz="1100">
                        <a:latin typeface="Calibri"/>
                        <a:ea typeface="Calibri"/>
                        <a:cs typeface="Calibri"/>
                        <a:sym typeface="Calibri"/>
                      </a:endParaRPr>
                    </a:p>
                  </a:txBody>
                  <a:tcPr marL="9525" marR="9525" marT="95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00000"/>
                        </a:lnSpc>
                        <a:spcBef>
                          <a:spcPts val="0"/>
                        </a:spcBef>
                        <a:spcAft>
                          <a:spcPts val="0"/>
                        </a:spcAft>
                        <a:buNone/>
                      </a:pPr>
                      <a:r>
                        <a:rPr lang="en" sz="1100">
                          <a:latin typeface="Calibri"/>
                          <a:ea typeface="Calibri"/>
                          <a:cs typeface="Calibri"/>
                          <a:sym typeface="Calibri"/>
                        </a:rPr>
                        <a:t>70.67</a:t>
                      </a:r>
                      <a:endParaRPr sz="1100">
                        <a:latin typeface="Calibri"/>
                        <a:ea typeface="Calibri"/>
                        <a:cs typeface="Calibri"/>
                        <a:sym typeface="Calibri"/>
                      </a:endParaRPr>
                    </a:p>
                  </a:txBody>
                  <a:tcPr marL="9525" marR="9525" marT="95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lnSpc>
                          <a:spcPct val="100000"/>
                        </a:lnSpc>
                        <a:spcBef>
                          <a:spcPts val="0"/>
                        </a:spcBef>
                        <a:spcAft>
                          <a:spcPts val="0"/>
                        </a:spcAft>
                        <a:buNone/>
                      </a:pPr>
                      <a:r>
                        <a:rPr lang="en" sz="1100">
                          <a:latin typeface="Calibri"/>
                          <a:ea typeface="Calibri"/>
                          <a:cs typeface="Calibri"/>
                          <a:sym typeface="Calibri"/>
                        </a:rPr>
                        <a:t>16bit</a:t>
                      </a:r>
                      <a:endParaRPr sz="1100">
                        <a:latin typeface="Calibri"/>
                        <a:ea typeface="Calibri"/>
                        <a:cs typeface="Calibri"/>
                        <a:sym typeface="Calibri"/>
                      </a:endParaRPr>
                    </a:p>
                  </a:txBody>
                  <a:tcPr marL="9525" marR="9525" marT="95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00000"/>
                        </a:lnSpc>
                        <a:spcBef>
                          <a:spcPts val="0"/>
                        </a:spcBef>
                        <a:spcAft>
                          <a:spcPts val="0"/>
                        </a:spcAft>
                        <a:buNone/>
                      </a:pPr>
                      <a:r>
                        <a:rPr lang="en" sz="1100">
                          <a:latin typeface="Calibri"/>
                          <a:ea typeface="Calibri"/>
                          <a:cs typeface="Calibri"/>
                          <a:sym typeface="Calibri"/>
                        </a:rPr>
                        <a:t>30</a:t>
                      </a:r>
                      <a:endParaRPr sz="1100">
                        <a:latin typeface="Calibri"/>
                        <a:ea typeface="Calibri"/>
                        <a:cs typeface="Calibri"/>
                        <a:sym typeface="Calibri"/>
                      </a:endParaRPr>
                    </a:p>
                  </a:txBody>
                  <a:tcPr marL="9525" marR="9525" marT="95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02"/>
                  </a:ext>
                </a:extLst>
              </a:tr>
              <a:tr h="145625">
                <a:tc>
                  <a:txBody>
                    <a:bodyPr/>
                    <a:lstStyle/>
                    <a:p>
                      <a:pPr marL="0" lvl="0" indent="0" algn="r" rtl="0">
                        <a:lnSpc>
                          <a:spcPct val="100000"/>
                        </a:lnSpc>
                        <a:spcBef>
                          <a:spcPts val="0"/>
                        </a:spcBef>
                        <a:spcAft>
                          <a:spcPts val="0"/>
                        </a:spcAft>
                        <a:buNone/>
                      </a:pPr>
                      <a:r>
                        <a:rPr lang="en" sz="1100">
                          <a:latin typeface="Calibri"/>
                          <a:ea typeface="Calibri"/>
                          <a:cs typeface="Calibri"/>
                          <a:sym typeface="Calibri"/>
                        </a:rPr>
                        <a:t>2</a:t>
                      </a:r>
                      <a:endParaRPr sz="1100">
                        <a:latin typeface="Calibri"/>
                        <a:ea typeface="Calibri"/>
                        <a:cs typeface="Calibri"/>
                        <a:sym typeface="Calibri"/>
                      </a:endParaRPr>
                    </a:p>
                  </a:txBody>
                  <a:tcPr marL="9525" marR="9525" marT="95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lnSpc>
                          <a:spcPct val="100000"/>
                        </a:lnSpc>
                        <a:spcBef>
                          <a:spcPts val="0"/>
                        </a:spcBef>
                        <a:spcAft>
                          <a:spcPts val="0"/>
                        </a:spcAft>
                        <a:buNone/>
                      </a:pPr>
                      <a:r>
                        <a:rPr lang="en" sz="1100">
                          <a:latin typeface="Calibri"/>
                          <a:ea typeface="Calibri"/>
                          <a:cs typeface="Calibri"/>
                          <a:sym typeface="Calibri"/>
                        </a:rPr>
                        <a:t>chargoddard/Yi-34B-Llama</a:t>
                      </a:r>
                      <a:endParaRPr sz="1100">
                        <a:latin typeface="Calibri"/>
                        <a:ea typeface="Calibri"/>
                        <a:cs typeface="Calibri"/>
                        <a:sym typeface="Calibri"/>
                      </a:endParaRPr>
                    </a:p>
                  </a:txBody>
                  <a:tcPr marL="9525" marR="9525" marT="95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00000"/>
                        </a:lnSpc>
                        <a:spcBef>
                          <a:spcPts val="0"/>
                        </a:spcBef>
                        <a:spcAft>
                          <a:spcPts val="0"/>
                        </a:spcAft>
                        <a:buNone/>
                      </a:pPr>
                      <a:r>
                        <a:rPr lang="en" sz="1100">
                          <a:latin typeface="Calibri"/>
                          <a:ea typeface="Calibri"/>
                          <a:cs typeface="Calibri"/>
                          <a:sym typeface="Calibri"/>
                        </a:rPr>
                        <a:t>70.01</a:t>
                      </a:r>
                      <a:endParaRPr sz="1100">
                        <a:latin typeface="Calibri"/>
                        <a:ea typeface="Calibri"/>
                        <a:cs typeface="Calibri"/>
                        <a:sym typeface="Calibri"/>
                      </a:endParaRPr>
                    </a:p>
                  </a:txBody>
                  <a:tcPr marL="9525" marR="9525" marT="95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lnSpc>
                          <a:spcPct val="100000"/>
                        </a:lnSpc>
                        <a:spcBef>
                          <a:spcPts val="0"/>
                        </a:spcBef>
                        <a:spcAft>
                          <a:spcPts val="0"/>
                        </a:spcAft>
                        <a:buNone/>
                      </a:pPr>
                      <a:r>
                        <a:rPr lang="en" sz="1100">
                          <a:latin typeface="Calibri"/>
                          <a:ea typeface="Calibri"/>
                          <a:cs typeface="Calibri"/>
                          <a:sym typeface="Calibri"/>
                        </a:rPr>
                        <a:t>16bit</a:t>
                      </a:r>
                      <a:endParaRPr sz="1100">
                        <a:latin typeface="Calibri"/>
                        <a:ea typeface="Calibri"/>
                        <a:cs typeface="Calibri"/>
                        <a:sym typeface="Calibri"/>
                      </a:endParaRPr>
                    </a:p>
                  </a:txBody>
                  <a:tcPr marL="9525" marR="9525" marT="95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00000"/>
                        </a:lnSpc>
                        <a:spcBef>
                          <a:spcPts val="0"/>
                        </a:spcBef>
                        <a:spcAft>
                          <a:spcPts val="0"/>
                        </a:spcAft>
                        <a:buNone/>
                      </a:pPr>
                      <a:r>
                        <a:rPr lang="en" sz="1100">
                          <a:latin typeface="Calibri"/>
                          <a:ea typeface="Calibri"/>
                          <a:cs typeface="Calibri"/>
                          <a:sym typeface="Calibri"/>
                        </a:rPr>
                        <a:t>30</a:t>
                      </a:r>
                      <a:endParaRPr sz="1100">
                        <a:latin typeface="Calibri"/>
                        <a:ea typeface="Calibri"/>
                        <a:cs typeface="Calibri"/>
                        <a:sym typeface="Calibri"/>
                      </a:endParaRPr>
                    </a:p>
                  </a:txBody>
                  <a:tcPr marL="9525" marR="9525" marT="95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03"/>
                  </a:ext>
                </a:extLst>
              </a:tr>
              <a:tr h="145625">
                <a:tc>
                  <a:txBody>
                    <a:bodyPr/>
                    <a:lstStyle/>
                    <a:p>
                      <a:pPr marL="0" lvl="0" indent="0" algn="r" rtl="0">
                        <a:lnSpc>
                          <a:spcPct val="100000"/>
                        </a:lnSpc>
                        <a:spcBef>
                          <a:spcPts val="0"/>
                        </a:spcBef>
                        <a:spcAft>
                          <a:spcPts val="0"/>
                        </a:spcAft>
                        <a:buNone/>
                      </a:pPr>
                      <a:r>
                        <a:rPr lang="en" sz="1100">
                          <a:latin typeface="Calibri"/>
                          <a:ea typeface="Calibri"/>
                          <a:cs typeface="Calibri"/>
                          <a:sym typeface="Calibri"/>
                        </a:rPr>
                        <a:t>33</a:t>
                      </a:r>
                      <a:endParaRPr sz="1100">
                        <a:latin typeface="Calibri"/>
                        <a:ea typeface="Calibri"/>
                        <a:cs typeface="Calibri"/>
                        <a:sym typeface="Calibri"/>
                      </a:endParaRPr>
                    </a:p>
                  </a:txBody>
                  <a:tcPr marL="9525" marR="9525" marT="95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lnSpc>
                          <a:spcPct val="100000"/>
                        </a:lnSpc>
                        <a:spcBef>
                          <a:spcPts val="0"/>
                        </a:spcBef>
                        <a:spcAft>
                          <a:spcPts val="0"/>
                        </a:spcAft>
                        <a:buNone/>
                      </a:pPr>
                      <a:r>
                        <a:rPr lang="en" sz="1100">
                          <a:latin typeface="Calibri"/>
                          <a:ea typeface="Calibri"/>
                          <a:cs typeface="Calibri"/>
                          <a:sym typeface="Calibri"/>
                        </a:rPr>
                        <a:t>OpenBuddy/openbuddy-falcon-180b-v13-preview0</a:t>
                      </a:r>
                      <a:endParaRPr sz="1100">
                        <a:latin typeface="Calibri"/>
                        <a:ea typeface="Calibri"/>
                        <a:cs typeface="Calibri"/>
                        <a:sym typeface="Calibri"/>
                      </a:endParaRPr>
                    </a:p>
                  </a:txBody>
                  <a:tcPr marL="9525" marR="9525" marT="95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00000"/>
                        </a:lnSpc>
                        <a:spcBef>
                          <a:spcPts val="0"/>
                        </a:spcBef>
                        <a:spcAft>
                          <a:spcPts val="0"/>
                        </a:spcAft>
                        <a:buNone/>
                      </a:pPr>
                      <a:r>
                        <a:rPr lang="en" sz="1100">
                          <a:latin typeface="Calibri"/>
                          <a:ea typeface="Calibri"/>
                          <a:cs typeface="Calibri"/>
                          <a:sym typeface="Calibri"/>
                        </a:rPr>
                        <a:t>64.3</a:t>
                      </a:r>
                      <a:endParaRPr sz="1100">
                        <a:latin typeface="Calibri"/>
                        <a:ea typeface="Calibri"/>
                        <a:cs typeface="Calibri"/>
                        <a:sym typeface="Calibri"/>
                      </a:endParaRPr>
                    </a:p>
                  </a:txBody>
                  <a:tcPr marL="9525" marR="9525" marT="95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lnSpc>
                          <a:spcPct val="100000"/>
                        </a:lnSpc>
                        <a:spcBef>
                          <a:spcPts val="0"/>
                        </a:spcBef>
                        <a:spcAft>
                          <a:spcPts val="0"/>
                        </a:spcAft>
                        <a:buNone/>
                      </a:pPr>
                      <a:r>
                        <a:rPr lang="en" sz="1100">
                          <a:latin typeface="Calibri"/>
                          <a:ea typeface="Calibri"/>
                          <a:cs typeface="Calibri"/>
                          <a:sym typeface="Calibri"/>
                        </a:rPr>
                        <a:t>8bit</a:t>
                      </a:r>
                      <a:endParaRPr sz="1100">
                        <a:latin typeface="Calibri"/>
                        <a:ea typeface="Calibri"/>
                        <a:cs typeface="Calibri"/>
                        <a:sym typeface="Calibri"/>
                      </a:endParaRPr>
                    </a:p>
                  </a:txBody>
                  <a:tcPr marL="9525" marR="9525" marT="95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00000"/>
                        </a:lnSpc>
                        <a:spcBef>
                          <a:spcPts val="0"/>
                        </a:spcBef>
                        <a:spcAft>
                          <a:spcPts val="0"/>
                        </a:spcAft>
                        <a:buNone/>
                      </a:pPr>
                      <a:r>
                        <a:rPr lang="en" sz="1100">
                          <a:latin typeface="Calibri"/>
                          <a:ea typeface="Calibri"/>
                          <a:cs typeface="Calibri"/>
                          <a:sym typeface="Calibri"/>
                        </a:rPr>
                        <a:t>180</a:t>
                      </a:r>
                      <a:endParaRPr sz="1100">
                        <a:latin typeface="Calibri"/>
                        <a:ea typeface="Calibri"/>
                        <a:cs typeface="Calibri"/>
                        <a:sym typeface="Calibri"/>
                      </a:endParaRPr>
                    </a:p>
                  </a:txBody>
                  <a:tcPr marL="9525" marR="9525" marT="95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04"/>
                  </a:ext>
                </a:extLst>
              </a:tr>
              <a:tr h="145625">
                <a:tc>
                  <a:txBody>
                    <a:bodyPr/>
                    <a:lstStyle/>
                    <a:p>
                      <a:pPr marL="0" lvl="0" indent="0" algn="r" rtl="0">
                        <a:lnSpc>
                          <a:spcPct val="100000"/>
                        </a:lnSpc>
                        <a:spcBef>
                          <a:spcPts val="0"/>
                        </a:spcBef>
                        <a:spcAft>
                          <a:spcPts val="0"/>
                        </a:spcAft>
                        <a:buNone/>
                      </a:pPr>
                      <a:r>
                        <a:rPr lang="en" sz="1100">
                          <a:latin typeface="Calibri"/>
                          <a:ea typeface="Calibri"/>
                          <a:cs typeface="Calibri"/>
                          <a:sym typeface="Calibri"/>
                        </a:rPr>
                        <a:t>40</a:t>
                      </a:r>
                      <a:endParaRPr sz="1100">
                        <a:latin typeface="Calibri"/>
                        <a:ea typeface="Calibri"/>
                        <a:cs typeface="Calibri"/>
                        <a:sym typeface="Calibri"/>
                      </a:endParaRPr>
                    </a:p>
                  </a:txBody>
                  <a:tcPr marL="9525" marR="9525" marT="95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lnSpc>
                          <a:spcPct val="100000"/>
                        </a:lnSpc>
                        <a:spcBef>
                          <a:spcPts val="0"/>
                        </a:spcBef>
                        <a:spcAft>
                          <a:spcPts val="0"/>
                        </a:spcAft>
                        <a:buNone/>
                      </a:pPr>
                      <a:r>
                        <a:rPr lang="en" sz="1100">
                          <a:latin typeface="Calibri"/>
                          <a:ea typeface="Calibri"/>
                          <a:cs typeface="Calibri"/>
                          <a:sym typeface="Calibri"/>
                        </a:rPr>
                        <a:t>fblgit/juanako-7b-UNA</a:t>
                      </a:r>
                      <a:endParaRPr sz="1100">
                        <a:latin typeface="Calibri"/>
                        <a:ea typeface="Calibri"/>
                        <a:cs typeface="Calibri"/>
                        <a:sym typeface="Calibri"/>
                      </a:endParaRPr>
                    </a:p>
                  </a:txBody>
                  <a:tcPr marL="9525" marR="9525" marT="95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00000"/>
                        </a:lnSpc>
                        <a:spcBef>
                          <a:spcPts val="0"/>
                        </a:spcBef>
                        <a:spcAft>
                          <a:spcPts val="0"/>
                        </a:spcAft>
                        <a:buNone/>
                      </a:pPr>
                      <a:r>
                        <a:rPr lang="en" sz="1100">
                          <a:latin typeface="Calibri"/>
                          <a:ea typeface="Calibri"/>
                          <a:cs typeface="Calibri"/>
                          <a:sym typeface="Calibri"/>
                        </a:rPr>
                        <a:t>63.36</a:t>
                      </a:r>
                      <a:endParaRPr sz="1100">
                        <a:latin typeface="Calibri"/>
                        <a:ea typeface="Calibri"/>
                        <a:cs typeface="Calibri"/>
                        <a:sym typeface="Calibri"/>
                      </a:endParaRPr>
                    </a:p>
                  </a:txBody>
                  <a:tcPr marL="9525" marR="9525" marT="95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lnSpc>
                          <a:spcPct val="100000"/>
                        </a:lnSpc>
                        <a:spcBef>
                          <a:spcPts val="0"/>
                        </a:spcBef>
                        <a:spcAft>
                          <a:spcPts val="0"/>
                        </a:spcAft>
                        <a:buNone/>
                      </a:pPr>
                      <a:r>
                        <a:rPr lang="en" sz="1100">
                          <a:latin typeface="Calibri"/>
                          <a:ea typeface="Calibri"/>
                          <a:cs typeface="Calibri"/>
                          <a:sym typeface="Calibri"/>
                        </a:rPr>
                        <a:t>16bit</a:t>
                      </a:r>
                      <a:endParaRPr sz="1100">
                        <a:latin typeface="Calibri"/>
                        <a:ea typeface="Calibri"/>
                        <a:cs typeface="Calibri"/>
                        <a:sym typeface="Calibri"/>
                      </a:endParaRPr>
                    </a:p>
                  </a:txBody>
                  <a:tcPr marL="9525" marR="9525" marT="95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00000"/>
                        </a:lnSpc>
                        <a:spcBef>
                          <a:spcPts val="0"/>
                        </a:spcBef>
                        <a:spcAft>
                          <a:spcPts val="0"/>
                        </a:spcAft>
                        <a:buNone/>
                      </a:pPr>
                      <a:r>
                        <a:rPr lang="en" sz="1100">
                          <a:latin typeface="Calibri"/>
                          <a:ea typeface="Calibri"/>
                          <a:cs typeface="Calibri"/>
                          <a:sym typeface="Calibri"/>
                        </a:rPr>
                        <a:t>7</a:t>
                      </a:r>
                      <a:endParaRPr sz="1100">
                        <a:latin typeface="Calibri"/>
                        <a:ea typeface="Calibri"/>
                        <a:cs typeface="Calibri"/>
                        <a:sym typeface="Calibri"/>
                      </a:endParaRPr>
                    </a:p>
                  </a:txBody>
                  <a:tcPr marL="9525" marR="9525" marT="95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05"/>
                  </a:ext>
                </a:extLst>
              </a:tr>
              <a:tr h="145625">
                <a:tc>
                  <a:txBody>
                    <a:bodyPr/>
                    <a:lstStyle/>
                    <a:p>
                      <a:pPr marL="0" lvl="0" indent="0" algn="r" rtl="0">
                        <a:lnSpc>
                          <a:spcPct val="100000"/>
                        </a:lnSpc>
                        <a:spcBef>
                          <a:spcPts val="0"/>
                        </a:spcBef>
                        <a:spcAft>
                          <a:spcPts val="0"/>
                        </a:spcAft>
                        <a:buNone/>
                      </a:pPr>
                      <a:r>
                        <a:rPr lang="en" sz="1100">
                          <a:latin typeface="Calibri"/>
                          <a:ea typeface="Calibri"/>
                          <a:cs typeface="Calibri"/>
                          <a:sym typeface="Calibri"/>
                        </a:rPr>
                        <a:t>57</a:t>
                      </a:r>
                      <a:endParaRPr sz="1100">
                        <a:latin typeface="Calibri"/>
                        <a:ea typeface="Calibri"/>
                        <a:cs typeface="Calibri"/>
                        <a:sym typeface="Calibri"/>
                      </a:endParaRPr>
                    </a:p>
                  </a:txBody>
                  <a:tcPr marL="9525" marR="9525" marT="95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lnSpc>
                          <a:spcPct val="100000"/>
                        </a:lnSpc>
                        <a:spcBef>
                          <a:spcPts val="0"/>
                        </a:spcBef>
                        <a:spcAft>
                          <a:spcPts val="0"/>
                        </a:spcAft>
                        <a:buNone/>
                      </a:pPr>
                      <a:r>
                        <a:rPr lang="en" sz="1100">
                          <a:latin typeface="Calibri"/>
                          <a:ea typeface="Calibri"/>
                          <a:cs typeface="Calibri"/>
                          <a:sym typeface="Calibri"/>
                        </a:rPr>
                        <a:t>monology/openinstruct-mistral-7b</a:t>
                      </a:r>
                      <a:endParaRPr sz="1100">
                        <a:latin typeface="Calibri"/>
                        <a:ea typeface="Calibri"/>
                        <a:cs typeface="Calibri"/>
                        <a:sym typeface="Calibri"/>
                      </a:endParaRPr>
                    </a:p>
                  </a:txBody>
                  <a:tcPr marL="9525" marR="9525" marT="95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00000"/>
                        </a:lnSpc>
                        <a:spcBef>
                          <a:spcPts val="0"/>
                        </a:spcBef>
                        <a:spcAft>
                          <a:spcPts val="0"/>
                        </a:spcAft>
                        <a:buNone/>
                      </a:pPr>
                      <a:r>
                        <a:rPr lang="en" sz="1100">
                          <a:latin typeface="Calibri"/>
                          <a:ea typeface="Calibri"/>
                          <a:cs typeface="Calibri"/>
                          <a:sym typeface="Calibri"/>
                        </a:rPr>
                        <a:t>61.22</a:t>
                      </a:r>
                      <a:endParaRPr sz="1100">
                        <a:latin typeface="Calibri"/>
                        <a:ea typeface="Calibri"/>
                        <a:cs typeface="Calibri"/>
                        <a:sym typeface="Calibri"/>
                      </a:endParaRPr>
                    </a:p>
                  </a:txBody>
                  <a:tcPr marL="9525" marR="9525" marT="95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lnSpc>
                          <a:spcPct val="100000"/>
                        </a:lnSpc>
                        <a:spcBef>
                          <a:spcPts val="0"/>
                        </a:spcBef>
                        <a:spcAft>
                          <a:spcPts val="0"/>
                        </a:spcAft>
                        <a:buNone/>
                      </a:pPr>
                      <a:r>
                        <a:rPr lang="en" sz="1100">
                          <a:latin typeface="Calibri"/>
                          <a:ea typeface="Calibri"/>
                          <a:cs typeface="Calibri"/>
                          <a:sym typeface="Calibri"/>
                        </a:rPr>
                        <a:t>16bit</a:t>
                      </a:r>
                      <a:endParaRPr sz="1100">
                        <a:latin typeface="Calibri"/>
                        <a:ea typeface="Calibri"/>
                        <a:cs typeface="Calibri"/>
                        <a:sym typeface="Calibri"/>
                      </a:endParaRPr>
                    </a:p>
                  </a:txBody>
                  <a:tcPr marL="9525" marR="9525" marT="95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00000"/>
                        </a:lnSpc>
                        <a:spcBef>
                          <a:spcPts val="0"/>
                        </a:spcBef>
                        <a:spcAft>
                          <a:spcPts val="0"/>
                        </a:spcAft>
                        <a:buNone/>
                      </a:pPr>
                      <a:r>
                        <a:rPr lang="en" sz="1100">
                          <a:latin typeface="Calibri"/>
                          <a:ea typeface="Calibri"/>
                          <a:cs typeface="Calibri"/>
                          <a:sym typeface="Calibri"/>
                        </a:rPr>
                        <a:t>7</a:t>
                      </a:r>
                      <a:endParaRPr sz="1100">
                        <a:latin typeface="Calibri"/>
                        <a:ea typeface="Calibri"/>
                        <a:cs typeface="Calibri"/>
                        <a:sym typeface="Calibri"/>
                      </a:endParaRPr>
                    </a:p>
                  </a:txBody>
                  <a:tcPr marL="9525" marR="9525" marT="95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06"/>
                  </a:ext>
                </a:extLst>
              </a:tr>
              <a:tr h="145625">
                <a:tc>
                  <a:txBody>
                    <a:bodyPr/>
                    <a:lstStyle/>
                    <a:p>
                      <a:pPr marL="0" lvl="0" indent="0" algn="r" rtl="0">
                        <a:lnSpc>
                          <a:spcPct val="100000"/>
                        </a:lnSpc>
                        <a:spcBef>
                          <a:spcPts val="0"/>
                        </a:spcBef>
                        <a:spcAft>
                          <a:spcPts val="0"/>
                        </a:spcAft>
                        <a:buNone/>
                      </a:pPr>
                      <a:r>
                        <a:rPr lang="en" sz="1100">
                          <a:latin typeface="Calibri"/>
                          <a:ea typeface="Calibri"/>
                          <a:cs typeface="Calibri"/>
                          <a:sym typeface="Calibri"/>
                        </a:rPr>
                        <a:t>64</a:t>
                      </a:r>
                      <a:endParaRPr sz="1100">
                        <a:latin typeface="Calibri"/>
                        <a:ea typeface="Calibri"/>
                        <a:cs typeface="Calibri"/>
                        <a:sym typeface="Calibri"/>
                      </a:endParaRPr>
                    </a:p>
                  </a:txBody>
                  <a:tcPr marL="9525" marR="9525" marT="95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lnSpc>
                          <a:spcPct val="100000"/>
                        </a:lnSpc>
                        <a:spcBef>
                          <a:spcPts val="0"/>
                        </a:spcBef>
                        <a:spcAft>
                          <a:spcPts val="0"/>
                        </a:spcAft>
                        <a:buNone/>
                      </a:pPr>
                      <a:r>
                        <a:rPr lang="en" sz="1100">
                          <a:latin typeface="Calibri"/>
                          <a:ea typeface="Calibri"/>
                          <a:cs typeface="Calibri"/>
                          <a:sym typeface="Calibri"/>
                        </a:rPr>
                        <a:t>OpenBuddy/openbuddy-falcon-180b-v12-preview0</a:t>
                      </a:r>
                      <a:endParaRPr sz="1100">
                        <a:latin typeface="Calibri"/>
                        <a:ea typeface="Calibri"/>
                        <a:cs typeface="Calibri"/>
                        <a:sym typeface="Calibri"/>
                      </a:endParaRPr>
                    </a:p>
                  </a:txBody>
                  <a:tcPr marL="9525" marR="9525" marT="95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00000"/>
                        </a:lnSpc>
                        <a:spcBef>
                          <a:spcPts val="0"/>
                        </a:spcBef>
                        <a:spcAft>
                          <a:spcPts val="0"/>
                        </a:spcAft>
                        <a:buNone/>
                      </a:pPr>
                      <a:r>
                        <a:rPr lang="en" sz="1100">
                          <a:latin typeface="Calibri"/>
                          <a:ea typeface="Calibri"/>
                          <a:cs typeface="Calibri"/>
                          <a:sym typeface="Calibri"/>
                        </a:rPr>
                        <a:t>60.54</a:t>
                      </a:r>
                      <a:endParaRPr sz="1100">
                        <a:latin typeface="Calibri"/>
                        <a:ea typeface="Calibri"/>
                        <a:cs typeface="Calibri"/>
                        <a:sym typeface="Calibri"/>
                      </a:endParaRPr>
                    </a:p>
                  </a:txBody>
                  <a:tcPr marL="9525" marR="9525" marT="95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lnSpc>
                          <a:spcPct val="100000"/>
                        </a:lnSpc>
                        <a:spcBef>
                          <a:spcPts val="0"/>
                        </a:spcBef>
                        <a:spcAft>
                          <a:spcPts val="0"/>
                        </a:spcAft>
                        <a:buNone/>
                      </a:pPr>
                      <a:r>
                        <a:rPr lang="en" sz="1100">
                          <a:latin typeface="Calibri"/>
                          <a:ea typeface="Calibri"/>
                          <a:cs typeface="Calibri"/>
                          <a:sym typeface="Calibri"/>
                        </a:rPr>
                        <a:t>4bit</a:t>
                      </a:r>
                      <a:endParaRPr sz="1100">
                        <a:latin typeface="Calibri"/>
                        <a:ea typeface="Calibri"/>
                        <a:cs typeface="Calibri"/>
                        <a:sym typeface="Calibri"/>
                      </a:endParaRPr>
                    </a:p>
                  </a:txBody>
                  <a:tcPr marL="9525" marR="9525" marT="95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00000"/>
                        </a:lnSpc>
                        <a:spcBef>
                          <a:spcPts val="0"/>
                        </a:spcBef>
                        <a:spcAft>
                          <a:spcPts val="0"/>
                        </a:spcAft>
                        <a:buNone/>
                      </a:pPr>
                      <a:r>
                        <a:rPr lang="en" sz="1100">
                          <a:latin typeface="Calibri"/>
                          <a:ea typeface="Calibri"/>
                          <a:cs typeface="Calibri"/>
                          <a:sym typeface="Calibri"/>
                        </a:rPr>
                        <a:t>180</a:t>
                      </a:r>
                      <a:endParaRPr sz="1100">
                        <a:latin typeface="Calibri"/>
                        <a:ea typeface="Calibri"/>
                        <a:cs typeface="Calibri"/>
                        <a:sym typeface="Calibri"/>
                      </a:endParaRPr>
                    </a:p>
                  </a:txBody>
                  <a:tcPr marL="9525" marR="9525" marT="95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07"/>
                  </a:ext>
                </a:extLst>
              </a:tr>
              <a:tr h="145625">
                <a:tc>
                  <a:txBody>
                    <a:bodyPr/>
                    <a:lstStyle/>
                    <a:p>
                      <a:pPr marL="0" lvl="0" indent="0" algn="r" rtl="0">
                        <a:lnSpc>
                          <a:spcPct val="100000"/>
                        </a:lnSpc>
                        <a:spcBef>
                          <a:spcPts val="0"/>
                        </a:spcBef>
                        <a:spcAft>
                          <a:spcPts val="0"/>
                        </a:spcAft>
                        <a:buNone/>
                      </a:pPr>
                      <a:r>
                        <a:rPr lang="en" sz="1100">
                          <a:latin typeface="Calibri"/>
                          <a:ea typeface="Calibri"/>
                          <a:cs typeface="Calibri"/>
                          <a:sym typeface="Calibri"/>
                        </a:rPr>
                        <a:t>111</a:t>
                      </a:r>
                      <a:endParaRPr sz="1100">
                        <a:latin typeface="Calibri"/>
                        <a:ea typeface="Calibri"/>
                        <a:cs typeface="Calibri"/>
                        <a:sym typeface="Calibri"/>
                      </a:endParaRPr>
                    </a:p>
                  </a:txBody>
                  <a:tcPr marL="9525" marR="9525" marT="95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lnSpc>
                          <a:spcPct val="100000"/>
                        </a:lnSpc>
                        <a:spcBef>
                          <a:spcPts val="0"/>
                        </a:spcBef>
                        <a:spcAft>
                          <a:spcPts val="0"/>
                        </a:spcAft>
                        <a:buNone/>
                      </a:pPr>
                      <a:r>
                        <a:rPr lang="en" sz="1100">
                          <a:latin typeface="Calibri"/>
                          <a:ea typeface="Calibri"/>
                          <a:cs typeface="Calibri"/>
                          <a:sym typeface="Calibri"/>
                        </a:rPr>
                        <a:t>ajibawa-2023/SlimOrca-13B</a:t>
                      </a:r>
                      <a:endParaRPr sz="1100">
                        <a:latin typeface="Calibri"/>
                        <a:ea typeface="Calibri"/>
                        <a:cs typeface="Calibri"/>
                        <a:sym typeface="Calibri"/>
                      </a:endParaRPr>
                    </a:p>
                  </a:txBody>
                  <a:tcPr marL="9525" marR="9525" marT="95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00000"/>
                        </a:lnSpc>
                        <a:spcBef>
                          <a:spcPts val="0"/>
                        </a:spcBef>
                        <a:spcAft>
                          <a:spcPts val="0"/>
                        </a:spcAft>
                        <a:buNone/>
                      </a:pPr>
                      <a:r>
                        <a:rPr lang="en" sz="1100">
                          <a:latin typeface="Calibri"/>
                          <a:ea typeface="Calibri"/>
                          <a:cs typeface="Calibri"/>
                          <a:sym typeface="Calibri"/>
                        </a:rPr>
                        <a:t>58.15</a:t>
                      </a:r>
                      <a:endParaRPr sz="1100">
                        <a:latin typeface="Calibri"/>
                        <a:ea typeface="Calibri"/>
                        <a:cs typeface="Calibri"/>
                        <a:sym typeface="Calibri"/>
                      </a:endParaRPr>
                    </a:p>
                  </a:txBody>
                  <a:tcPr marL="9525" marR="9525" marT="95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lnSpc>
                          <a:spcPct val="100000"/>
                        </a:lnSpc>
                        <a:spcBef>
                          <a:spcPts val="0"/>
                        </a:spcBef>
                        <a:spcAft>
                          <a:spcPts val="0"/>
                        </a:spcAft>
                        <a:buNone/>
                      </a:pPr>
                      <a:r>
                        <a:rPr lang="en" sz="1100">
                          <a:latin typeface="Calibri"/>
                          <a:ea typeface="Calibri"/>
                          <a:cs typeface="Calibri"/>
                          <a:sym typeface="Calibri"/>
                        </a:rPr>
                        <a:t>16bit</a:t>
                      </a:r>
                      <a:endParaRPr sz="1100">
                        <a:latin typeface="Calibri"/>
                        <a:ea typeface="Calibri"/>
                        <a:cs typeface="Calibri"/>
                        <a:sym typeface="Calibri"/>
                      </a:endParaRPr>
                    </a:p>
                  </a:txBody>
                  <a:tcPr marL="9525" marR="9525" marT="95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00000"/>
                        </a:lnSpc>
                        <a:spcBef>
                          <a:spcPts val="0"/>
                        </a:spcBef>
                        <a:spcAft>
                          <a:spcPts val="0"/>
                        </a:spcAft>
                        <a:buNone/>
                      </a:pPr>
                      <a:r>
                        <a:rPr lang="en" sz="1100">
                          <a:latin typeface="Calibri"/>
                          <a:ea typeface="Calibri"/>
                          <a:cs typeface="Calibri"/>
                          <a:sym typeface="Calibri"/>
                        </a:rPr>
                        <a:t>13</a:t>
                      </a:r>
                      <a:endParaRPr sz="1100">
                        <a:latin typeface="Calibri"/>
                        <a:ea typeface="Calibri"/>
                        <a:cs typeface="Calibri"/>
                        <a:sym typeface="Calibri"/>
                      </a:endParaRPr>
                    </a:p>
                  </a:txBody>
                  <a:tcPr marL="9525" marR="9525" marT="95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08"/>
                  </a:ext>
                </a:extLst>
              </a:tr>
              <a:tr h="145625">
                <a:tc>
                  <a:txBody>
                    <a:bodyPr/>
                    <a:lstStyle/>
                    <a:p>
                      <a:pPr marL="0" lvl="0" indent="0" algn="r" rtl="0">
                        <a:lnSpc>
                          <a:spcPct val="100000"/>
                        </a:lnSpc>
                        <a:spcBef>
                          <a:spcPts val="0"/>
                        </a:spcBef>
                        <a:spcAft>
                          <a:spcPts val="0"/>
                        </a:spcAft>
                        <a:buNone/>
                      </a:pPr>
                      <a:r>
                        <a:rPr lang="en" sz="1100">
                          <a:latin typeface="Calibri"/>
                          <a:ea typeface="Calibri"/>
                          <a:cs typeface="Calibri"/>
                          <a:sym typeface="Calibri"/>
                        </a:rPr>
                        <a:t>113</a:t>
                      </a:r>
                      <a:endParaRPr sz="1100">
                        <a:latin typeface="Calibri"/>
                        <a:ea typeface="Calibri"/>
                        <a:cs typeface="Calibri"/>
                        <a:sym typeface="Calibri"/>
                      </a:endParaRPr>
                    </a:p>
                  </a:txBody>
                  <a:tcPr marL="9525" marR="9525" marT="95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lnSpc>
                          <a:spcPct val="100000"/>
                        </a:lnSpc>
                        <a:spcBef>
                          <a:spcPts val="0"/>
                        </a:spcBef>
                        <a:spcAft>
                          <a:spcPts val="0"/>
                        </a:spcAft>
                        <a:buNone/>
                      </a:pPr>
                      <a:r>
                        <a:rPr lang="en" sz="1100">
                          <a:latin typeface="Calibri"/>
                          <a:ea typeface="Calibri"/>
                          <a:cs typeface="Calibri"/>
                          <a:sym typeface="Calibri"/>
                        </a:rPr>
                        <a:t>microsoft/Orca-2-13b</a:t>
                      </a:r>
                      <a:endParaRPr sz="1100">
                        <a:latin typeface="Calibri"/>
                        <a:ea typeface="Calibri"/>
                        <a:cs typeface="Calibri"/>
                        <a:sym typeface="Calibri"/>
                      </a:endParaRPr>
                    </a:p>
                  </a:txBody>
                  <a:tcPr marL="9525" marR="9525" marT="95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00000"/>
                        </a:lnSpc>
                        <a:spcBef>
                          <a:spcPts val="0"/>
                        </a:spcBef>
                        <a:spcAft>
                          <a:spcPts val="0"/>
                        </a:spcAft>
                        <a:buNone/>
                      </a:pPr>
                      <a:r>
                        <a:rPr lang="en" sz="1100">
                          <a:latin typeface="Calibri"/>
                          <a:ea typeface="Calibri"/>
                          <a:cs typeface="Calibri"/>
                          <a:sym typeface="Calibri"/>
                        </a:rPr>
                        <a:t>58.05</a:t>
                      </a:r>
                      <a:endParaRPr sz="1100">
                        <a:latin typeface="Calibri"/>
                        <a:ea typeface="Calibri"/>
                        <a:cs typeface="Calibri"/>
                        <a:sym typeface="Calibri"/>
                      </a:endParaRPr>
                    </a:p>
                  </a:txBody>
                  <a:tcPr marL="9525" marR="9525" marT="95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lnSpc>
                          <a:spcPct val="100000"/>
                        </a:lnSpc>
                        <a:spcBef>
                          <a:spcPts val="0"/>
                        </a:spcBef>
                        <a:spcAft>
                          <a:spcPts val="0"/>
                        </a:spcAft>
                        <a:buNone/>
                      </a:pPr>
                      <a:r>
                        <a:rPr lang="en" sz="1100">
                          <a:latin typeface="Calibri"/>
                          <a:ea typeface="Calibri"/>
                          <a:cs typeface="Calibri"/>
                          <a:sym typeface="Calibri"/>
                        </a:rPr>
                        <a:t>16bit</a:t>
                      </a:r>
                      <a:endParaRPr sz="1100">
                        <a:latin typeface="Calibri"/>
                        <a:ea typeface="Calibri"/>
                        <a:cs typeface="Calibri"/>
                        <a:sym typeface="Calibri"/>
                      </a:endParaRPr>
                    </a:p>
                  </a:txBody>
                  <a:tcPr marL="9525" marR="9525" marT="95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00000"/>
                        </a:lnSpc>
                        <a:spcBef>
                          <a:spcPts val="0"/>
                        </a:spcBef>
                        <a:spcAft>
                          <a:spcPts val="0"/>
                        </a:spcAft>
                        <a:buNone/>
                      </a:pPr>
                      <a:r>
                        <a:rPr lang="en" sz="1100">
                          <a:latin typeface="Calibri"/>
                          <a:ea typeface="Calibri"/>
                          <a:cs typeface="Calibri"/>
                          <a:sym typeface="Calibri"/>
                        </a:rPr>
                        <a:t>13</a:t>
                      </a:r>
                      <a:endParaRPr sz="1100">
                        <a:latin typeface="Calibri"/>
                        <a:ea typeface="Calibri"/>
                        <a:cs typeface="Calibri"/>
                        <a:sym typeface="Calibri"/>
                      </a:endParaRPr>
                    </a:p>
                  </a:txBody>
                  <a:tcPr marL="9525" marR="9525" marT="95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09"/>
                  </a:ext>
                </a:extLst>
              </a:tr>
              <a:tr h="145625">
                <a:tc>
                  <a:txBody>
                    <a:bodyPr/>
                    <a:lstStyle/>
                    <a:p>
                      <a:pPr marL="0" lvl="0" indent="0" algn="r" rtl="0">
                        <a:lnSpc>
                          <a:spcPct val="100000"/>
                        </a:lnSpc>
                        <a:spcBef>
                          <a:spcPts val="0"/>
                        </a:spcBef>
                        <a:spcAft>
                          <a:spcPts val="0"/>
                        </a:spcAft>
                        <a:buNone/>
                      </a:pPr>
                      <a:r>
                        <a:rPr lang="en" sz="1100">
                          <a:latin typeface="Calibri"/>
                          <a:ea typeface="Calibri"/>
                          <a:cs typeface="Calibri"/>
                          <a:sym typeface="Calibri"/>
                        </a:rPr>
                        <a:t>126</a:t>
                      </a:r>
                      <a:endParaRPr sz="1100">
                        <a:latin typeface="Calibri"/>
                        <a:ea typeface="Calibri"/>
                        <a:cs typeface="Calibri"/>
                        <a:sym typeface="Calibri"/>
                      </a:endParaRPr>
                    </a:p>
                  </a:txBody>
                  <a:tcPr marL="9525" marR="9525" marT="95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CE5CD"/>
                    </a:solidFill>
                  </a:tcPr>
                </a:tc>
                <a:tc>
                  <a:txBody>
                    <a:bodyPr/>
                    <a:lstStyle/>
                    <a:p>
                      <a:pPr marL="0" lvl="0" indent="0" algn="l" rtl="0">
                        <a:lnSpc>
                          <a:spcPct val="100000"/>
                        </a:lnSpc>
                        <a:spcBef>
                          <a:spcPts val="0"/>
                        </a:spcBef>
                        <a:spcAft>
                          <a:spcPts val="0"/>
                        </a:spcAft>
                        <a:buNone/>
                      </a:pPr>
                      <a:r>
                        <a:rPr lang="en" sz="1100">
                          <a:latin typeface="Calibri"/>
                          <a:ea typeface="Calibri"/>
                          <a:cs typeface="Calibri"/>
                          <a:sym typeface="Calibri"/>
                        </a:rPr>
                        <a:t>Intel/neural-chat-7b-v3-1     (mistral)</a:t>
                      </a:r>
                      <a:endParaRPr sz="1100">
                        <a:latin typeface="Calibri"/>
                        <a:ea typeface="Calibri"/>
                        <a:cs typeface="Calibri"/>
                        <a:sym typeface="Calibri"/>
                      </a:endParaRPr>
                    </a:p>
                  </a:txBody>
                  <a:tcPr marL="9525" marR="9525" marT="95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CE5CD"/>
                    </a:solidFill>
                  </a:tcPr>
                </a:tc>
                <a:tc>
                  <a:txBody>
                    <a:bodyPr/>
                    <a:lstStyle/>
                    <a:p>
                      <a:pPr marL="0" lvl="0" indent="0" algn="r" rtl="0">
                        <a:lnSpc>
                          <a:spcPct val="100000"/>
                        </a:lnSpc>
                        <a:spcBef>
                          <a:spcPts val="0"/>
                        </a:spcBef>
                        <a:spcAft>
                          <a:spcPts val="0"/>
                        </a:spcAft>
                        <a:buNone/>
                      </a:pPr>
                      <a:r>
                        <a:rPr lang="en" sz="1100">
                          <a:latin typeface="Calibri"/>
                          <a:ea typeface="Calibri"/>
                          <a:cs typeface="Calibri"/>
                          <a:sym typeface="Calibri"/>
                        </a:rPr>
                        <a:t>57.5</a:t>
                      </a:r>
                      <a:endParaRPr sz="1100">
                        <a:latin typeface="Calibri"/>
                        <a:ea typeface="Calibri"/>
                        <a:cs typeface="Calibri"/>
                        <a:sym typeface="Calibri"/>
                      </a:endParaRPr>
                    </a:p>
                  </a:txBody>
                  <a:tcPr marL="9525" marR="9525" marT="95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CE5CD"/>
                    </a:solidFill>
                  </a:tcPr>
                </a:tc>
                <a:tc>
                  <a:txBody>
                    <a:bodyPr/>
                    <a:lstStyle/>
                    <a:p>
                      <a:pPr marL="0" lvl="0" indent="0" algn="l" rtl="0">
                        <a:lnSpc>
                          <a:spcPct val="100000"/>
                        </a:lnSpc>
                        <a:spcBef>
                          <a:spcPts val="0"/>
                        </a:spcBef>
                        <a:spcAft>
                          <a:spcPts val="0"/>
                        </a:spcAft>
                        <a:buNone/>
                      </a:pPr>
                      <a:r>
                        <a:rPr lang="en" sz="1100">
                          <a:latin typeface="Calibri"/>
                          <a:ea typeface="Calibri"/>
                          <a:cs typeface="Calibri"/>
                          <a:sym typeface="Calibri"/>
                        </a:rPr>
                        <a:t>4bit</a:t>
                      </a:r>
                      <a:endParaRPr sz="1100">
                        <a:latin typeface="Calibri"/>
                        <a:ea typeface="Calibri"/>
                        <a:cs typeface="Calibri"/>
                        <a:sym typeface="Calibri"/>
                      </a:endParaRPr>
                    </a:p>
                  </a:txBody>
                  <a:tcPr marL="9525" marR="9525" marT="95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CE5CD"/>
                    </a:solidFill>
                  </a:tcPr>
                </a:tc>
                <a:tc>
                  <a:txBody>
                    <a:bodyPr/>
                    <a:lstStyle/>
                    <a:p>
                      <a:pPr marL="0" lvl="0" indent="0" algn="r" rtl="0">
                        <a:lnSpc>
                          <a:spcPct val="100000"/>
                        </a:lnSpc>
                        <a:spcBef>
                          <a:spcPts val="0"/>
                        </a:spcBef>
                        <a:spcAft>
                          <a:spcPts val="0"/>
                        </a:spcAft>
                        <a:buNone/>
                      </a:pPr>
                      <a:r>
                        <a:rPr lang="en" sz="1100">
                          <a:latin typeface="Calibri"/>
                          <a:ea typeface="Calibri"/>
                          <a:cs typeface="Calibri"/>
                          <a:sym typeface="Calibri"/>
                        </a:rPr>
                        <a:t>7</a:t>
                      </a:r>
                      <a:endParaRPr sz="1100">
                        <a:latin typeface="Calibri"/>
                        <a:ea typeface="Calibri"/>
                        <a:cs typeface="Calibri"/>
                        <a:sym typeface="Calibri"/>
                      </a:endParaRPr>
                    </a:p>
                  </a:txBody>
                  <a:tcPr marL="9525" marR="9525" marT="95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CE5CD"/>
                    </a:solidFill>
                  </a:tcPr>
                </a:tc>
                <a:extLst>
                  <a:ext uri="{0D108BD9-81ED-4DB2-BD59-A6C34878D82A}">
                    <a16:rowId xmlns:a16="http://schemas.microsoft.com/office/drawing/2014/main" val="10010"/>
                  </a:ext>
                </a:extLst>
              </a:tr>
              <a:tr h="145625">
                <a:tc>
                  <a:txBody>
                    <a:bodyPr/>
                    <a:lstStyle/>
                    <a:p>
                      <a:pPr marL="0" lvl="0" indent="0" algn="r" rtl="0">
                        <a:lnSpc>
                          <a:spcPct val="100000"/>
                        </a:lnSpc>
                        <a:spcBef>
                          <a:spcPts val="0"/>
                        </a:spcBef>
                        <a:spcAft>
                          <a:spcPts val="0"/>
                        </a:spcAft>
                        <a:buNone/>
                      </a:pPr>
                      <a:r>
                        <a:rPr lang="en" sz="1100">
                          <a:latin typeface="Calibri"/>
                          <a:ea typeface="Calibri"/>
                          <a:cs typeface="Calibri"/>
                          <a:sym typeface="Calibri"/>
                        </a:rPr>
                        <a:t>163</a:t>
                      </a:r>
                      <a:endParaRPr sz="1100">
                        <a:latin typeface="Calibri"/>
                        <a:ea typeface="Calibri"/>
                        <a:cs typeface="Calibri"/>
                        <a:sym typeface="Calibri"/>
                      </a:endParaRPr>
                    </a:p>
                  </a:txBody>
                  <a:tcPr marL="9525" marR="9525" marT="95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lnSpc>
                          <a:spcPct val="100000"/>
                        </a:lnSpc>
                        <a:spcBef>
                          <a:spcPts val="0"/>
                        </a:spcBef>
                        <a:spcAft>
                          <a:spcPts val="0"/>
                        </a:spcAft>
                        <a:buNone/>
                      </a:pPr>
                      <a:r>
                        <a:rPr lang="en" sz="1100">
                          <a:latin typeface="Calibri"/>
                          <a:ea typeface="Calibri"/>
                          <a:cs typeface="Calibri"/>
                          <a:sym typeface="Calibri"/>
                        </a:rPr>
                        <a:t>NurtureAI/Starling-LM-11B-alpha-v1</a:t>
                      </a:r>
                      <a:endParaRPr sz="1100">
                        <a:latin typeface="Calibri"/>
                        <a:ea typeface="Calibri"/>
                        <a:cs typeface="Calibri"/>
                        <a:sym typeface="Calibri"/>
                      </a:endParaRPr>
                    </a:p>
                  </a:txBody>
                  <a:tcPr marL="9525" marR="9525" marT="95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00000"/>
                        </a:lnSpc>
                        <a:spcBef>
                          <a:spcPts val="0"/>
                        </a:spcBef>
                        <a:spcAft>
                          <a:spcPts val="0"/>
                        </a:spcAft>
                        <a:buNone/>
                      </a:pPr>
                      <a:r>
                        <a:rPr lang="en" sz="1100">
                          <a:latin typeface="Calibri"/>
                          <a:ea typeface="Calibri"/>
                          <a:cs typeface="Calibri"/>
                          <a:sym typeface="Calibri"/>
                        </a:rPr>
                        <a:t>56.23</a:t>
                      </a:r>
                      <a:endParaRPr sz="1100">
                        <a:latin typeface="Calibri"/>
                        <a:ea typeface="Calibri"/>
                        <a:cs typeface="Calibri"/>
                        <a:sym typeface="Calibri"/>
                      </a:endParaRPr>
                    </a:p>
                  </a:txBody>
                  <a:tcPr marL="9525" marR="9525" marT="95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lnSpc>
                          <a:spcPct val="100000"/>
                        </a:lnSpc>
                        <a:spcBef>
                          <a:spcPts val="0"/>
                        </a:spcBef>
                        <a:spcAft>
                          <a:spcPts val="0"/>
                        </a:spcAft>
                        <a:buNone/>
                      </a:pPr>
                      <a:r>
                        <a:rPr lang="en" sz="1100">
                          <a:latin typeface="Calibri"/>
                          <a:ea typeface="Calibri"/>
                          <a:cs typeface="Calibri"/>
                          <a:sym typeface="Calibri"/>
                        </a:rPr>
                        <a:t>16bit</a:t>
                      </a:r>
                      <a:endParaRPr sz="1100">
                        <a:latin typeface="Calibri"/>
                        <a:ea typeface="Calibri"/>
                        <a:cs typeface="Calibri"/>
                        <a:sym typeface="Calibri"/>
                      </a:endParaRPr>
                    </a:p>
                  </a:txBody>
                  <a:tcPr marL="9525" marR="9525" marT="95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00000"/>
                        </a:lnSpc>
                        <a:spcBef>
                          <a:spcPts val="0"/>
                        </a:spcBef>
                        <a:spcAft>
                          <a:spcPts val="0"/>
                        </a:spcAft>
                        <a:buNone/>
                      </a:pPr>
                      <a:r>
                        <a:rPr lang="en" sz="1100">
                          <a:latin typeface="Calibri"/>
                          <a:ea typeface="Calibri"/>
                          <a:cs typeface="Calibri"/>
                          <a:sym typeface="Calibri"/>
                        </a:rPr>
                        <a:t>11</a:t>
                      </a:r>
                      <a:endParaRPr sz="1100">
                        <a:latin typeface="Calibri"/>
                        <a:ea typeface="Calibri"/>
                        <a:cs typeface="Calibri"/>
                        <a:sym typeface="Calibri"/>
                      </a:endParaRPr>
                    </a:p>
                  </a:txBody>
                  <a:tcPr marL="9525" marR="9525" marT="95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11"/>
                  </a:ext>
                </a:extLst>
              </a:tr>
              <a:tr h="145625">
                <a:tc>
                  <a:txBody>
                    <a:bodyPr/>
                    <a:lstStyle/>
                    <a:p>
                      <a:pPr marL="0" lvl="0" indent="0" algn="r" rtl="0">
                        <a:lnSpc>
                          <a:spcPct val="100000"/>
                        </a:lnSpc>
                        <a:spcBef>
                          <a:spcPts val="0"/>
                        </a:spcBef>
                        <a:spcAft>
                          <a:spcPts val="0"/>
                        </a:spcAft>
                        <a:buNone/>
                      </a:pPr>
                      <a:r>
                        <a:rPr lang="en" sz="1100">
                          <a:latin typeface="Calibri"/>
                          <a:ea typeface="Calibri"/>
                          <a:cs typeface="Calibri"/>
                          <a:sym typeface="Calibri"/>
                        </a:rPr>
                        <a:t>185</a:t>
                      </a:r>
                      <a:endParaRPr sz="1100">
                        <a:latin typeface="Calibri"/>
                        <a:ea typeface="Calibri"/>
                        <a:cs typeface="Calibri"/>
                        <a:sym typeface="Calibri"/>
                      </a:endParaRPr>
                    </a:p>
                  </a:txBody>
                  <a:tcPr marL="9525" marR="9525" marT="95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lnSpc>
                          <a:spcPct val="100000"/>
                        </a:lnSpc>
                        <a:spcBef>
                          <a:spcPts val="0"/>
                        </a:spcBef>
                        <a:spcAft>
                          <a:spcPts val="0"/>
                        </a:spcAft>
                        <a:buNone/>
                      </a:pPr>
                      <a:r>
                        <a:rPr lang="en" sz="1100">
                          <a:latin typeface="Calibri"/>
                          <a:ea typeface="Calibri"/>
                          <a:cs typeface="Calibri"/>
                          <a:sym typeface="Calibri"/>
                        </a:rPr>
                        <a:t>ValiantLabs/ShiningValiantXS</a:t>
                      </a:r>
                      <a:endParaRPr sz="1100">
                        <a:latin typeface="Calibri"/>
                        <a:ea typeface="Calibri"/>
                        <a:cs typeface="Calibri"/>
                        <a:sym typeface="Calibri"/>
                      </a:endParaRPr>
                    </a:p>
                  </a:txBody>
                  <a:tcPr marL="9525" marR="9525" marT="95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00000"/>
                        </a:lnSpc>
                        <a:spcBef>
                          <a:spcPts val="0"/>
                        </a:spcBef>
                        <a:spcAft>
                          <a:spcPts val="0"/>
                        </a:spcAft>
                        <a:buNone/>
                      </a:pPr>
                      <a:r>
                        <a:rPr lang="en" sz="1100">
                          <a:latin typeface="Calibri"/>
                          <a:ea typeface="Calibri"/>
                          <a:cs typeface="Calibri"/>
                          <a:sym typeface="Calibri"/>
                        </a:rPr>
                        <a:t>55.3</a:t>
                      </a:r>
                      <a:endParaRPr sz="1100">
                        <a:latin typeface="Calibri"/>
                        <a:ea typeface="Calibri"/>
                        <a:cs typeface="Calibri"/>
                        <a:sym typeface="Calibri"/>
                      </a:endParaRPr>
                    </a:p>
                  </a:txBody>
                  <a:tcPr marL="9525" marR="9525" marT="95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lnSpc>
                          <a:spcPct val="100000"/>
                        </a:lnSpc>
                        <a:spcBef>
                          <a:spcPts val="0"/>
                        </a:spcBef>
                        <a:spcAft>
                          <a:spcPts val="0"/>
                        </a:spcAft>
                        <a:buNone/>
                      </a:pPr>
                      <a:r>
                        <a:rPr lang="en" sz="1100">
                          <a:latin typeface="Calibri"/>
                          <a:ea typeface="Calibri"/>
                          <a:cs typeface="Calibri"/>
                          <a:sym typeface="Calibri"/>
                        </a:rPr>
                        <a:t>16bit</a:t>
                      </a:r>
                      <a:endParaRPr sz="1100">
                        <a:latin typeface="Calibri"/>
                        <a:ea typeface="Calibri"/>
                        <a:cs typeface="Calibri"/>
                        <a:sym typeface="Calibri"/>
                      </a:endParaRPr>
                    </a:p>
                  </a:txBody>
                  <a:tcPr marL="9525" marR="9525" marT="95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00000"/>
                        </a:lnSpc>
                        <a:spcBef>
                          <a:spcPts val="0"/>
                        </a:spcBef>
                        <a:spcAft>
                          <a:spcPts val="0"/>
                        </a:spcAft>
                        <a:buNone/>
                      </a:pPr>
                      <a:r>
                        <a:rPr lang="en" sz="1100">
                          <a:latin typeface="Calibri"/>
                          <a:ea typeface="Calibri"/>
                          <a:cs typeface="Calibri"/>
                          <a:sym typeface="Calibri"/>
                        </a:rPr>
                        <a:t>13</a:t>
                      </a:r>
                      <a:endParaRPr sz="1100">
                        <a:latin typeface="Calibri"/>
                        <a:ea typeface="Calibri"/>
                        <a:cs typeface="Calibri"/>
                        <a:sym typeface="Calibri"/>
                      </a:endParaRPr>
                    </a:p>
                  </a:txBody>
                  <a:tcPr marL="9525" marR="9525" marT="95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12"/>
                  </a:ext>
                </a:extLst>
              </a:tr>
              <a:tr h="145625">
                <a:tc>
                  <a:txBody>
                    <a:bodyPr/>
                    <a:lstStyle/>
                    <a:p>
                      <a:pPr marL="0" lvl="0" indent="0" algn="r" rtl="0">
                        <a:lnSpc>
                          <a:spcPct val="100000"/>
                        </a:lnSpc>
                        <a:spcBef>
                          <a:spcPts val="0"/>
                        </a:spcBef>
                        <a:spcAft>
                          <a:spcPts val="0"/>
                        </a:spcAft>
                        <a:buNone/>
                      </a:pPr>
                      <a:r>
                        <a:rPr lang="en" sz="1100">
                          <a:latin typeface="Calibri"/>
                          <a:ea typeface="Calibri"/>
                          <a:cs typeface="Calibri"/>
                          <a:sym typeface="Calibri"/>
                        </a:rPr>
                        <a:t>194</a:t>
                      </a:r>
                      <a:endParaRPr sz="1100">
                        <a:latin typeface="Calibri"/>
                        <a:ea typeface="Calibri"/>
                        <a:cs typeface="Calibri"/>
                        <a:sym typeface="Calibri"/>
                      </a:endParaRPr>
                    </a:p>
                  </a:txBody>
                  <a:tcPr marL="9525" marR="9525" marT="95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lnSpc>
                          <a:spcPct val="100000"/>
                        </a:lnSpc>
                        <a:spcBef>
                          <a:spcPts val="0"/>
                        </a:spcBef>
                        <a:spcAft>
                          <a:spcPts val="0"/>
                        </a:spcAft>
                        <a:buNone/>
                      </a:pPr>
                      <a:r>
                        <a:rPr lang="en" sz="1100">
                          <a:latin typeface="Calibri"/>
                          <a:ea typeface="Calibri"/>
                          <a:cs typeface="Calibri"/>
                          <a:sym typeface="Calibri"/>
                        </a:rPr>
                        <a:t>meta-llama/Llama-2-70b-chat-hf</a:t>
                      </a:r>
                      <a:endParaRPr sz="1100">
                        <a:latin typeface="Calibri"/>
                        <a:ea typeface="Calibri"/>
                        <a:cs typeface="Calibri"/>
                        <a:sym typeface="Calibri"/>
                      </a:endParaRPr>
                    </a:p>
                  </a:txBody>
                  <a:tcPr marL="9525" marR="9525" marT="95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00000"/>
                        </a:lnSpc>
                        <a:spcBef>
                          <a:spcPts val="0"/>
                        </a:spcBef>
                        <a:spcAft>
                          <a:spcPts val="0"/>
                        </a:spcAft>
                        <a:buNone/>
                      </a:pPr>
                      <a:r>
                        <a:rPr lang="en" sz="1100">
                          <a:latin typeface="Calibri"/>
                          <a:ea typeface="Calibri"/>
                          <a:cs typeface="Calibri"/>
                          <a:sym typeface="Calibri"/>
                        </a:rPr>
                        <a:t>54.98</a:t>
                      </a:r>
                      <a:endParaRPr sz="1100">
                        <a:latin typeface="Calibri"/>
                        <a:ea typeface="Calibri"/>
                        <a:cs typeface="Calibri"/>
                        <a:sym typeface="Calibri"/>
                      </a:endParaRPr>
                    </a:p>
                  </a:txBody>
                  <a:tcPr marL="9525" marR="9525" marT="95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lnSpc>
                          <a:spcPct val="100000"/>
                        </a:lnSpc>
                        <a:spcBef>
                          <a:spcPts val="0"/>
                        </a:spcBef>
                        <a:spcAft>
                          <a:spcPts val="0"/>
                        </a:spcAft>
                        <a:buNone/>
                      </a:pPr>
                      <a:r>
                        <a:rPr lang="en" sz="1100">
                          <a:latin typeface="Calibri"/>
                          <a:ea typeface="Calibri"/>
                          <a:cs typeface="Calibri"/>
                          <a:sym typeface="Calibri"/>
                        </a:rPr>
                        <a:t>16bit</a:t>
                      </a:r>
                      <a:endParaRPr sz="1100">
                        <a:latin typeface="Calibri"/>
                        <a:ea typeface="Calibri"/>
                        <a:cs typeface="Calibri"/>
                        <a:sym typeface="Calibri"/>
                      </a:endParaRPr>
                    </a:p>
                  </a:txBody>
                  <a:tcPr marL="9525" marR="9525" marT="95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00000"/>
                        </a:lnSpc>
                        <a:spcBef>
                          <a:spcPts val="0"/>
                        </a:spcBef>
                        <a:spcAft>
                          <a:spcPts val="0"/>
                        </a:spcAft>
                        <a:buNone/>
                      </a:pPr>
                      <a:r>
                        <a:rPr lang="en" sz="1100">
                          <a:latin typeface="Calibri"/>
                          <a:ea typeface="Calibri"/>
                          <a:cs typeface="Calibri"/>
                          <a:sym typeface="Calibri"/>
                        </a:rPr>
                        <a:t>70</a:t>
                      </a:r>
                      <a:endParaRPr sz="1100">
                        <a:latin typeface="Calibri"/>
                        <a:ea typeface="Calibri"/>
                        <a:cs typeface="Calibri"/>
                        <a:sym typeface="Calibri"/>
                      </a:endParaRPr>
                    </a:p>
                  </a:txBody>
                  <a:tcPr marL="9525" marR="9525" marT="95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13"/>
                  </a:ext>
                </a:extLst>
              </a:tr>
              <a:tr h="145625">
                <a:tc>
                  <a:txBody>
                    <a:bodyPr/>
                    <a:lstStyle/>
                    <a:p>
                      <a:pPr marL="0" lvl="0" indent="0" algn="r" rtl="0">
                        <a:lnSpc>
                          <a:spcPct val="100000"/>
                        </a:lnSpc>
                        <a:spcBef>
                          <a:spcPts val="0"/>
                        </a:spcBef>
                        <a:spcAft>
                          <a:spcPts val="0"/>
                        </a:spcAft>
                        <a:buNone/>
                      </a:pPr>
                      <a:r>
                        <a:rPr lang="en" sz="1100">
                          <a:latin typeface="Calibri"/>
                          <a:ea typeface="Calibri"/>
                          <a:cs typeface="Calibri"/>
                          <a:sym typeface="Calibri"/>
                        </a:rPr>
                        <a:t>213</a:t>
                      </a:r>
                      <a:endParaRPr sz="1100">
                        <a:latin typeface="Calibri"/>
                        <a:ea typeface="Calibri"/>
                        <a:cs typeface="Calibri"/>
                        <a:sym typeface="Calibri"/>
                      </a:endParaRPr>
                    </a:p>
                  </a:txBody>
                  <a:tcPr marL="9525" marR="9525" marT="95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lnSpc>
                          <a:spcPct val="100000"/>
                        </a:lnSpc>
                        <a:spcBef>
                          <a:spcPts val="0"/>
                        </a:spcBef>
                        <a:spcAft>
                          <a:spcPts val="0"/>
                        </a:spcAft>
                        <a:buNone/>
                      </a:pPr>
                      <a:r>
                        <a:rPr lang="en" sz="1100">
                          <a:latin typeface="Calibri"/>
                          <a:ea typeface="Calibri"/>
                          <a:cs typeface="Calibri"/>
                          <a:sym typeface="Calibri"/>
                        </a:rPr>
                        <a:t>Open-Orca/Mistral-7B-OpenOrca</a:t>
                      </a:r>
                      <a:endParaRPr sz="1100">
                        <a:latin typeface="Calibri"/>
                        <a:ea typeface="Calibri"/>
                        <a:cs typeface="Calibri"/>
                        <a:sym typeface="Calibri"/>
                      </a:endParaRPr>
                    </a:p>
                  </a:txBody>
                  <a:tcPr marL="9525" marR="9525" marT="95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00000"/>
                        </a:lnSpc>
                        <a:spcBef>
                          <a:spcPts val="0"/>
                        </a:spcBef>
                        <a:spcAft>
                          <a:spcPts val="0"/>
                        </a:spcAft>
                        <a:buNone/>
                      </a:pPr>
                      <a:r>
                        <a:rPr lang="en" sz="1100">
                          <a:latin typeface="Calibri"/>
                          <a:ea typeface="Calibri"/>
                          <a:cs typeface="Calibri"/>
                          <a:sym typeface="Calibri"/>
                        </a:rPr>
                        <a:t>54.51</a:t>
                      </a:r>
                      <a:endParaRPr sz="1100">
                        <a:latin typeface="Calibri"/>
                        <a:ea typeface="Calibri"/>
                        <a:cs typeface="Calibri"/>
                        <a:sym typeface="Calibri"/>
                      </a:endParaRPr>
                    </a:p>
                  </a:txBody>
                  <a:tcPr marL="9525" marR="9525" marT="95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lnSpc>
                          <a:spcPct val="100000"/>
                        </a:lnSpc>
                        <a:spcBef>
                          <a:spcPts val="0"/>
                        </a:spcBef>
                        <a:spcAft>
                          <a:spcPts val="0"/>
                        </a:spcAft>
                        <a:buNone/>
                      </a:pPr>
                      <a:r>
                        <a:rPr lang="en" sz="1100">
                          <a:latin typeface="Calibri"/>
                          <a:ea typeface="Calibri"/>
                          <a:cs typeface="Calibri"/>
                          <a:sym typeface="Calibri"/>
                        </a:rPr>
                        <a:t>16bit</a:t>
                      </a:r>
                      <a:endParaRPr sz="1100">
                        <a:latin typeface="Calibri"/>
                        <a:ea typeface="Calibri"/>
                        <a:cs typeface="Calibri"/>
                        <a:sym typeface="Calibri"/>
                      </a:endParaRPr>
                    </a:p>
                  </a:txBody>
                  <a:tcPr marL="9525" marR="9525" marT="95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00000"/>
                        </a:lnSpc>
                        <a:spcBef>
                          <a:spcPts val="0"/>
                        </a:spcBef>
                        <a:spcAft>
                          <a:spcPts val="0"/>
                        </a:spcAft>
                        <a:buNone/>
                      </a:pPr>
                      <a:r>
                        <a:rPr lang="en" sz="1100">
                          <a:latin typeface="Calibri"/>
                          <a:ea typeface="Calibri"/>
                          <a:cs typeface="Calibri"/>
                          <a:sym typeface="Calibri"/>
                        </a:rPr>
                        <a:t>7</a:t>
                      </a:r>
                      <a:endParaRPr sz="1100">
                        <a:latin typeface="Calibri"/>
                        <a:ea typeface="Calibri"/>
                        <a:cs typeface="Calibri"/>
                        <a:sym typeface="Calibri"/>
                      </a:endParaRPr>
                    </a:p>
                  </a:txBody>
                  <a:tcPr marL="9525" marR="9525" marT="95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14"/>
                  </a:ext>
                </a:extLst>
              </a:tr>
              <a:tr h="145625">
                <a:tc>
                  <a:txBody>
                    <a:bodyPr/>
                    <a:lstStyle/>
                    <a:p>
                      <a:pPr marL="0" lvl="0" indent="0" algn="r" rtl="0">
                        <a:lnSpc>
                          <a:spcPct val="100000"/>
                        </a:lnSpc>
                        <a:spcBef>
                          <a:spcPts val="0"/>
                        </a:spcBef>
                        <a:spcAft>
                          <a:spcPts val="0"/>
                        </a:spcAft>
                        <a:buNone/>
                      </a:pPr>
                      <a:r>
                        <a:rPr lang="en" sz="1100">
                          <a:latin typeface="Calibri"/>
                          <a:ea typeface="Calibri"/>
                          <a:cs typeface="Calibri"/>
                          <a:sym typeface="Calibri"/>
                        </a:rPr>
                        <a:t>298</a:t>
                      </a:r>
                      <a:endParaRPr sz="1100">
                        <a:latin typeface="Calibri"/>
                        <a:ea typeface="Calibri"/>
                        <a:cs typeface="Calibri"/>
                        <a:sym typeface="Calibri"/>
                      </a:endParaRPr>
                    </a:p>
                  </a:txBody>
                  <a:tcPr marL="9525" marR="9525" marT="95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lnSpc>
                          <a:spcPct val="100000"/>
                        </a:lnSpc>
                        <a:spcBef>
                          <a:spcPts val="0"/>
                        </a:spcBef>
                        <a:spcAft>
                          <a:spcPts val="0"/>
                        </a:spcAft>
                        <a:buNone/>
                      </a:pPr>
                      <a:r>
                        <a:rPr lang="en" sz="1100">
                          <a:latin typeface="Calibri"/>
                          <a:ea typeface="Calibri"/>
                          <a:cs typeface="Calibri"/>
                          <a:sym typeface="Calibri"/>
                        </a:rPr>
                        <a:t>mistralai/Mistral-7B-v0.1</a:t>
                      </a:r>
                      <a:endParaRPr sz="1100">
                        <a:latin typeface="Calibri"/>
                        <a:ea typeface="Calibri"/>
                        <a:cs typeface="Calibri"/>
                        <a:sym typeface="Calibri"/>
                      </a:endParaRPr>
                    </a:p>
                  </a:txBody>
                  <a:tcPr marL="9525" marR="9525" marT="95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00000"/>
                        </a:lnSpc>
                        <a:spcBef>
                          <a:spcPts val="0"/>
                        </a:spcBef>
                        <a:spcAft>
                          <a:spcPts val="0"/>
                        </a:spcAft>
                        <a:buNone/>
                      </a:pPr>
                      <a:r>
                        <a:rPr lang="en" sz="1100">
                          <a:latin typeface="Calibri"/>
                          <a:ea typeface="Calibri"/>
                          <a:cs typeface="Calibri"/>
                          <a:sym typeface="Calibri"/>
                        </a:rPr>
                        <a:t>53.14</a:t>
                      </a:r>
                      <a:endParaRPr sz="1100">
                        <a:latin typeface="Calibri"/>
                        <a:ea typeface="Calibri"/>
                        <a:cs typeface="Calibri"/>
                        <a:sym typeface="Calibri"/>
                      </a:endParaRPr>
                    </a:p>
                  </a:txBody>
                  <a:tcPr marL="9525" marR="9525" marT="95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lnSpc>
                          <a:spcPct val="100000"/>
                        </a:lnSpc>
                        <a:spcBef>
                          <a:spcPts val="0"/>
                        </a:spcBef>
                        <a:spcAft>
                          <a:spcPts val="0"/>
                        </a:spcAft>
                        <a:buNone/>
                      </a:pPr>
                      <a:r>
                        <a:rPr lang="en" sz="1100">
                          <a:latin typeface="Calibri"/>
                          <a:ea typeface="Calibri"/>
                          <a:cs typeface="Calibri"/>
                          <a:sym typeface="Calibri"/>
                        </a:rPr>
                        <a:t>16bit</a:t>
                      </a:r>
                      <a:endParaRPr sz="1100">
                        <a:latin typeface="Calibri"/>
                        <a:ea typeface="Calibri"/>
                        <a:cs typeface="Calibri"/>
                        <a:sym typeface="Calibri"/>
                      </a:endParaRPr>
                    </a:p>
                  </a:txBody>
                  <a:tcPr marL="9525" marR="9525" marT="95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00000"/>
                        </a:lnSpc>
                        <a:spcBef>
                          <a:spcPts val="0"/>
                        </a:spcBef>
                        <a:spcAft>
                          <a:spcPts val="0"/>
                        </a:spcAft>
                        <a:buNone/>
                      </a:pPr>
                      <a:r>
                        <a:rPr lang="en" sz="1100">
                          <a:latin typeface="Calibri"/>
                          <a:ea typeface="Calibri"/>
                          <a:cs typeface="Calibri"/>
                          <a:sym typeface="Calibri"/>
                        </a:rPr>
                        <a:t>7</a:t>
                      </a:r>
                      <a:endParaRPr sz="1100">
                        <a:latin typeface="Calibri"/>
                        <a:ea typeface="Calibri"/>
                        <a:cs typeface="Calibri"/>
                        <a:sym typeface="Calibri"/>
                      </a:endParaRPr>
                    </a:p>
                  </a:txBody>
                  <a:tcPr marL="9525" marR="9525" marT="95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15"/>
                  </a:ext>
                </a:extLst>
              </a:tr>
              <a:tr h="145625">
                <a:tc>
                  <a:txBody>
                    <a:bodyPr/>
                    <a:lstStyle/>
                    <a:p>
                      <a:pPr marL="0" lvl="0" indent="0" algn="r" rtl="0">
                        <a:lnSpc>
                          <a:spcPct val="100000"/>
                        </a:lnSpc>
                        <a:spcBef>
                          <a:spcPts val="0"/>
                        </a:spcBef>
                        <a:spcAft>
                          <a:spcPts val="0"/>
                        </a:spcAft>
                        <a:buNone/>
                      </a:pPr>
                      <a:r>
                        <a:rPr lang="en" sz="1100">
                          <a:latin typeface="Calibri"/>
                          <a:ea typeface="Calibri"/>
                          <a:cs typeface="Calibri"/>
                          <a:sym typeface="Calibri"/>
                        </a:rPr>
                        <a:t>309</a:t>
                      </a:r>
                      <a:endParaRPr sz="1100">
                        <a:latin typeface="Calibri"/>
                        <a:ea typeface="Calibri"/>
                        <a:cs typeface="Calibri"/>
                        <a:sym typeface="Calibri"/>
                      </a:endParaRPr>
                    </a:p>
                  </a:txBody>
                  <a:tcPr marL="9525" marR="9525" marT="95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lnSpc>
                          <a:spcPct val="100000"/>
                        </a:lnSpc>
                        <a:spcBef>
                          <a:spcPts val="0"/>
                        </a:spcBef>
                        <a:spcAft>
                          <a:spcPts val="0"/>
                        </a:spcAft>
                        <a:buNone/>
                      </a:pPr>
                      <a:r>
                        <a:rPr lang="en" sz="1100">
                          <a:latin typeface="Calibri"/>
                          <a:ea typeface="Calibri"/>
                          <a:cs typeface="Calibri"/>
                          <a:sym typeface="Calibri"/>
                        </a:rPr>
                        <a:t>microsoft/Orca-2-7b</a:t>
                      </a:r>
                      <a:endParaRPr sz="1100">
                        <a:latin typeface="Calibri"/>
                        <a:ea typeface="Calibri"/>
                        <a:cs typeface="Calibri"/>
                        <a:sym typeface="Calibri"/>
                      </a:endParaRPr>
                    </a:p>
                  </a:txBody>
                  <a:tcPr marL="9525" marR="9525" marT="95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00000"/>
                        </a:lnSpc>
                        <a:spcBef>
                          <a:spcPts val="0"/>
                        </a:spcBef>
                        <a:spcAft>
                          <a:spcPts val="0"/>
                        </a:spcAft>
                        <a:buNone/>
                      </a:pPr>
                      <a:r>
                        <a:rPr lang="en" sz="1100">
                          <a:latin typeface="Calibri"/>
                          <a:ea typeface="Calibri"/>
                          <a:cs typeface="Calibri"/>
                          <a:sym typeface="Calibri"/>
                        </a:rPr>
                        <a:t>53.02</a:t>
                      </a:r>
                      <a:endParaRPr sz="1100">
                        <a:latin typeface="Calibri"/>
                        <a:ea typeface="Calibri"/>
                        <a:cs typeface="Calibri"/>
                        <a:sym typeface="Calibri"/>
                      </a:endParaRPr>
                    </a:p>
                  </a:txBody>
                  <a:tcPr marL="9525" marR="9525" marT="95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lnSpc>
                          <a:spcPct val="100000"/>
                        </a:lnSpc>
                        <a:spcBef>
                          <a:spcPts val="0"/>
                        </a:spcBef>
                        <a:spcAft>
                          <a:spcPts val="0"/>
                        </a:spcAft>
                        <a:buNone/>
                      </a:pPr>
                      <a:r>
                        <a:rPr lang="en" sz="1100">
                          <a:latin typeface="Calibri"/>
                          <a:ea typeface="Calibri"/>
                          <a:cs typeface="Calibri"/>
                          <a:sym typeface="Calibri"/>
                        </a:rPr>
                        <a:t>16bit</a:t>
                      </a:r>
                      <a:endParaRPr sz="1100">
                        <a:latin typeface="Calibri"/>
                        <a:ea typeface="Calibri"/>
                        <a:cs typeface="Calibri"/>
                        <a:sym typeface="Calibri"/>
                      </a:endParaRPr>
                    </a:p>
                  </a:txBody>
                  <a:tcPr marL="9525" marR="9525" marT="95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00000"/>
                        </a:lnSpc>
                        <a:spcBef>
                          <a:spcPts val="0"/>
                        </a:spcBef>
                        <a:spcAft>
                          <a:spcPts val="0"/>
                        </a:spcAft>
                        <a:buNone/>
                      </a:pPr>
                      <a:r>
                        <a:rPr lang="en" sz="1100">
                          <a:latin typeface="Calibri"/>
                          <a:ea typeface="Calibri"/>
                          <a:cs typeface="Calibri"/>
                          <a:sym typeface="Calibri"/>
                        </a:rPr>
                        <a:t>7</a:t>
                      </a:r>
                      <a:endParaRPr sz="1100">
                        <a:latin typeface="Calibri"/>
                        <a:ea typeface="Calibri"/>
                        <a:cs typeface="Calibri"/>
                        <a:sym typeface="Calibri"/>
                      </a:endParaRPr>
                    </a:p>
                  </a:txBody>
                  <a:tcPr marL="9525" marR="9525" marT="95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16"/>
                  </a:ext>
                </a:extLst>
              </a:tr>
              <a:tr h="145625">
                <a:tc>
                  <a:txBody>
                    <a:bodyPr/>
                    <a:lstStyle/>
                    <a:p>
                      <a:pPr marL="0" lvl="0" indent="0" algn="r" rtl="0">
                        <a:lnSpc>
                          <a:spcPct val="100000"/>
                        </a:lnSpc>
                        <a:spcBef>
                          <a:spcPts val="0"/>
                        </a:spcBef>
                        <a:spcAft>
                          <a:spcPts val="0"/>
                        </a:spcAft>
                        <a:buNone/>
                      </a:pPr>
                      <a:r>
                        <a:rPr lang="en" sz="1100">
                          <a:latin typeface="Calibri"/>
                          <a:ea typeface="Calibri"/>
                          <a:cs typeface="Calibri"/>
                          <a:sym typeface="Calibri"/>
                        </a:rPr>
                        <a:t>398</a:t>
                      </a:r>
                      <a:endParaRPr sz="1100">
                        <a:latin typeface="Calibri"/>
                        <a:ea typeface="Calibri"/>
                        <a:cs typeface="Calibri"/>
                        <a:sym typeface="Calibri"/>
                      </a:endParaRPr>
                    </a:p>
                  </a:txBody>
                  <a:tcPr marL="9525" marR="9525" marT="95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lnSpc>
                          <a:spcPct val="100000"/>
                        </a:lnSpc>
                        <a:spcBef>
                          <a:spcPts val="0"/>
                        </a:spcBef>
                        <a:spcAft>
                          <a:spcPts val="0"/>
                        </a:spcAft>
                        <a:buNone/>
                      </a:pPr>
                      <a:r>
                        <a:rPr lang="en" sz="1100">
                          <a:latin typeface="Calibri"/>
                          <a:ea typeface="Calibri"/>
                          <a:cs typeface="Calibri"/>
                          <a:sym typeface="Calibri"/>
                        </a:rPr>
                        <a:t>Enno-Ai/vigogne2-enno-13b-sft-lora-4bit</a:t>
                      </a:r>
                      <a:endParaRPr sz="1100">
                        <a:latin typeface="Calibri"/>
                        <a:ea typeface="Calibri"/>
                        <a:cs typeface="Calibri"/>
                        <a:sym typeface="Calibri"/>
                      </a:endParaRPr>
                    </a:p>
                  </a:txBody>
                  <a:tcPr marL="9525" marR="9525" marT="95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00000"/>
                        </a:lnSpc>
                        <a:spcBef>
                          <a:spcPts val="0"/>
                        </a:spcBef>
                        <a:spcAft>
                          <a:spcPts val="0"/>
                        </a:spcAft>
                        <a:buNone/>
                      </a:pPr>
                      <a:r>
                        <a:rPr lang="en" sz="1100">
                          <a:latin typeface="Calibri"/>
                          <a:ea typeface="Calibri"/>
                          <a:cs typeface="Calibri"/>
                          <a:sym typeface="Calibri"/>
                        </a:rPr>
                        <a:t>51.79</a:t>
                      </a:r>
                      <a:endParaRPr sz="1100">
                        <a:latin typeface="Calibri"/>
                        <a:ea typeface="Calibri"/>
                        <a:cs typeface="Calibri"/>
                        <a:sym typeface="Calibri"/>
                      </a:endParaRPr>
                    </a:p>
                  </a:txBody>
                  <a:tcPr marL="9525" marR="9525" marT="95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lnSpc>
                          <a:spcPct val="100000"/>
                        </a:lnSpc>
                        <a:spcBef>
                          <a:spcPts val="0"/>
                        </a:spcBef>
                        <a:spcAft>
                          <a:spcPts val="0"/>
                        </a:spcAft>
                        <a:buNone/>
                      </a:pPr>
                      <a:r>
                        <a:rPr lang="en" sz="1100">
                          <a:latin typeface="Calibri"/>
                          <a:ea typeface="Calibri"/>
                          <a:cs typeface="Calibri"/>
                          <a:sym typeface="Calibri"/>
                        </a:rPr>
                        <a:t>4bit</a:t>
                      </a:r>
                      <a:endParaRPr sz="1100">
                        <a:latin typeface="Calibri"/>
                        <a:ea typeface="Calibri"/>
                        <a:cs typeface="Calibri"/>
                        <a:sym typeface="Calibri"/>
                      </a:endParaRPr>
                    </a:p>
                  </a:txBody>
                  <a:tcPr marL="9525" marR="9525" marT="95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00000"/>
                        </a:lnSpc>
                        <a:spcBef>
                          <a:spcPts val="0"/>
                        </a:spcBef>
                        <a:spcAft>
                          <a:spcPts val="0"/>
                        </a:spcAft>
                        <a:buNone/>
                      </a:pPr>
                      <a:r>
                        <a:rPr lang="en" sz="1100">
                          <a:latin typeface="Calibri"/>
                          <a:ea typeface="Calibri"/>
                          <a:cs typeface="Calibri"/>
                          <a:sym typeface="Calibri"/>
                        </a:rPr>
                        <a:t>13</a:t>
                      </a:r>
                      <a:endParaRPr sz="1100">
                        <a:latin typeface="Calibri"/>
                        <a:ea typeface="Calibri"/>
                        <a:cs typeface="Calibri"/>
                        <a:sym typeface="Calibri"/>
                      </a:endParaRPr>
                    </a:p>
                  </a:txBody>
                  <a:tcPr marL="9525" marR="9525" marT="95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17"/>
                  </a:ext>
                </a:extLst>
              </a:tr>
              <a:tr h="145625">
                <a:tc>
                  <a:txBody>
                    <a:bodyPr/>
                    <a:lstStyle/>
                    <a:p>
                      <a:pPr marL="0" lvl="0" indent="0" algn="r" rtl="0">
                        <a:lnSpc>
                          <a:spcPct val="100000"/>
                        </a:lnSpc>
                        <a:spcBef>
                          <a:spcPts val="0"/>
                        </a:spcBef>
                        <a:spcAft>
                          <a:spcPts val="0"/>
                        </a:spcAft>
                        <a:buNone/>
                      </a:pPr>
                      <a:r>
                        <a:rPr lang="en" sz="1100">
                          <a:latin typeface="Calibri"/>
                          <a:ea typeface="Calibri"/>
                          <a:cs typeface="Calibri"/>
                          <a:sym typeface="Calibri"/>
                        </a:rPr>
                        <a:t>1261</a:t>
                      </a:r>
                      <a:endParaRPr sz="1100">
                        <a:latin typeface="Calibri"/>
                        <a:ea typeface="Calibri"/>
                        <a:cs typeface="Calibri"/>
                        <a:sym typeface="Calibri"/>
                      </a:endParaRPr>
                    </a:p>
                  </a:txBody>
                  <a:tcPr marL="9525" marR="9525" marT="95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lnSpc>
                          <a:spcPct val="100000"/>
                        </a:lnSpc>
                        <a:spcBef>
                          <a:spcPts val="0"/>
                        </a:spcBef>
                        <a:spcAft>
                          <a:spcPts val="0"/>
                        </a:spcAft>
                        <a:buNone/>
                      </a:pPr>
                      <a:r>
                        <a:rPr lang="en" sz="1100">
                          <a:latin typeface="Calibri"/>
                          <a:ea typeface="Calibri"/>
                          <a:cs typeface="Calibri"/>
                          <a:sym typeface="Calibri"/>
                        </a:rPr>
                        <a:t>Phind/Phind-CodeLlama-34B-v2</a:t>
                      </a:r>
                      <a:endParaRPr sz="1100">
                        <a:latin typeface="Calibri"/>
                        <a:ea typeface="Calibri"/>
                        <a:cs typeface="Calibri"/>
                        <a:sym typeface="Calibri"/>
                      </a:endParaRPr>
                    </a:p>
                  </a:txBody>
                  <a:tcPr marL="9525" marR="9525" marT="95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00000"/>
                        </a:lnSpc>
                        <a:spcBef>
                          <a:spcPts val="0"/>
                        </a:spcBef>
                        <a:spcAft>
                          <a:spcPts val="0"/>
                        </a:spcAft>
                        <a:buNone/>
                      </a:pPr>
                      <a:r>
                        <a:rPr lang="en" sz="1100">
                          <a:latin typeface="Calibri"/>
                          <a:ea typeface="Calibri"/>
                          <a:cs typeface="Calibri"/>
                          <a:sym typeface="Calibri"/>
                        </a:rPr>
                        <a:t>37.15</a:t>
                      </a:r>
                      <a:endParaRPr sz="1100">
                        <a:latin typeface="Calibri"/>
                        <a:ea typeface="Calibri"/>
                        <a:cs typeface="Calibri"/>
                        <a:sym typeface="Calibri"/>
                      </a:endParaRPr>
                    </a:p>
                  </a:txBody>
                  <a:tcPr marL="9525" marR="9525" marT="95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lnSpc>
                          <a:spcPct val="100000"/>
                        </a:lnSpc>
                        <a:spcBef>
                          <a:spcPts val="0"/>
                        </a:spcBef>
                        <a:spcAft>
                          <a:spcPts val="0"/>
                        </a:spcAft>
                        <a:buNone/>
                      </a:pPr>
                      <a:r>
                        <a:rPr lang="en" sz="1100">
                          <a:latin typeface="Calibri"/>
                          <a:ea typeface="Calibri"/>
                          <a:cs typeface="Calibri"/>
                          <a:sym typeface="Calibri"/>
                        </a:rPr>
                        <a:t>16bit</a:t>
                      </a:r>
                      <a:endParaRPr sz="1100">
                        <a:latin typeface="Calibri"/>
                        <a:ea typeface="Calibri"/>
                        <a:cs typeface="Calibri"/>
                        <a:sym typeface="Calibri"/>
                      </a:endParaRPr>
                    </a:p>
                  </a:txBody>
                  <a:tcPr marL="9525" marR="9525" marT="95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00000"/>
                        </a:lnSpc>
                        <a:spcBef>
                          <a:spcPts val="0"/>
                        </a:spcBef>
                        <a:spcAft>
                          <a:spcPts val="0"/>
                        </a:spcAft>
                        <a:buNone/>
                      </a:pPr>
                      <a:r>
                        <a:rPr lang="en" sz="1100">
                          <a:latin typeface="Calibri"/>
                          <a:ea typeface="Calibri"/>
                          <a:cs typeface="Calibri"/>
                          <a:sym typeface="Calibri"/>
                        </a:rPr>
                        <a:t>30</a:t>
                      </a:r>
                      <a:endParaRPr sz="1100">
                        <a:latin typeface="Calibri"/>
                        <a:ea typeface="Calibri"/>
                        <a:cs typeface="Calibri"/>
                        <a:sym typeface="Calibri"/>
                      </a:endParaRPr>
                    </a:p>
                  </a:txBody>
                  <a:tcPr marL="9525" marR="9525" marT="95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18"/>
                  </a:ext>
                </a:extLst>
              </a:tr>
              <a:tr h="145625">
                <a:tc>
                  <a:txBody>
                    <a:bodyPr/>
                    <a:lstStyle/>
                    <a:p>
                      <a:pPr marL="0" lvl="0" indent="0" algn="r" rtl="0">
                        <a:lnSpc>
                          <a:spcPct val="100000"/>
                        </a:lnSpc>
                        <a:spcBef>
                          <a:spcPts val="0"/>
                        </a:spcBef>
                        <a:spcAft>
                          <a:spcPts val="0"/>
                        </a:spcAft>
                        <a:buNone/>
                      </a:pPr>
                      <a:r>
                        <a:rPr lang="en" sz="1100">
                          <a:latin typeface="Calibri"/>
                          <a:ea typeface="Calibri"/>
                          <a:cs typeface="Calibri"/>
                          <a:sym typeface="Calibri"/>
                        </a:rPr>
                        <a:t>1836</a:t>
                      </a:r>
                      <a:endParaRPr sz="1100">
                        <a:latin typeface="Calibri"/>
                        <a:ea typeface="Calibri"/>
                        <a:cs typeface="Calibri"/>
                        <a:sym typeface="Calibri"/>
                      </a:endParaRPr>
                    </a:p>
                  </a:txBody>
                  <a:tcPr marL="9525" marR="9525" marT="95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lnSpc>
                          <a:spcPct val="100000"/>
                        </a:lnSpc>
                        <a:spcBef>
                          <a:spcPts val="0"/>
                        </a:spcBef>
                        <a:spcAft>
                          <a:spcPts val="0"/>
                        </a:spcAft>
                        <a:buNone/>
                      </a:pPr>
                      <a:r>
                        <a:rPr lang="en" sz="1100">
                          <a:latin typeface="Calibri"/>
                          <a:ea typeface="Calibri"/>
                          <a:cs typeface="Calibri"/>
                          <a:sym typeface="Calibri"/>
                        </a:rPr>
                        <a:t>wtang06/mpt-125m-c4</a:t>
                      </a:r>
                      <a:endParaRPr sz="1100">
                        <a:latin typeface="Calibri"/>
                        <a:ea typeface="Calibri"/>
                        <a:cs typeface="Calibri"/>
                        <a:sym typeface="Calibri"/>
                      </a:endParaRPr>
                    </a:p>
                  </a:txBody>
                  <a:tcPr marL="9525" marR="9525" marT="95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00000"/>
                        </a:lnSpc>
                        <a:spcBef>
                          <a:spcPts val="0"/>
                        </a:spcBef>
                        <a:spcAft>
                          <a:spcPts val="0"/>
                        </a:spcAft>
                        <a:buNone/>
                      </a:pPr>
                      <a:r>
                        <a:rPr lang="en" sz="1100">
                          <a:latin typeface="Calibri"/>
                          <a:ea typeface="Calibri"/>
                          <a:cs typeface="Calibri"/>
                          <a:sym typeface="Calibri"/>
                        </a:rPr>
                        <a:t>17.2</a:t>
                      </a:r>
                      <a:endParaRPr sz="1100">
                        <a:latin typeface="Calibri"/>
                        <a:ea typeface="Calibri"/>
                        <a:cs typeface="Calibri"/>
                        <a:sym typeface="Calibri"/>
                      </a:endParaRPr>
                    </a:p>
                  </a:txBody>
                  <a:tcPr marL="9525" marR="9525" marT="95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l" rtl="0">
                        <a:lnSpc>
                          <a:spcPct val="100000"/>
                        </a:lnSpc>
                        <a:spcBef>
                          <a:spcPts val="0"/>
                        </a:spcBef>
                        <a:spcAft>
                          <a:spcPts val="0"/>
                        </a:spcAft>
                        <a:buNone/>
                      </a:pPr>
                      <a:r>
                        <a:rPr lang="en" sz="1100">
                          <a:latin typeface="Calibri"/>
                          <a:ea typeface="Calibri"/>
                          <a:cs typeface="Calibri"/>
                          <a:sym typeface="Calibri"/>
                        </a:rPr>
                        <a:t>16bit</a:t>
                      </a:r>
                      <a:endParaRPr sz="1100">
                        <a:latin typeface="Calibri"/>
                        <a:ea typeface="Calibri"/>
                        <a:cs typeface="Calibri"/>
                        <a:sym typeface="Calibri"/>
                      </a:endParaRPr>
                    </a:p>
                  </a:txBody>
                  <a:tcPr marL="9525" marR="9525" marT="95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00000"/>
                        </a:lnSpc>
                        <a:spcBef>
                          <a:spcPts val="0"/>
                        </a:spcBef>
                        <a:spcAft>
                          <a:spcPts val="0"/>
                        </a:spcAft>
                        <a:buNone/>
                      </a:pPr>
                      <a:r>
                        <a:rPr lang="en" sz="1100">
                          <a:latin typeface="Calibri"/>
                          <a:ea typeface="Calibri"/>
                          <a:cs typeface="Calibri"/>
                          <a:sym typeface="Calibri"/>
                        </a:rPr>
                        <a:t>0.12</a:t>
                      </a:r>
                      <a:endParaRPr sz="1100">
                        <a:latin typeface="Calibri"/>
                        <a:ea typeface="Calibri"/>
                        <a:cs typeface="Calibri"/>
                        <a:sym typeface="Calibri"/>
                      </a:endParaRPr>
                    </a:p>
                  </a:txBody>
                  <a:tcPr marL="9525" marR="9525" marT="9525" marB="9125">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extLst>
                  <a:ext uri="{0D108BD9-81ED-4DB2-BD59-A6C34878D82A}">
                    <a16:rowId xmlns:a16="http://schemas.microsoft.com/office/drawing/2014/main" val="10019"/>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0"/>
          <p:cNvSpPr txBox="1"/>
          <p:nvPr/>
        </p:nvSpPr>
        <p:spPr>
          <a:xfrm>
            <a:off x="-38048" y="-108050"/>
            <a:ext cx="41517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Crowd-sourced "Arena" leaderboard</a:t>
            </a:r>
            <a:endParaRPr sz="2000" b="1">
              <a:latin typeface="Calibri"/>
              <a:ea typeface="Calibri"/>
              <a:cs typeface="Calibri"/>
              <a:sym typeface="Calibri"/>
            </a:endParaRPr>
          </a:p>
        </p:txBody>
      </p:sp>
      <p:sp>
        <p:nvSpPr>
          <p:cNvPr id="108" name="Google Shape;108;p20"/>
          <p:cNvSpPr txBox="1"/>
          <p:nvPr/>
        </p:nvSpPr>
        <p:spPr>
          <a:xfrm>
            <a:off x="4259285" y="0"/>
            <a:ext cx="40158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000" u="sng">
                <a:solidFill>
                  <a:schemeClr val="accent5"/>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https://huggingface.co/spaces/lmsys/chatbot-arena-leaderboard</a:t>
            </a:r>
            <a:r>
              <a:rPr lang="en" sz="10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p:txBody>
      </p:sp>
      <p:pic>
        <p:nvPicPr>
          <p:cNvPr id="109" name="Google Shape;109;p20"/>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03475" y="616800"/>
            <a:ext cx="8636948" cy="3382251"/>
          </a:xfrm>
          <a:prstGeom prst="rect">
            <a:avLst/>
          </a:prstGeom>
          <a:noFill/>
          <a:ln w="9525" cap="flat" cmpd="sng">
            <a:solidFill>
              <a:srgbClr val="FF0000"/>
            </a:solidFill>
            <a:prstDash val="solid"/>
            <a:round/>
            <a:headEnd type="none" w="sm" len="sm"/>
            <a:tailEnd type="none" w="sm" len="sm"/>
          </a:ln>
        </p:spPr>
      </p:pic>
      <p:sp>
        <p:nvSpPr>
          <p:cNvPr id="110" name="Google Shape;110;p20"/>
          <p:cNvSpPr txBox="1"/>
          <p:nvPr/>
        </p:nvSpPr>
        <p:spPr>
          <a:xfrm>
            <a:off x="749775" y="4266250"/>
            <a:ext cx="7979100" cy="585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a:solidFill>
                  <a:schemeClr val="dk1"/>
                </a:solidFill>
                <a:latin typeface="Calibri"/>
                <a:ea typeface="Calibri"/>
                <a:cs typeface="Calibri"/>
                <a:sym typeface="Calibri"/>
              </a:rPr>
              <a:t>allenai/tulu-2-dpo-70b - llama based - </a:t>
            </a:r>
            <a:r>
              <a:rPr lang="en" sz="1300" u="sng">
                <a:solidFill>
                  <a:schemeClr val="hlink"/>
                </a:solidFill>
                <a:latin typeface="Calibri"/>
                <a:ea typeface="Calibri"/>
                <a:cs typeface="Calibri"/>
                <a:sym typeface="Calibri"/>
                <a:hlinkClick r:id="rId5"/>
              </a:rPr>
              <a:t>https://huggingface.co/allenai/tulu-2-dpo-70b</a:t>
            </a:r>
            <a:r>
              <a:rPr lang="en" sz="1300">
                <a:solidFill>
                  <a:schemeClr val="dk2"/>
                </a:solidFill>
                <a:latin typeface="Calibri"/>
                <a:ea typeface="Calibri"/>
                <a:cs typeface="Calibri"/>
                <a:sym typeface="Calibri"/>
              </a:rPr>
              <a:t> </a:t>
            </a:r>
            <a:endParaRPr sz="1300">
              <a:solidFill>
                <a:schemeClr val="dk2"/>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WizardLM/WizardLM-70B-V1.0 - llama based - </a:t>
            </a:r>
            <a:r>
              <a:rPr lang="en" sz="1300" u="sng">
                <a:solidFill>
                  <a:schemeClr val="hlink"/>
                </a:solidFill>
                <a:latin typeface="Calibri"/>
                <a:ea typeface="Calibri"/>
                <a:cs typeface="Calibri"/>
                <a:sym typeface="Calibri"/>
                <a:hlinkClick r:id="rId6"/>
              </a:rPr>
              <a:t>https://huggingface.co/WizardLM/WizardLM-70B-V1.0</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1"/>
          <p:cNvSpPr txBox="1"/>
          <p:nvPr/>
        </p:nvSpPr>
        <p:spPr>
          <a:xfrm>
            <a:off x="0" y="0"/>
            <a:ext cx="33204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Misc</a:t>
            </a:r>
            <a:endParaRPr sz="2000" b="1">
              <a:latin typeface="Calibri"/>
              <a:ea typeface="Calibri"/>
              <a:cs typeface="Calibri"/>
              <a:sym typeface="Calibri"/>
            </a:endParaRPr>
          </a:p>
        </p:txBody>
      </p:sp>
      <p:sp>
        <p:nvSpPr>
          <p:cNvPr id="116" name="Google Shape;116;p21"/>
          <p:cNvSpPr txBox="1"/>
          <p:nvPr/>
        </p:nvSpPr>
        <p:spPr>
          <a:xfrm>
            <a:off x="75175" y="348950"/>
            <a:ext cx="4477800" cy="218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OpenAI App Store</a:t>
            </a:r>
            <a:r>
              <a:rPr lang="en" sz="1300">
                <a:solidFill>
                  <a:schemeClr val="dk1"/>
                </a:solidFill>
                <a:latin typeface="Calibri"/>
                <a:ea typeface="Calibri"/>
                <a:cs typeface="Calibri"/>
                <a:sym typeface="Calibri"/>
              </a:rPr>
              <a:t> Launch date - moved to 2024</a:t>
            </a:r>
            <a:endParaRPr sz="1300">
              <a:solidFill>
                <a:schemeClr val="dk1"/>
              </a:solidFill>
              <a:latin typeface="Calibri"/>
              <a:ea typeface="Calibri"/>
              <a:cs typeface="Calibri"/>
              <a:sym typeface="Calibri"/>
            </a:endParaRPr>
          </a:p>
        </p:txBody>
      </p:sp>
      <p:sp>
        <p:nvSpPr>
          <p:cNvPr id="117" name="Google Shape;117;p21"/>
          <p:cNvSpPr txBox="1"/>
          <p:nvPr/>
        </p:nvSpPr>
        <p:spPr>
          <a:xfrm>
            <a:off x="75175" y="615173"/>
            <a:ext cx="4477800" cy="972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Meta Purple Llama Safety Project </a:t>
            </a:r>
            <a:r>
              <a:rPr lang="en" sz="1300" b="1">
                <a:solidFill>
                  <a:srgbClr val="6AA84F"/>
                </a:solidFill>
                <a:latin typeface="Calibri"/>
                <a:ea typeface="Calibri"/>
                <a:cs typeface="Calibri"/>
                <a:sym typeface="Calibri"/>
              </a:rPr>
              <a:t>- CyberSecEval &amp; Llama Guard.</a:t>
            </a:r>
            <a:br>
              <a:rPr lang="en" sz="1300" b="1">
                <a:solidFill>
                  <a:srgbClr val="FF0000"/>
                </a:solidFill>
                <a:latin typeface="Calibri"/>
                <a:ea typeface="Calibri"/>
                <a:cs typeface="Calibri"/>
                <a:sym typeface="Calibri"/>
              </a:rPr>
            </a:br>
            <a:r>
              <a:rPr lang="en" sz="1300" b="1">
                <a:solidFill>
                  <a:srgbClr val="FF0000"/>
                </a:solidFill>
                <a:latin typeface="Calibri"/>
                <a:ea typeface="Calibri"/>
                <a:cs typeface="Calibri"/>
                <a:sym typeface="Calibri"/>
              </a:rPr>
              <a:t>Llama Guard</a:t>
            </a:r>
            <a:r>
              <a:rPr lang="en" sz="1300">
                <a:solidFill>
                  <a:schemeClr val="dk1"/>
                </a:solidFill>
                <a:latin typeface="Calibri"/>
                <a:ea typeface="Calibri"/>
                <a:cs typeface="Calibri"/>
                <a:sym typeface="Calibri"/>
              </a:rPr>
              <a:t> - small Llama2-7B customizable instruction-tuned model to classify safety risks in prompts and responses for conversational AI agent</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000" u="sng">
                <a:solidFill>
                  <a:schemeClr val="hlink"/>
                </a:solidFill>
                <a:latin typeface="Calibri"/>
                <a:ea typeface="Calibri"/>
                <a:cs typeface="Calibri"/>
                <a:sym typeface="Calibri"/>
                <a:hlinkClick r:id="rId3"/>
              </a:rPr>
              <a:t>https://ai.meta.com/blog/purple-llama-open-trust-safety-generative-ai/</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p:txBody>
      </p:sp>
      <p:sp>
        <p:nvSpPr>
          <p:cNvPr id="118" name="Google Shape;118;p21"/>
          <p:cNvSpPr txBox="1"/>
          <p:nvPr/>
        </p:nvSpPr>
        <p:spPr>
          <a:xfrm>
            <a:off x="75175" y="1749462"/>
            <a:ext cx="4477800" cy="218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Meta text2image</a:t>
            </a:r>
            <a:r>
              <a:rPr lang="en" sz="1300">
                <a:solidFill>
                  <a:schemeClr val="dk1"/>
                </a:solidFill>
                <a:latin typeface="Calibri"/>
                <a:ea typeface="Calibri"/>
                <a:cs typeface="Calibri"/>
                <a:sym typeface="Calibri"/>
              </a:rPr>
              <a:t> - </a:t>
            </a:r>
            <a:r>
              <a:rPr lang="en" sz="1300" u="sng">
                <a:solidFill>
                  <a:schemeClr val="accent5"/>
                </a:solidFill>
                <a:latin typeface="Calibri"/>
                <a:ea typeface="Calibri"/>
                <a:cs typeface="Calibri"/>
                <a:sym typeface="Calibri"/>
                <a:hlinkClick r:id="rId4">
                  <a:extLst>
                    <a:ext uri="{A12FA001-AC4F-418D-AE19-62706E023703}">
                      <ahyp:hlinkClr xmlns:ahyp="http://schemas.microsoft.com/office/drawing/2018/hyperlinkcolor" val="tx"/>
                    </a:ext>
                  </a:extLst>
                </a:hlinkClick>
              </a:rPr>
              <a:t>https://imagine.meta.com</a:t>
            </a:r>
            <a:endParaRPr sz="1300">
              <a:solidFill>
                <a:schemeClr val="dk1"/>
              </a:solidFill>
              <a:latin typeface="Calibri"/>
              <a:ea typeface="Calibri"/>
              <a:cs typeface="Calibri"/>
              <a:sym typeface="Calibri"/>
            </a:endParaRPr>
          </a:p>
        </p:txBody>
      </p:sp>
      <p:sp>
        <p:nvSpPr>
          <p:cNvPr id="119" name="Google Shape;119;p21"/>
          <p:cNvSpPr txBox="1"/>
          <p:nvPr/>
        </p:nvSpPr>
        <p:spPr>
          <a:xfrm>
            <a:off x="75175" y="2023952"/>
            <a:ext cx="4477800" cy="418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Microsoft Copilot </a:t>
            </a:r>
            <a:r>
              <a:rPr lang="en" sz="1300">
                <a:solidFill>
                  <a:schemeClr val="dk1"/>
                </a:solidFill>
                <a:latin typeface="Calibri"/>
                <a:ea typeface="Calibri"/>
                <a:cs typeface="Calibri"/>
                <a:sym typeface="Calibri"/>
              </a:rPr>
              <a:t>updates - OpenAI's latest GPT-4 Turbo, an upgraded DALL-E-3 model, a code interpreter, 'Deep Search'</a:t>
            </a:r>
            <a:endParaRPr sz="1300">
              <a:solidFill>
                <a:schemeClr val="dk1"/>
              </a:solidFill>
              <a:latin typeface="Calibri"/>
              <a:ea typeface="Calibri"/>
              <a:cs typeface="Calibri"/>
              <a:sym typeface="Calibri"/>
            </a:endParaRPr>
          </a:p>
        </p:txBody>
      </p:sp>
      <p:sp>
        <p:nvSpPr>
          <p:cNvPr id="120" name="Google Shape;120;p21"/>
          <p:cNvSpPr txBox="1"/>
          <p:nvPr/>
        </p:nvSpPr>
        <p:spPr>
          <a:xfrm>
            <a:off x="75175" y="4068625"/>
            <a:ext cx="4477800" cy="972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S-LoRA</a:t>
            </a:r>
            <a:r>
              <a:rPr lang="en" sz="1300">
                <a:solidFill>
                  <a:schemeClr val="dk1"/>
                </a:solidFill>
                <a:latin typeface="Calibri"/>
                <a:ea typeface="Calibri"/>
                <a:cs typeface="Calibri"/>
                <a:sym typeface="Calibri"/>
              </a:rPr>
              <a:t> - scalable serving of many LoRA adapters by retaining all adapters in the main memory and selectively transferring them to the GPU for active queries. Up to 30 times faster than HuggingFace’s PEFT, 4-times faster than vLLM.</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000" u="sng">
                <a:solidFill>
                  <a:schemeClr val="hlink"/>
                </a:solidFill>
                <a:latin typeface="Calibri"/>
                <a:ea typeface="Calibri"/>
                <a:cs typeface="Calibri"/>
                <a:sym typeface="Calibri"/>
                <a:hlinkClick r:id="rId5"/>
              </a:rPr>
              <a:t>https://blog.devgenius.io/s-lora-serving-thousand-llms-on-single-gpu-d8373c00074d</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p:txBody>
      </p:sp>
      <p:sp>
        <p:nvSpPr>
          <p:cNvPr id="121" name="Google Shape;121;p21"/>
          <p:cNvSpPr txBox="1"/>
          <p:nvPr/>
        </p:nvSpPr>
        <p:spPr>
          <a:xfrm>
            <a:off x="75175" y="3374525"/>
            <a:ext cx="4477800" cy="618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Grok</a:t>
            </a:r>
            <a:r>
              <a:rPr lang="en" sz="1300">
                <a:solidFill>
                  <a:schemeClr val="dk1"/>
                </a:solidFill>
                <a:latin typeface="Calibri"/>
                <a:ea typeface="Calibri"/>
                <a:cs typeface="Calibri"/>
                <a:sym typeface="Calibri"/>
              </a:rPr>
              <a:t> launched on X/Twitter (Elon Musk’s AI startup xAI).</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It is open for Premium Plus subscribers in the U.S. </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Premium+ subscription starts at $16/mo</a:t>
            </a:r>
            <a:endParaRPr sz="1300">
              <a:solidFill>
                <a:schemeClr val="dk1"/>
              </a:solidFill>
              <a:latin typeface="Calibri"/>
              <a:ea typeface="Calibri"/>
              <a:cs typeface="Calibri"/>
              <a:sym typeface="Calibri"/>
            </a:endParaRPr>
          </a:p>
        </p:txBody>
      </p:sp>
      <p:sp>
        <p:nvSpPr>
          <p:cNvPr id="122" name="Google Shape;122;p21"/>
          <p:cNvSpPr txBox="1"/>
          <p:nvPr/>
        </p:nvSpPr>
        <p:spPr>
          <a:xfrm>
            <a:off x="75175" y="2487000"/>
            <a:ext cx="4477800" cy="834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Building </a:t>
            </a:r>
            <a:r>
              <a:rPr lang="en" sz="1300" b="1">
                <a:solidFill>
                  <a:srgbClr val="FF0000"/>
                </a:solidFill>
                <a:latin typeface="Calibri"/>
                <a:ea typeface="Calibri"/>
                <a:cs typeface="Calibri"/>
                <a:sym typeface="Calibri"/>
              </a:rPr>
              <a:t>Knowledge Graphs</a:t>
            </a:r>
            <a:r>
              <a:rPr lang="en" sz="1300">
                <a:solidFill>
                  <a:schemeClr val="dk1"/>
                </a:solidFill>
                <a:latin typeface="Calibri"/>
                <a:ea typeface="Calibri"/>
                <a:cs typeface="Calibri"/>
                <a:sym typeface="Calibri"/>
              </a:rPr>
              <a:t> using LLM</a:t>
            </a:r>
            <a:endParaRPr sz="1300">
              <a:solidFill>
                <a:schemeClr val="dk1"/>
              </a:solidFill>
              <a:latin typeface="Calibri"/>
              <a:ea typeface="Calibri"/>
              <a:cs typeface="Calibri"/>
              <a:sym typeface="Calibri"/>
            </a:endParaRPr>
          </a:p>
          <a:p>
            <a:pPr marL="228600" lvl="0" indent="-17780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6"/>
              </a:rPr>
              <a:t>https://ai.plainenglish.io/the-silent-information-transformation-with-llms-building-knowledge-graphs-with-maximum-automation-2f8d453327d9</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228600" lvl="0" indent="-17780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7"/>
              </a:rPr>
              <a:t>https://medium.com/@milena.trajanoska/automated-knowledge-graph-construction-using-chatgpt-ba959050405a</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p:txBody>
      </p:sp>
      <p:sp>
        <p:nvSpPr>
          <p:cNvPr id="123" name="Google Shape;123;p21"/>
          <p:cNvSpPr txBox="1"/>
          <p:nvPr/>
        </p:nvSpPr>
        <p:spPr>
          <a:xfrm>
            <a:off x="4615450" y="69595"/>
            <a:ext cx="4477800" cy="418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MLX</a:t>
            </a:r>
            <a:r>
              <a:rPr lang="en" sz="1300">
                <a:solidFill>
                  <a:schemeClr val="dk1"/>
                </a:solidFill>
                <a:latin typeface="Calibri"/>
                <a:ea typeface="Calibri"/>
                <a:cs typeface="Calibri"/>
                <a:sym typeface="Calibri"/>
              </a:rPr>
              <a:t> - open-source framework for ML &amp; AI from Apple Research  for Apple silicon devices (training and deploying)</a:t>
            </a:r>
            <a:endParaRPr sz="1300">
              <a:solidFill>
                <a:schemeClr val="dk1"/>
              </a:solidFill>
              <a:latin typeface="Calibri"/>
              <a:ea typeface="Calibri"/>
              <a:cs typeface="Calibri"/>
              <a:sym typeface="Calibri"/>
            </a:endParaRPr>
          </a:p>
        </p:txBody>
      </p:sp>
      <p:sp>
        <p:nvSpPr>
          <p:cNvPr id="124" name="Google Shape;124;p21"/>
          <p:cNvSpPr txBox="1"/>
          <p:nvPr/>
        </p:nvSpPr>
        <p:spPr>
          <a:xfrm>
            <a:off x="4615452" y="555833"/>
            <a:ext cx="4477800" cy="1218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Executive Order on the Safe, Secure, and Trustworthy Development and Use of Artificial Intelligence</a:t>
            </a:r>
            <a:r>
              <a:rPr lang="en" sz="1300">
                <a:solidFill>
                  <a:schemeClr val="dk1"/>
                </a:solidFill>
                <a:latin typeface="Calibri"/>
                <a:ea typeface="Calibri"/>
                <a:cs typeface="Calibri"/>
                <a:sym typeface="Calibri"/>
              </a:rPr>
              <a:t> - Oct 30, 2023</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u="sng">
                <a:solidFill>
                  <a:schemeClr val="hlink"/>
                </a:solidFill>
                <a:latin typeface="Calibri"/>
                <a:ea typeface="Calibri"/>
                <a:cs typeface="Calibri"/>
                <a:sym typeface="Calibri"/>
                <a:hlinkClick r:id="rId8"/>
              </a:rPr>
              <a:t>https://www.whitehouse.gov/briefing-room/presidential-actions/2023/10/30/executive-order-on-the-safe-secure-and-trustworthy-development-and-use-of-artificial-intelligence/</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Problem - shortage of AI talent - </a:t>
            </a:r>
            <a:r>
              <a:rPr lang="en" sz="1300" u="sng">
                <a:solidFill>
                  <a:schemeClr val="hlink"/>
                </a:solidFill>
                <a:latin typeface="Calibri"/>
                <a:ea typeface="Calibri"/>
                <a:cs typeface="Calibri"/>
                <a:sym typeface="Calibri"/>
                <a:hlinkClick r:id="rId9"/>
              </a:rPr>
              <a:t>https://ai.gov/apply/</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p:txBody>
      </p:sp>
      <p:sp>
        <p:nvSpPr>
          <p:cNvPr id="125" name="Google Shape;125;p21"/>
          <p:cNvSpPr txBox="1"/>
          <p:nvPr/>
        </p:nvSpPr>
        <p:spPr>
          <a:xfrm>
            <a:off x="4615452" y="1982150"/>
            <a:ext cx="4477800" cy="1018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The </a:t>
            </a:r>
            <a:r>
              <a:rPr lang="en" sz="1300" b="1">
                <a:solidFill>
                  <a:srgbClr val="FF0000"/>
                </a:solidFill>
                <a:latin typeface="Calibri"/>
                <a:ea typeface="Calibri"/>
                <a:cs typeface="Calibri"/>
                <a:sym typeface="Calibri"/>
              </a:rPr>
              <a:t>AI Alliance</a:t>
            </a:r>
            <a:r>
              <a:rPr lang="en" sz="1300">
                <a:solidFill>
                  <a:schemeClr val="dk1"/>
                </a:solidFill>
                <a:latin typeface="Calibri"/>
                <a:ea typeface="Calibri"/>
                <a:cs typeface="Calibri"/>
                <a:sym typeface="Calibri"/>
              </a:rPr>
              <a:t> -  </a:t>
            </a:r>
            <a:r>
              <a:rPr lang="en" sz="1300" u="sng">
                <a:solidFill>
                  <a:schemeClr val="accent5"/>
                </a:solidFill>
                <a:latin typeface="Calibri"/>
                <a:ea typeface="Calibri"/>
                <a:cs typeface="Calibri"/>
                <a:sym typeface="Calibri"/>
                <a:hlinkClick r:id="rId10">
                  <a:extLst>
                    <a:ext uri="{A12FA001-AC4F-418D-AE19-62706E023703}">
                      <ahyp:hlinkClr xmlns:ahyp="http://schemas.microsoft.com/office/drawing/2018/hyperlinkcolor" val="tx"/>
                    </a:ext>
                  </a:extLst>
                </a:hlinkClick>
              </a:rPr>
              <a:t>https://thealliance.ai</a:t>
            </a:r>
            <a:r>
              <a:rPr lang="en" sz="1300">
                <a:solidFill>
                  <a:schemeClr val="dk1"/>
                </a:solidFill>
                <a:latin typeface="Calibri"/>
                <a:ea typeface="Calibri"/>
                <a:cs typeface="Calibri"/>
                <a:sym typeface="Calibri"/>
              </a:rPr>
              <a:t> - collaborative international group of industry leaders, startups, academic institutions, researchers, and government entities, aims to drive open innovation and open science in AI, promoting responsible innovation, ensuring scientific rigor, safety, and diversity</a:t>
            </a:r>
            <a:endParaRPr sz="1300">
              <a:solidFill>
                <a:schemeClr val="dk1"/>
              </a:solidFill>
              <a:latin typeface="Calibri"/>
              <a:ea typeface="Calibri"/>
              <a:cs typeface="Calibri"/>
              <a:sym typeface="Calibri"/>
            </a:endParaRPr>
          </a:p>
        </p:txBody>
      </p:sp>
      <p:pic>
        <p:nvPicPr>
          <p:cNvPr id="126" name="Google Shape;126;p21"/>
          <p:cNvPicPr preferRelativeResize="0"/>
          <p:nvPr/>
        </p:nvPicPr>
        <p:blipFill>
          <a:blip r:embed="rId11" cstate="email">
            <a:alphaModFix/>
            <a:extLst>
              <a:ext uri="{28A0092B-C50C-407E-A947-70E740481C1C}">
                <a14:useLocalDpi xmlns:a14="http://schemas.microsoft.com/office/drawing/2010/main"/>
              </a:ext>
            </a:extLst>
          </a:blip>
          <a:stretch>
            <a:fillRect/>
          </a:stretch>
        </p:blipFill>
        <p:spPr>
          <a:xfrm>
            <a:off x="5052406" y="3053073"/>
            <a:ext cx="3630125" cy="20245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2"/>
          <p:cNvSpPr txBox="1"/>
          <p:nvPr/>
        </p:nvSpPr>
        <p:spPr>
          <a:xfrm>
            <a:off x="0" y="0"/>
            <a:ext cx="33204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Misc 2</a:t>
            </a:r>
            <a:endParaRPr sz="2000" b="1">
              <a:latin typeface="Calibri"/>
              <a:ea typeface="Calibri"/>
              <a:cs typeface="Calibri"/>
              <a:sym typeface="Calibri"/>
            </a:endParaRPr>
          </a:p>
        </p:txBody>
      </p:sp>
      <p:sp>
        <p:nvSpPr>
          <p:cNvPr id="132" name="Google Shape;132;p22"/>
          <p:cNvSpPr txBox="1"/>
          <p:nvPr/>
        </p:nvSpPr>
        <p:spPr>
          <a:xfrm>
            <a:off x="94125" y="485050"/>
            <a:ext cx="4477800" cy="1034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Nvidia TensorRT-LLM software - x5 times faster inference on Nemo LLM framework! (not compatible with PyTorch)</a:t>
            </a:r>
            <a:endParaRPr sz="1300">
              <a:solidFill>
                <a:schemeClr val="dk1"/>
              </a:solidFill>
              <a:latin typeface="Calibri"/>
              <a:ea typeface="Calibri"/>
              <a:cs typeface="Calibri"/>
              <a:sym typeface="Calibri"/>
            </a:endParaRPr>
          </a:p>
          <a:p>
            <a:pPr marL="457200" lvl="0" indent="-29210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3"/>
              </a:rPr>
              <a:t>https://www.forbes.com/sites/karlfreund/2023/12/05/nvidia-pre-empts-amd-mi300-with-4x-faster-ai-yes-software-matters/</a:t>
            </a:r>
            <a:endParaRPr sz="1000">
              <a:solidFill>
                <a:schemeClr val="dk1"/>
              </a:solidFill>
              <a:latin typeface="Calibri"/>
              <a:ea typeface="Calibri"/>
              <a:cs typeface="Calibri"/>
              <a:sym typeface="Calibri"/>
            </a:endParaRPr>
          </a:p>
          <a:p>
            <a:pPr marL="457200" lvl="0" indent="-29210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4"/>
              </a:rPr>
              <a:t>https://www.forbes.com/sites/karlfreund/2023/09/08/nvidia-adds-new-software-that-can-double-h100-inference-performance/</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p:txBody>
      </p:sp>
      <p:pic>
        <p:nvPicPr>
          <p:cNvPr id="133" name="Google Shape;133;p22"/>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152400" y="1678100"/>
            <a:ext cx="4361249" cy="1800891"/>
          </a:xfrm>
          <a:prstGeom prst="rect">
            <a:avLst/>
          </a:prstGeom>
          <a:noFill/>
          <a:ln>
            <a:noFill/>
          </a:ln>
        </p:spPr>
      </p:pic>
      <p:sp>
        <p:nvSpPr>
          <p:cNvPr id="134" name="Google Shape;134;p22"/>
          <p:cNvSpPr txBox="1"/>
          <p:nvPr/>
        </p:nvSpPr>
        <p:spPr>
          <a:xfrm>
            <a:off x="4666200" y="453575"/>
            <a:ext cx="4477800" cy="1419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Claude from Anthropic supports 200k tokens length, but suffers from the "lost in the middle" problem, meaning it only had 27% retrieval performance on some standard problems. </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However, if you add the sentence "Assistant: Here is the most relevant sentence in the context" to the prompt the retrieval performance jumps to 98%. </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u="sng">
                <a:solidFill>
                  <a:schemeClr val="hlink"/>
                </a:solidFill>
                <a:latin typeface="Calibri"/>
                <a:ea typeface="Calibri"/>
                <a:cs typeface="Calibri"/>
                <a:sym typeface="Calibri"/>
                <a:hlinkClick r:id="rId6"/>
              </a:rPr>
              <a:t>https://www.anthropic.com/index/claude-2-1-prompting</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p:txBody>
      </p:sp>
      <p:pic>
        <p:nvPicPr>
          <p:cNvPr id="135" name="Google Shape;135;p22"/>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4705374" y="1946350"/>
            <a:ext cx="4325550" cy="204665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3"/>
          <p:cNvSpPr txBox="1"/>
          <p:nvPr/>
        </p:nvSpPr>
        <p:spPr>
          <a:xfrm>
            <a:off x="0" y="0"/>
            <a:ext cx="11010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Axolotl</a:t>
            </a:r>
            <a:endParaRPr sz="2000" b="1">
              <a:latin typeface="Calibri"/>
              <a:ea typeface="Calibri"/>
              <a:cs typeface="Calibri"/>
              <a:sym typeface="Calibri"/>
            </a:endParaRPr>
          </a:p>
        </p:txBody>
      </p:sp>
      <p:sp>
        <p:nvSpPr>
          <p:cNvPr id="141" name="Google Shape;141;p23"/>
          <p:cNvSpPr txBox="1"/>
          <p:nvPr/>
        </p:nvSpPr>
        <p:spPr>
          <a:xfrm>
            <a:off x="72275" y="492600"/>
            <a:ext cx="5613900" cy="4343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Axolotl is a powerful open-source tool specifically designed </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to streamline the fine-tuning of various large language models (LLMs) </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like Llama, Pythia, Falcon, and MPT. </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It offers extensive support for multiple configurations and architectures, </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making it a valuable resource for researchers and developers working with LLMs.</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It is used by many of the leading open source models:</a:t>
            </a:r>
            <a:endParaRPr sz="1300">
              <a:solidFill>
                <a:schemeClr val="dk1"/>
              </a:solidFill>
              <a:latin typeface="Calibri"/>
              <a:ea typeface="Calibri"/>
              <a:cs typeface="Calibri"/>
              <a:sym typeface="Calibri"/>
            </a:endParaRPr>
          </a:p>
          <a:p>
            <a:pPr marL="457200" lvl="0" indent="-311150" algn="l" rtl="0">
              <a:spcBef>
                <a:spcPts val="0"/>
              </a:spcBef>
              <a:spcAft>
                <a:spcPts val="0"/>
              </a:spcAft>
              <a:buClr>
                <a:srgbClr val="3C78D8"/>
              </a:buClr>
              <a:buSzPts val="1300"/>
              <a:buFont typeface="Calibri"/>
              <a:buChar char="●"/>
            </a:pPr>
            <a:r>
              <a:rPr lang="en" sz="1300">
                <a:solidFill>
                  <a:srgbClr val="3C78D8"/>
                </a:solidFill>
                <a:latin typeface="Calibri"/>
                <a:ea typeface="Calibri"/>
                <a:cs typeface="Calibri"/>
                <a:sym typeface="Calibri"/>
              </a:rPr>
              <a:t>Teknium: OpenHermes, Trismigestus, CollectiveCognition</a:t>
            </a:r>
            <a:endParaRPr sz="1300">
              <a:solidFill>
                <a:srgbClr val="3C78D8"/>
              </a:solidFill>
              <a:latin typeface="Calibri"/>
              <a:ea typeface="Calibri"/>
              <a:cs typeface="Calibri"/>
              <a:sym typeface="Calibri"/>
            </a:endParaRPr>
          </a:p>
          <a:p>
            <a:pPr marL="457200" lvl="0" indent="-311150" algn="l" rtl="0">
              <a:spcBef>
                <a:spcPts val="0"/>
              </a:spcBef>
              <a:spcAft>
                <a:spcPts val="0"/>
              </a:spcAft>
              <a:buClr>
                <a:srgbClr val="3C78D8"/>
              </a:buClr>
              <a:buSzPts val="1300"/>
              <a:buFont typeface="Calibri"/>
              <a:buChar char="●"/>
            </a:pPr>
            <a:r>
              <a:rPr lang="en" sz="1300">
                <a:solidFill>
                  <a:srgbClr val="3C78D8"/>
                </a:solidFill>
                <a:latin typeface="Calibri"/>
                <a:ea typeface="Calibri"/>
                <a:cs typeface="Calibri"/>
                <a:sym typeface="Calibri"/>
              </a:rPr>
              <a:t>OpenOrca: Mistral-OpenOrca, Mistral-SlimOrca</a:t>
            </a:r>
            <a:endParaRPr sz="1300">
              <a:solidFill>
                <a:srgbClr val="3C78D8"/>
              </a:solidFill>
              <a:latin typeface="Calibri"/>
              <a:ea typeface="Calibri"/>
              <a:cs typeface="Calibri"/>
              <a:sym typeface="Calibri"/>
            </a:endParaRPr>
          </a:p>
          <a:p>
            <a:pPr marL="457200" lvl="0" indent="-311150" algn="l" rtl="0">
              <a:spcBef>
                <a:spcPts val="0"/>
              </a:spcBef>
              <a:spcAft>
                <a:spcPts val="0"/>
              </a:spcAft>
              <a:buClr>
                <a:srgbClr val="3C78D8"/>
              </a:buClr>
              <a:buSzPts val="1300"/>
              <a:buFont typeface="Calibri"/>
              <a:buChar char="●"/>
            </a:pPr>
            <a:r>
              <a:rPr lang="en" sz="1300">
                <a:solidFill>
                  <a:srgbClr val="3C78D8"/>
                </a:solidFill>
                <a:latin typeface="Calibri"/>
                <a:ea typeface="Calibri"/>
                <a:cs typeface="Calibri"/>
                <a:sym typeface="Calibri"/>
              </a:rPr>
              <a:t>Nous Research: Puffin, Capybara, NousHermes</a:t>
            </a:r>
            <a:endParaRPr sz="1300">
              <a:solidFill>
                <a:srgbClr val="3C78D8"/>
              </a:solidFill>
              <a:latin typeface="Calibri"/>
              <a:ea typeface="Calibri"/>
              <a:cs typeface="Calibri"/>
              <a:sym typeface="Calibri"/>
            </a:endParaRPr>
          </a:p>
          <a:p>
            <a:pPr marL="457200" lvl="0" indent="-311150" algn="l" rtl="0">
              <a:spcBef>
                <a:spcPts val="0"/>
              </a:spcBef>
              <a:spcAft>
                <a:spcPts val="0"/>
              </a:spcAft>
              <a:buClr>
                <a:srgbClr val="3C78D8"/>
              </a:buClr>
              <a:buSzPts val="1300"/>
              <a:buFont typeface="Calibri"/>
              <a:buChar char="●"/>
            </a:pPr>
            <a:r>
              <a:rPr lang="en" sz="1300">
                <a:solidFill>
                  <a:srgbClr val="3C78D8"/>
                </a:solidFill>
                <a:latin typeface="Calibri"/>
                <a:ea typeface="Calibri"/>
                <a:cs typeface="Calibri"/>
                <a:sym typeface="Calibri"/>
              </a:rPr>
              <a:t>Pygmalion: Mythalion, Pygmalion</a:t>
            </a:r>
            <a:endParaRPr sz="1300">
              <a:solidFill>
                <a:srgbClr val="3C78D8"/>
              </a:solidFill>
              <a:latin typeface="Calibri"/>
              <a:ea typeface="Calibri"/>
              <a:cs typeface="Calibri"/>
              <a:sym typeface="Calibri"/>
            </a:endParaRPr>
          </a:p>
          <a:p>
            <a:pPr marL="457200" lvl="0" indent="-311150" algn="l" rtl="0">
              <a:spcBef>
                <a:spcPts val="0"/>
              </a:spcBef>
              <a:spcAft>
                <a:spcPts val="0"/>
              </a:spcAft>
              <a:buClr>
                <a:srgbClr val="3C78D8"/>
              </a:buClr>
              <a:buSzPts val="1300"/>
              <a:buFont typeface="Calibri"/>
              <a:buChar char="●"/>
            </a:pPr>
            <a:r>
              <a:rPr lang="en" sz="1300">
                <a:solidFill>
                  <a:srgbClr val="3C78D8"/>
                </a:solidFill>
                <a:latin typeface="Calibri"/>
                <a:ea typeface="Calibri"/>
                <a:cs typeface="Calibri"/>
                <a:sym typeface="Calibri"/>
              </a:rPr>
              <a:t>Eric Hartford: Dolphin, Samantha</a:t>
            </a:r>
            <a:endParaRPr sz="1300">
              <a:solidFill>
                <a:srgbClr val="3C78D8"/>
              </a:solidFill>
              <a:latin typeface="Calibri"/>
              <a:ea typeface="Calibri"/>
              <a:cs typeface="Calibri"/>
              <a:sym typeface="Calibri"/>
            </a:endParaRPr>
          </a:p>
          <a:p>
            <a:pPr marL="457200" lvl="0" indent="-311150" algn="l" rtl="0">
              <a:spcBef>
                <a:spcPts val="0"/>
              </a:spcBef>
              <a:spcAft>
                <a:spcPts val="0"/>
              </a:spcAft>
              <a:buClr>
                <a:srgbClr val="3C78D8"/>
              </a:buClr>
              <a:buSzPts val="1300"/>
              <a:buFont typeface="Calibri"/>
              <a:buChar char="●"/>
            </a:pPr>
            <a:r>
              <a:rPr lang="en" sz="1300">
                <a:solidFill>
                  <a:srgbClr val="3C78D8"/>
                </a:solidFill>
                <a:latin typeface="Calibri"/>
                <a:ea typeface="Calibri"/>
                <a:cs typeface="Calibri"/>
                <a:sym typeface="Calibri"/>
              </a:rPr>
              <a:t>DiscoResearch: DiscoLM 120B &amp; 70B</a:t>
            </a:r>
            <a:endParaRPr sz="1300">
              <a:solidFill>
                <a:srgbClr val="3C78D8"/>
              </a:solidFill>
              <a:latin typeface="Calibri"/>
              <a:ea typeface="Calibri"/>
              <a:cs typeface="Calibri"/>
              <a:sym typeface="Calibri"/>
            </a:endParaRPr>
          </a:p>
          <a:p>
            <a:pPr marL="457200" lvl="0" indent="-311150" algn="l" rtl="0">
              <a:spcBef>
                <a:spcPts val="0"/>
              </a:spcBef>
              <a:spcAft>
                <a:spcPts val="0"/>
              </a:spcAft>
              <a:buClr>
                <a:srgbClr val="3C78D8"/>
              </a:buClr>
              <a:buSzPts val="1300"/>
              <a:buFont typeface="Calibri"/>
              <a:buChar char="●"/>
            </a:pPr>
            <a:r>
              <a:rPr lang="en" sz="1300">
                <a:solidFill>
                  <a:srgbClr val="3C78D8"/>
                </a:solidFill>
                <a:latin typeface="Calibri"/>
                <a:ea typeface="Calibri"/>
                <a:cs typeface="Calibri"/>
                <a:sym typeface="Calibri"/>
              </a:rPr>
              <a:t>OpenAccess AI Collective: Manticore, Minotaur, Jackalope, Hippogriff</a:t>
            </a:r>
            <a:endParaRPr sz="1300">
              <a:solidFill>
                <a:srgbClr val="3C78D8"/>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The Busy Person's Intro to Finetuning &amp; Open Source AI </a:t>
            </a:r>
            <a:br>
              <a:rPr lang="en" sz="1300">
                <a:solidFill>
                  <a:schemeClr val="dk1"/>
                </a:solidFill>
                <a:latin typeface="Calibri"/>
                <a:ea typeface="Calibri"/>
                <a:cs typeface="Calibri"/>
                <a:sym typeface="Calibri"/>
              </a:rPr>
            </a:br>
            <a:r>
              <a:rPr lang="en" sz="1300">
                <a:solidFill>
                  <a:schemeClr val="dk1"/>
                </a:solidFill>
                <a:latin typeface="Calibri"/>
                <a:ea typeface="Calibri"/>
                <a:cs typeface="Calibri"/>
                <a:sym typeface="Calibri"/>
              </a:rPr>
              <a:t>- by Wing Lian, Axolotl</a:t>
            </a:r>
            <a:r>
              <a:rPr lang="en" sz="1000">
                <a:solidFill>
                  <a:schemeClr val="dk1"/>
                </a:solidFill>
                <a:latin typeface="Calibri"/>
                <a:ea typeface="Calibri"/>
                <a:cs typeface="Calibri"/>
                <a:sym typeface="Calibri"/>
              </a:rPr>
              <a:t> </a:t>
            </a:r>
            <a:br>
              <a:rPr lang="en" sz="1000">
                <a:solidFill>
                  <a:schemeClr val="dk1"/>
                </a:solidFill>
                <a:latin typeface="Calibri"/>
                <a:ea typeface="Calibri"/>
                <a:cs typeface="Calibri"/>
                <a:sym typeface="Calibri"/>
              </a:rPr>
            </a:br>
            <a:r>
              <a:rPr lang="en" sz="1000">
                <a:solidFill>
                  <a:schemeClr val="dk1"/>
                </a:solidFill>
                <a:latin typeface="Calibri"/>
                <a:ea typeface="Calibri"/>
                <a:cs typeface="Calibri"/>
                <a:sym typeface="Calibri"/>
              </a:rPr>
              <a:t>.. </a:t>
            </a:r>
            <a:r>
              <a:rPr lang="en" sz="1000" u="sng">
                <a:solidFill>
                  <a:schemeClr val="hlink"/>
                </a:solidFill>
                <a:latin typeface="Calibri"/>
                <a:ea typeface="Calibri"/>
                <a:cs typeface="Calibri"/>
                <a:sym typeface="Calibri"/>
                <a:hlinkClick r:id="rId3"/>
              </a:rPr>
              <a:t>https://www.latent.space/p/axolotl</a:t>
            </a:r>
            <a:endParaRPr sz="10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Also:</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000">
                <a:solidFill>
                  <a:schemeClr val="dk1"/>
                </a:solidFill>
                <a:latin typeface="Calibri"/>
                <a:ea typeface="Calibri"/>
                <a:cs typeface="Calibri"/>
                <a:sym typeface="Calibri"/>
              </a:rPr>
              <a:t>.. </a:t>
            </a:r>
            <a:r>
              <a:rPr lang="en" sz="1000" u="sng">
                <a:solidFill>
                  <a:schemeClr val="hlink"/>
                </a:solidFill>
                <a:latin typeface="Calibri"/>
                <a:ea typeface="Calibri"/>
                <a:cs typeface="Calibri"/>
                <a:sym typeface="Calibri"/>
                <a:hlinkClick r:id="rId4"/>
              </a:rPr>
              <a:t>https://github.com/OpenAccess-AI-Collective/axolotl</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000">
                <a:solidFill>
                  <a:schemeClr val="dk1"/>
                </a:solidFill>
                <a:latin typeface="Calibri"/>
                <a:ea typeface="Calibri"/>
                <a:cs typeface="Calibri"/>
                <a:sym typeface="Calibri"/>
              </a:rPr>
              <a:t>.. </a:t>
            </a:r>
            <a:r>
              <a:rPr lang="en" sz="1000" u="sng">
                <a:solidFill>
                  <a:schemeClr val="hlink"/>
                </a:solidFill>
                <a:latin typeface="Calibri"/>
                <a:ea typeface="Calibri"/>
                <a:cs typeface="Calibri"/>
                <a:sym typeface="Calibri"/>
                <a:hlinkClick r:id="rId5"/>
              </a:rPr>
              <a:t>https://twitter.com/maximelabonne/status/1696793307299414296</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000">
                <a:solidFill>
                  <a:schemeClr val="dk1"/>
                </a:solidFill>
                <a:latin typeface="Calibri"/>
                <a:ea typeface="Calibri"/>
                <a:cs typeface="Calibri"/>
                <a:sym typeface="Calibri"/>
              </a:rPr>
              <a:t>.. </a:t>
            </a:r>
            <a:r>
              <a:rPr lang="en" sz="1000" u="sng">
                <a:solidFill>
                  <a:schemeClr val="hlink"/>
                </a:solidFill>
                <a:latin typeface="Calibri"/>
                <a:ea typeface="Calibri"/>
                <a:cs typeface="Calibri"/>
                <a:sym typeface="Calibri"/>
                <a:hlinkClick r:id="rId6"/>
              </a:rPr>
              <a:t>https://medium.com/@gurpartap.sandhu3/fine-tuning-llms-using-openais-gpt3-5-to-build-a-hyper-focussed-grumpy-greg-6ecddceedd09</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p:txBody>
      </p:sp>
      <p:pic>
        <p:nvPicPr>
          <p:cNvPr id="142" name="Google Shape;142;p23"/>
          <p:cNvPicPr preferRelativeResize="0"/>
          <p:nvPr/>
        </p:nvPicPr>
        <p:blipFill>
          <a:blip r:embed="rId7">
            <a:alphaModFix/>
          </a:blip>
          <a:stretch>
            <a:fillRect/>
          </a:stretch>
        </p:blipFill>
        <p:spPr>
          <a:xfrm>
            <a:off x="6423913" y="95813"/>
            <a:ext cx="2619375" cy="1743075"/>
          </a:xfrm>
          <a:prstGeom prst="rect">
            <a:avLst/>
          </a:prstGeom>
          <a:noFill/>
          <a:ln>
            <a:noFill/>
          </a:ln>
        </p:spPr>
      </p:pic>
      <p:sp>
        <p:nvSpPr>
          <p:cNvPr id="143" name="Google Shape;143;p23"/>
          <p:cNvSpPr txBox="1"/>
          <p:nvPr/>
        </p:nvSpPr>
        <p:spPr>
          <a:xfrm>
            <a:off x="7023425" y="1931850"/>
            <a:ext cx="1658100" cy="218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axolotl is a salamander </a:t>
            </a:r>
            <a:endParaRPr sz="10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3447</Words>
  <Application>Microsoft Macintosh PowerPoint</Application>
  <PresentationFormat>On-screen Show (16:9)</PresentationFormat>
  <Paragraphs>400</Paragraphs>
  <Slides>20</Slides>
  <Notes>20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Calibri</vt:lpstr>
      <vt:lpstr>Roboto Mono</vt:lpstr>
      <vt:lpstr>Arial</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Lev Selector</cp:lastModifiedBy>
  <cp:revision>2</cp:revision>
  <dcterms:modified xsi:type="dcterms:W3CDTF">2023-12-08T22:05:40Z</dcterms:modified>
</cp:coreProperties>
</file>