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995FCA-785F-4788-83C9-5ED3A9FB6337}">
  <a:tblStyle styleId="{3B995FCA-785F-4788-83C9-5ED3A9FB633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a9ffc56a7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a9ffc56a7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9ffc56c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9ffc56c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aa649f04c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aa649f04c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ee3a1e7863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ee3a1e7863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a649f04ce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aa649f04ce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5d3c59165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5d3c59165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7c3e955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7c3e955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ee3a1e7863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ee3a1e7863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a649f04c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a649f04c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ee1e92d04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ee1e92d04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9ffc56bb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9ffc56bb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ee3a1e78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ee3a1e78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ee3445068b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ee3445068b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9ffc56a7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a9ffc56a7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spaces/lmsys/chatbot-arena-leaderboar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YqEMz5zkh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12.07910v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hyperlink" Target="https://github.com/microsoft/promptbench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tesnotes.com/AI-agent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hyperlink" Target="https://www.gatesnotes.com/The-Year-Ahead-2024" TargetMode="External"/><Relationship Id="rId4" Type="http://schemas.openxmlformats.org/officeDocument/2006/relationships/hyperlink" Target="https://www.youtube.com/watch?v=k63-eElwz2k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pminder.org/facts/improvements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iyGQLRzsUrQ" TargetMode="External"/><Relationship Id="rId5" Type="http://schemas.openxmlformats.org/officeDocument/2006/relationships/hyperlink" Target="https://nytco-assets.nytimes.com/2023/12/NYT_Complaint_Dec2023.pdf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sturingtestpassed.github.io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https://twitter.com/Sentdex/status/1738238419300429948" TargetMode="External"/><Relationship Id="rId7" Type="http://schemas.openxmlformats.org/officeDocument/2006/relationships/hyperlink" Target="https://www.ccn.com/news/ai-dominates-investors-interest-2023-bitcoin-crypto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hyperlink" Target="https://twitter.com/mezaoptimizer/status/1739340176776699945" TargetMode="Externa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hyperlink" Target="https://twitter.com/Thom_Wolf/status/1739208822575530023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13" Type="http://schemas.openxmlformats.org/officeDocument/2006/relationships/hyperlink" Target="https://github.com/microsoft/LoRA" TargetMode="External"/><Relationship Id="rId3" Type="http://schemas.openxmlformats.org/officeDocument/2006/relationships/hyperlink" Target="https://www.entrypointai.com/blog/lora-fine-tuning/" TargetMode="External"/><Relationship Id="rId7" Type="http://schemas.openxmlformats.org/officeDocument/2006/relationships/hyperlink" Target="https://www.youtube.com/@EntryPointAI/videos" TargetMode="External"/><Relationship Id="rId12" Type="http://schemas.openxmlformats.org/officeDocument/2006/relationships/hyperlink" Target="https://arxiv.org/abs/2106.09685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in/markhennings/" TargetMode="External"/><Relationship Id="rId11" Type="http://schemas.openxmlformats.org/officeDocument/2006/relationships/image" Target="../media/image16.png"/><Relationship Id="rId5" Type="http://schemas.openxmlformats.org/officeDocument/2006/relationships/hyperlink" Target="https://www.entrypointai.com" TargetMode="External"/><Relationship Id="rId15" Type="http://schemas.openxmlformats.org/officeDocument/2006/relationships/hyperlink" Target="https://github.com/artidoro/qlora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youtu.be/t1caDsMzWBk?si=IY0ox-PyPvBvFM8D" TargetMode="External"/><Relationship Id="rId9" Type="http://schemas.openxmlformats.org/officeDocument/2006/relationships/image" Target="../media/image14.png"/><Relationship Id="rId14" Type="http://schemas.openxmlformats.org/officeDocument/2006/relationships/hyperlink" Target="https://arxiv.org/pdf/2305.14314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s://huggingface.co/spaces/HuggingFaceH4/open_llm_leaderboard" TargetMode="External"/><Relationship Id="rId7" Type="http://schemas.openxmlformats.org/officeDocument/2006/relationships/hyperlink" Target="https://github.com/lselector/ai/blob/master/llm_leaderboard.py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uggingface.co/spaces/felixz/meta_open_llm_leaderboard" TargetMode="External"/><Relationship Id="rId5" Type="http://schemas.openxmlformats.org/officeDocument/2006/relationships/hyperlink" Target="https://huggingface.co/spaces/felixz/open_llm_leaderboard" TargetMode="External"/><Relationship Id="rId4" Type="http://schemas.openxmlformats.org/officeDocument/2006/relationships/hyperlink" Target="https://huggingface.co/datasets/open-llm-leaderboard/resul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392025" y="-425"/>
            <a:ext cx="4260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3C78D8"/>
                </a:solidFill>
              </a:rPr>
              <a:t>AI Updates </a:t>
            </a:r>
            <a:endParaRPr sz="3600" b="1">
              <a:solidFill>
                <a:srgbClr val="3C78D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C78D8"/>
                </a:solidFill>
              </a:rPr>
              <a:t>December 29, 2023</a:t>
            </a:r>
            <a:endParaRPr sz="2400" b="1">
              <a:solidFill>
                <a:srgbClr val="3C78D8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2478400" y="1142153"/>
            <a:ext cx="4342500" cy="3386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New York Times Sues OpenAI &amp; MSFT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Turing Test Passed in 2023 ?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Bigger Network is NOT the Answer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AI Dominates Investors Interest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2023 at a Glance 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LoRA and QLoRA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The AI Race - Companies and Tools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Hugging Face LLM Leaderboard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Crowd-sourced "Arena" leaderboard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Mistral Medium in Early Access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PromptBench - Evaluate LLMs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Bill Gates - Notes, Predictions</a:t>
            </a:r>
            <a:endParaRPr sz="1600" b="1">
              <a:solidFill>
                <a:srgbClr val="3C78D8"/>
              </a:solidFill>
            </a:endParaRPr>
          </a:p>
          <a:p>
            <a:pPr marL="228600" lvl="0" indent="-2159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World Gets Better</a:t>
            </a:r>
            <a:endParaRPr sz="1600" b="1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24"/>
          <p:cNvSpPr txBox="1"/>
          <p:nvPr/>
        </p:nvSpPr>
        <p:spPr>
          <a:xfrm>
            <a:off x="4259285" y="0"/>
            <a:ext cx="4015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https://huggingface.co/spaces/lmsys/chatbot-arena-leaderboard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2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50" y="666418"/>
            <a:ext cx="7711677" cy="39424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66" name="Google Shape;166;p24"/>
          <p:cNvSpPr txBox="1"/>
          <p:nvPr/>
        </p:nvSpPr>
        <p:spPr>
          <a:xfrm>
            <a:off x="675250" y="448025"/>
            <a:ext cx="17862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 20, 2023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420581" y="2495958"/>
            <a:ext cx="137400" cy="137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24"/>
          <p:cNvSpPr/>
          <p:nvPr/>
        </p:nvSpPr>
        <p:spPr>
          <a:xfrm>
            <a:off x="425814" y="3341174"/>
            <a:ext cx="137400" cy="137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24"/>
          <p:cNvSpPr/>
          <p:nvPr/>
        </p:nvSpPr>
        <p:spPr>
          <a:xfrm>
            <a:off x="420581" y="3879679"/>
            <a:ext cx="137400" cy="137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24"/>
          <p:cNvSpPr/>
          <p:nvPr/>
        </p:nvSpPr>
        <p:spPr>
          <a:xfrm>
            <a:off x="420581" y="3058135"/>
            <a:ext cx="137400" cy="137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4"/>
          <p:cNvSpPr txBox="1"/>
          <p:nvPr/>
        </p:nvSpPr>
        <p:spPr>
          <a:xfrm>
            <a:off x="609650" y="4692750"/>
            <a:ext cx="34242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for each model is set at 1000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Currently 65 models, 130K+ votes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/>
        </p:nvSpPr>
        <p:spPr>
          <a:xfrm>
            <a:off x="0" y="0"/>
            <a:ext cx="3744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Mistral Medium in Early Access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72275" y="492600"/>
            <a:ext cx="52923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Mistral Medium VS OpenAI GPT-4 Showdown  + Flowise Deployment (Part 2)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https://www.youtube.com/watch?v=pYqEMz5zkhU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Both Mixtral 8x7 and Mistral medium is better than GPT-3.5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Mistral Medium is better, closer to GPT-4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8" name="Google Shape;178;p2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02" y="1861675"/>
            <a:ext cx="4162877" cy="31282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/>
        </p:nvSpPr>
        <p:spPr>
          <a:xfrm>
            <a:off x="0" y="0"/>
            <a:ext cx="56412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PromptBench - Unified Library for Evaluating LLMs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72275" y="492600"/>
            <a:ext cx="53775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PromptBench: A Unified Library for Evaluation of Large Language Models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https://arxiv.org/abs/2312.07910v1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https://github.com/microsoft/promptbench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2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163" y="1355125"/>
            <a:ext cx="6715279" cy="3727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7"/>
          <p:cNvSpPr txBox="1"/>
          <p:nvPr/>
        </p:nvSpPr>
        <p:spPr>
          <a:xfrm>
            <a:off x="0" y="0"/>
            <a:ext cx="3320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Bill Gates - Notes, Predictions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148475" y="492600"/>
            <a:ext cx="4764300" cy="342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AI is about to completely change how you use computers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By Bill Gates| November 09, 2023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https://www.gatesnotes.com/AI-agents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https://www.youtube.com/watch?v=k63-eElwz2k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https://www.gatesnotes.com/The-Year-Ahead-2024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personal assistant for everyone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Health care, drug discovery, combat antibiotic resistance,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treat high-risk pregnancies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Developing new foods to save millions of lives from malnutrition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Education - personalized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Productivity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Entertainment and shopping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"To create a new app or service, you'll just tell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your agent what you want."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“If your agent needs to check in with you,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will speak to you or show up on your phone.”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Privacy and other big questions (data ownership)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2" name="Google Shape;192;p27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9300" y="76200"/>
            <a:ext cx="3708499" cy="17446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/>
        </p:nvSpPr>
        <p:spPr>
          <a:xfrm>
            <a:off x="0" y="0"/>
            <a:ext cx="3320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World Gets Better 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2072375" y="54000"/>
            <a:ext cx="36186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https://www.gapminder.org/facts/improvements/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980" y="326400"/>
            <a:ext cx="8883525" cy="476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9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238" y="1203525"/>
            <a:ext cx="2094075" cy="2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6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41" y="3664175"/>
            <a:ext cx="1144600" cy="4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9123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/>
        </p:nvSpPr>
        <p:spPr>
          <a:xfrm>
            <a:off x="72300" y="0"/>
            <a:ext cx="41313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New York Times (NYT) has sued 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and Microsoft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61000" y="77625"/>
            <a:ext cx="2797500" cy="96587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1000" y="1217300"/>
            <a:ext cx="2797500" cy="335444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4" name="Google Shape;84;p17"/>
          <p:cNvSpPr txBox="1"/>
          <p:nvPr/>
        </p:nvSpPr>
        <p:spPr>
          <a:xfrm>
            <a:off x="72300" y="727625"/>
            <a:ext cx="6099900" cy="4385786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The New York Times (NYT) has sued </a:t>
            </a:r>
            <a:r>
              <a:rPr lang="en" sz="1300" dirty="0" err="1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OpenAI</a:t>
            </a:r>
            <a:r>
              <a:rPr lang="en" sz="1300" dirty="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and Microsoft for illegal use of their copyrighted material to train </a:t>
            </a:r>
            <a:r>
              <a:rPr lang="en" sz="1300" dirty="0" err="1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ChatGPT</a:t>
            </a:r>
            <a:r>
              <a:rPr lang="en" sz="1300" dirty="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. They claim that this is hurting the NYT's business.</a:t>
            </a:r>
            <a:br>
              <a:rPr lang="en" sz="1300" dirty="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https://nytco-assets.nytimes.com/2023/12/NYT_Complaint_Dec2023.pdf</a:t>
            </a:r>
            <a:r>
              <a:rPr lang="en" sz="1300" dirty="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- 69 pages legal doc</a:t>
            </a:r>
            <a:endParaRPr sz="1300" dirty="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https://www.youtube.com/watch?v=iyGQLRzsUrQ</a:t>
            </a:r>
            <a:r>
              <a:rPr lang="en" sz="1300" dirty="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- good video review</a:t>
            </a:r>
            <a:endParaRPr sz="1300" dirty="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Elon Musk has stated that </a:t>
            </a:r>
            <a:r>
              <a:rPr lang="en" sz="1300" dirty="0" err="1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OpenAI</a:t>
            </a:r>
            <a:r>
              <a:rPr lang="en" sz="1300" dirty="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was lying about not using copyrighted data. NYT is the single biggest proprietary data set in Common Crawl used to train GPT.</a:t>
            </a:r>
            <a:endParaRPr sz="1300" dirty="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NYT describes how difficult and expensive it is to create high quality materials, and that </a:t>
            </a:r>
            <a:r>
              <a:rPr lang="en" sz="1300" dirty="0" err="1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OpenAI</a:t>
            </a:r>
            <a:r>
              <a:rPr lang="en" sz="1300" dirty="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and Microsoft are just using them without paying anything back.</a:t>
            </a:r>
            <a:endParaRPr sz="1300" dirty="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NYT claims that </a:t>
            </a:r>
            <a:r>
              <a:rPr lang="en" sz="1300" dirty="0" err="1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OpenAI</a:t>
            </a:r>
            <a:r>
              <a:rPr lang="en" sz="1300" dirty="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has trained their models on NYT materials, and even gave them more attention because of their good quality. </a:t>
            </a:r>
            <a:endParaRPr sz="1300" dirty="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GPT can even recite whole NYT articles verbatim, thus people don't have to go to the original articles, and NYT is losing visitors, subscribers, and money. </a:t>
            </a:r>
            <a:endParaRPr sz="1300" dirty="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 dirty="0" err="1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OpenAI</a:t>
            </a:r>
            <a:r>
              <a:rPr lang="en" sz="1300" dirty="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was removing the copyright info from articles before using them for training</a:t>
            </a:r>
            <a:endParaRPr sz="1300" dirty="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 dirty="0" err="1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OpenAI</a:t>
            </a:r>
            <a:r>
              <a:rPr lang="en" sz="1300" dirty="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and Microsoft has included their models in all their apps and systems, building trillions of dollars in value based on NYT materials, and profiting from it.</a:t>
            </a:r>
            <a:endParaRPr sz="1300" dirty="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AI hallucinate articles - and attribute them to NYT. This includes misinformation related to health recommendations, buying recommendations, etc.</a:t>
            </a:r>
            <a:endParaRPr sz="1300" dirty="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"Fair Use" Doctrine</a:t>
            </a:r>
            <a:r>
              <a:rPr lang="en" sz="1300" dirty="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- allows the use of copyrighted material in some cases</a:t>
            </a:r>
            <a:endParaRPr sz="1300" dirty="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Roboto"/>
              <a:buChar char="●"/>
            </a:pPr>
            <a:r>
              <a:rPr lang="en" sz="1300" dirty="0" err="1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Midjourney</a:t>
            </a:r>
            <a:r>
              <a:rPr lang="en" sz="1300" dirty="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will most probably be sued by Disney. </a:t>
            </a:r>
            <a:r>
              <a:rPr lang="en" sz="1300" dirty="0" err="1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Midjourney</a:t>
            </a:r>
            <a:r>
              <a:rPr lang="en" sz="1300" dirty="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can generated copies of Disney characters, frame by frame. </a:t>
            </a:r>
            <a:endParaRPr sz="13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72300" y="0"/>
            <a:ext cx="41313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Turing Test Passed in 2023 ?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147175" y="607825"/>
            <a:ext cx="5288400" cy="198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https://isturingtestpassed.github.io</a:t>
            </a: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    NO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The Turing Test was proposed by Alan Turing in 1950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A human evaluator interacts via messages with an unseen counterpart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The counterpart may be either a machine or a human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The machine passes the test if the human evaluator cannot </a:t>
            </a:r>
            <a:b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reliably tell the machine from the human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Some people think that this level is already reached </a:t>
            </a:r>
            <a:b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(the machine can imitate a stupid human or a child)</a:t>
            </a:r>
            <a:endParaRPr sz="13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450" y="2765875"/>
            <a:ext cx="1749100" cy="215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78850" y="91350"/>
            <a:ext cx="1370100" cy="178785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6477000" y="1828800"/>
            <a:ext cx="115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Alan Turing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175" y="2775875"/>
            <a:ext cx="2143125" cy="2133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/>
        </p:nvSpPr>
        <p:spPr>
          <a:xfrm>
            <a:off x="0" y="0"/>
            <a:ext cx="3962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Bigger Network is NOT the Answer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9"/>
          <p:cNvSpPr txBox="1"/>
          <p:nvPr/>
        </p:nvSpPr>
        <p:spPr>
          <a:xfrm>
            <a:off x="72275" y="492600"/>
            <a:ext cx="6567000" cy="137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https://twitter.com/Sentdex/status/1738238419300429948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""Make the network bigger" and "throw more data at it" can only go so far with the current architectures and we're already seeing significant diminishing returns for this behavior."  - Harrison Kinsley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"Google wanted to blow GPT-4 out of the water with Gemini. If they could've done it by throwing more data and compute at it, they would've." - Ben Rosmine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curation can help. But solution is probably in new models and methods of optimization.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1150" y="121425"/>
            <a:ext cx="2028774" cy="202877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/>
        </p:nvSpPr>
        <p:spPr>
          <a:xfrm>
            <a:off x="6993013" y="2217750"/>
            <a:ext cx="2106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Sama Claus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https://twitter.com/mezaoptimizer/status/1739340176776699945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71150" y="2984525"/>
            <a:ext cx="2028774" cy="15155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72275" y="1934525"/>
            <a:ext cx="44274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Dominates Investors Interest in 2023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Bitcoin and Crypto Surpassed in Searches and Funding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https://www.ccn.com/news/ai-dominates-investors-interest-2023-bitcoin-crypto/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275" y="2544991"/>
            <a:ext cx="6566999" cy="211983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52425" y="0"/>
            <a:ext cx="2118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2023 at a Glance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2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37050" y="0"/>
            <a:ext cx="4606951" cy="5112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2" name="Google Shape;112;p20"/>
          <p:cNvSpPr txBox="1"/>
          <p:nvPr/>
        </p:nvSpPr>
        <p:spPr>
          <a:xfrm>
            <a:off x="247075" y="496275"/>
            <a:ext cx="3900600" cy="1662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https://twitter.com/Thom_Wolf/status/1739208822575530023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 progressive rise of open (source/access) AI models back from the ashes in 2023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By next year, the GPU in your pocket (phone) will have a local GPT3.5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I wonder why Apple vision pro is in there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Why is SD-XL not on the list?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20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7075" y="2791879"/>
            <a:ext cx="3900600" cy="127882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4" name="Google Shape;114;p20"/>
          <p:cNvSpPr txBox="1"/>
          <p:nvPr/>
        </p:nvSpPr>
        <p:spPr>
          <a:xfrm>
            <a:off x="247075" y="4137275"/>
            <a:ext cx="39006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Data from GitHub reveals that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"41% of all code right now is AI generated,"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Emad Mostaque, Stability AI CEO, July 2023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0" y="0"/>
            <a:ext cx="3320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LoRA and QLoRA 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72275" y="326400"/>
            <a:ext cx="48069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Low-rank Adaptation: LoRA Fine-tuning &amp; QLoRA Explained In-Depth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https://www.entrypointai.com/blog/lora-fine-tuning/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https://youtu.be/t1caDsMzWBk?si=IY0ox-PyPvBvFM8D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6187163" y="1477226"/>
            <a:ext cx="2882400" cy="72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 Hennings</a:t>
            </a:r>
            <a:endParaRPr sz="13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https://www.entrypointai.com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https://www.linkedin.com/in/markhennings/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https://www.youtube.com/@EntryPointAI/videos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4525" y="69826"/>
            <a:ext cx="1367674" cy="1367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75" y="1204374"/>
            <a:ext cx="2599064" cy="10144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4" name="Google Shape;124;p21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75" y="2311975"/>
            <a:ext cx="2599075" cy="131578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5" name="Google Shape;125;p21"/>
          <p:cNvPicPr preferRelativeResize="0"/>
          <p:nvPr/>
        </p:nvPicPr>
        <p:blipFill>
          <a:blip r:embed="rId1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973" y="3685901"/>
            <a:ext cx="2599076" cy="1233857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26" name="Google Shape;126;p21"/>
          <p:cNvGraphicFramePr/>
          <p:nvPr/>
        </p:nvGraphicFramePr>
        <p:xfrm>
          <a:off x="4011125" y="2777181"/>
          <a:ext cx="2143125" cy="2166963"/>
        </p:xfrm>
        <a:graphic>
          <a:graphicData uri="http://schemas.openxmlformats.org/drawingml/2006/table">
            <a:tbl>
              <a:tblPr>
                <a:noFill/>
                <a:tableStyleId>{3B995FCA-785F-4788-83C9-5ED3A9FB6337}</a:tableStyleId>
              </a:tblPr>
              <a:tblGrid>
                <a:gridCol w="4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93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Rank</a:t>
                      </a:r>
                      <a:endParaRPr sz="900" b="1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7B</a:t>
                      </a:r>
                      <a:endParaRPr sz="900" b="1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13B</a:t>
                      </a:r>
                      <a:endParaRPr sz="900" b="1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70B</a:t>
                      </a:r>
                      <a:endParaRPr sz="900" b="1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 b="1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180B</a:t>
                      </a:r>
                      <a:endParaRPr sz="900" b="1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0.02%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0.00%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0.04%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0.01%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0.16%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0.11%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0.05%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0.03%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512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1.22%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0.90%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0.39%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0.24%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1,024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2.45%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1.80%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0.77%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0.48%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8,192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19.58%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14.37%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6.19%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3.86%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16,384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39.17%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28.74%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12.39%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900">
                          <a:solidFill>
                            <a:srgbClr val="35374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7.72%</a:t>
                      </a:r>
                      <a:endParaRPr sz="900">
                        <a:solidFill>
                          <a:srgbClr val="35374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25" marR="9125" marT="91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27" name="Google Shape;127;p21"/>
          <p:cNvSpPr txBox="1"/>
          <p:nvPr/>
        </p:nvSpPr>
        <p:spPr>
          <a:xfrm>
            <a:off x="2710925" y="2677363"/>
            <a:ext cx="13002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matrix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decomposition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2934450" y="1040825"/>
            <a:ext cx="2725800" cy="10344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LoRA (2021, cmu.edu, Microsoft)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https://arxiv.org/abs/2106.09685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https://github.com/microsoft/LoRA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QLoRA (May 2023, washington.edu)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https://arxiv.org/pdf/2305.14314.pdf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https://github.com/artidoro/qlora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6239500" y="2769175"/>
            <a:ext cx="28302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QLoRA team created a special datatype called a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NormalFloat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allows a normal distribution of weights to be compressed from 16-bit floats into 4-bits and then restored back at the end with minimal loss in accuracy.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6251550" y="4165700"/>
            <a:ext cx="28302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QLoRA paper: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train all layers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there is very little statistical difference between ranks of 8 and 256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/>
        </p:nvSpPr>
        <p:spPr>
          <a:xfrm>
            <a:off x="0" y="0"/>
            <a:ext cx="27597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AI Race</a:t>
            </a:r>
            <a:endParaRPr sz="2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2"/>
          <p:cNvSpPr txBox="1"/>
          <p:nvPr/>
        </p:nvSpPr>
        <p:spPr>
          <a:xfrm>
            <a:off x="55075" y="399200"/>
            <a:ext cx="2396400" cy="14961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Nov 30, 2022 - ChatGPT release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has pushed many companies to completely change their agenda and to re-organize around 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2023 - year of discoveries, POCs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2024 - year of deployments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1502000" y="1980400"/>
            <a:ext cx="1391400" cy="2604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Research: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Berkeley, Carnegie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Mellon, MIT, ...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OpenAI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Microsoft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Meta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Mistral.ai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Stability.ai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Anthropic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Google DeepMind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01.ai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X.ai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Inflection.ai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IBM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2"/>
          <p:cNvSpPr txBox="1"/>
          <p:nvPr/>
        </p:nvSpPr>
        <p:spPr>
          <a:xfrm>
            <a:off x="2979225" y="55800"/>
            <a:ext cx="1275300" cy="2419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Cloud Platforms: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Microsoft, Azure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Hugging Face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Amazon Bedrock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AWS EC2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Google Vertex 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Google CoLab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IBM Watson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Nvidia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cloud.vast.ai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paperspace.com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LambdaLabs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brev.dev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4885450" y="55800"/>
            <a:ext cx="18321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Tools: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RAG tools: Vector DBs,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Graph DBs, PostgreSQL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AutoGen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TaskWeaver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MemGPT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vLLM + AutoAWQ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55075" y="3376800"/>
            <a:ext cx="10665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Chips: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Nvidia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Google TPUs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Microsoft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OpenAI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Meta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Apple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Rain NPU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 Cerebras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5440225" y="3047189"/>
            <a:ext cx="2316300" cy="186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Software: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Python, PyTorch, JAX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Rust Candle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Nvidia CUDA, cuDNN, TensorRT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SDK, DeepStream SDK, ...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HuggingFace python modules 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(datasets, transformers)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models, datasets, ...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LangChain, LlamaIndex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Apple MLX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2"/>
          <p:cNvSpPr txBox="1"/>
          <p:nvPr/>
        </p:nvSpPr>
        <p:spPr>
          <a:xfrm>
            <a:off x="6810877" y="1789689"/>
            <a:ext cx="22890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Model Training, Fine-tuning: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HuggingFace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Axolotl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LoRA, QLoRA, S-LoRA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wandb.ai (weights &amp; biases)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fast.ai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6802940" y="55800"/>
            <a:ext cx="2289000" cy="572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Model Safety: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Meta Purple Llama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22"/>
          <p:cNvSpPr txBox="1"/>
          <p:nvPr/>
        </p:nvSpPr>
        <p:spPr>
          <a:xfrm>
            <a:off x="6802940" y="732300"/>
            <a:ext cx="22890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Front-End Dev: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LangChain Studio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Windows AI Studio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Streamlit, Flask, Gradio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voiceflow.com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2979225" y="3561600"/>
            <a:ext cx="1611300" cy="1496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Cloud App Dev: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Hugging Face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platform.openai.com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Cohere.com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RunPod.io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replit.com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+ voiceflow.com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chatbase.co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7824571" y="3047200"/>
            <a:ext cx="12753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Local Apps: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Ollama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LMStudio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GPT4All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MLC LLM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PrivateGPT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h2oGPT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2979225" y="2547450"/>
            <a:ext cx="13611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Datasets: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HuggingFace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Orca2, Open Orca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Dolphin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scale.com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55075" y="1980400"/>
            <a:ext cx="1361100" cy="1311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Chats: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ChatGPT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Bard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Claude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labs.perplexity.ai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llama2.ai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pi.ai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4885450" y="1445350"/>
            <a:ext cx="1832100" cy="9420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Coding Tools: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GPT Pilot in VS Code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GitHub Copilot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Google’s Duet 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.. JetBrains AI IDEs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/>
          <p:nvPr/>
        </p:nvSpPr>
        <p:spPr>
          <a:xfrm>
            <a:off x="1" y="0"/>
            <a:ext cx="3699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Hugging Face LLM Leaderboard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5001427" y="56525"/>
            <a:ext cx="4089600" cy="954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https://huggingface.co/spaces/HuggingFaceH4/open_llm_leaderboard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https://huggingface.co/datasets/open-llm-leaderboard/results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https://huggingface.co/spaces/felixz/open_llm_leaderboard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https://huggingface.co/spaces/felixz/meta_open_llm_leaderboard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https://github.com/lselector/ai/blob/master/llm_leaderboard.py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183600" y="862325"/>
            <a:ext cx="1726800" cy="21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December 29, 2023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938" y="1318336"/>
            <a:ext cx="8873452" cy="37131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8" name="Google Shape;158;p23"/>
          <p:cNvSpPr txBox="1"/>
          <p:nvPr/>
        </p:nvSpPr>
        <p:spPr>
          <a:xfrm>
            <a:off x="2685600" y="592325"/>
            <a:ext cx="1829100" cy="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First 14 models are all fine-tuned LlaMa 10.7B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1826</Words>
  <Application>Microsoft Macintosh PowerPoint</Application>
  <PresentationFormat>On-screen Show (16:9)</PresentationFormat>
  <Paragraphs>284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Roboto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1</cp:revision>
  <dcterms:modified xsi:type="dcterms:W3CDTF">2023-12-29T21:27:08Z</dcterms:modified>
</cp:coreProperties>
</file>