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ac59ca88f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c59ca88f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c59ca88f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c59ca88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c59ca88f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c59ca88f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59ca88f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59ca88f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c00c3b0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c00c3b0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59ca88f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59ca88f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b15783df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b15783d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b15783df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b15783d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9ffc56a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a9ffc56a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9ffc56a7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a9ffc56a7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ee3445068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ee3445068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a649f04c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a649f04c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e427cab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e427cab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e5389cf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e5389cf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c59ca88f3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c59ca88f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ee56bc547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ee56bc54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e427cab4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e427cab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c59ca88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c59ca88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2312.16171v1.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312.16171v1.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K3Sk-y24ZAQ"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arxiv.org/pdf/2401.02412.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shxf0072/status/1743152815961493870" TargetMode="Externa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github.com/TencentARC/LLaMA-Pro" TargetMode="External"/><Relationship Id="rId5" Type="http://schemas.openxmlformats.org/officeDocument/2006/relationships/hyperlink" Target="https://arxiv.org/pdf/2401.02415.pdf" TargetMode="External"/><Relationship Id="rId4" Type="http://schemas.openxmlformats.org/officeDocument/2006/relationships/hyperlink" Target="https://huggingface.co/papers/2401.0241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obile-aloha.github.io/resources/mobile-aloha.pdf" TargetMode="External"/><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www.youtube.com/watch?v=Ckhf6WfXRI8" TargetMode="External"/><Relationship Id="rId4" Type="http://schemas.openxmlformats.org/officeDocument/2006/relationships/hyperlink" Target="https://mobile-aloha.github.io"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intfloat/e5-mistral-7b-instruc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huggingface.co/spaces/mteb/leaderboard" TargetMode="Externa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s://copilot.microsof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omarsar0/status/1740729489661874632"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arxiv.org/abs/2312.11562v4"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_willfalcon/status/174113807450602296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youtube.com/watch?v=Fbbu_GQcrwc"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pypi.org/project/autoawq/" TargetMode="External"/><Relationship Id="rId3" Type="http://schemas.openxmlformats.org/officeDocument/2006/relationships/hyperlink" Target="https://twitter.com/reach_vb/status/1741175347821883502" TargetMode="External"/><Relationship Id="rId7" Type="http://schemas.openxmlformats.org/officeDocument/2006/relationships/hyperlink" Target="https://github.com/casper-hansen/AutoAWQ"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aibhav.wiki/about" TargetMode="External"/><Relationship Id="rId11" Type="http://schemas.openxmlformats.org/officeDocument/2006/relationships/image" Target="../media/image4.png"/><Relationship Id="rId5" Type="http://schemas.openxmlformats.org/officeDocument/2006/relationships/hyperlink" Target="https://vaibhav.wiki" TargetMode="External"/><Relationship Id="rId10" Type="http://schemas.openxmlformats.org/officeDocument/2006/relationships/hyperlink" Target="https://github.com/huggingface/transformers.git" TargetMode="External"/><Relationship Id="rId4" Type="http://schemas.openxmlformats.org/officeDocument/2006/relationships/hyperlink" Target="https://huggingface.co/docs/transformers/main_classes/quantization" TargetMode="External"/><Relationship Id="rId9" Type="http://schemas.openxmlformats.org/officeDocument/2006/relationships/hyperlink" Target="https://github.com/casper-hansen/AutoAWQ_kerne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AlphaSignalAI/status/173717945583004503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rxiv.org/abs/2312.17238" TargetMode="External"/><Relationship Id="rId5" Type="http://schemas.openxmlformats.org/officeDocument/2006/relationships/hyperlink" Target="https://twitter.com/rohanpaul_ai/status/1741103866047869222" TargetMode="External"/><Relationship Id="rId4" Type="http://schemas.openxmlformats.org/officeDocument/2006/relationships/hyperlink" Target="https://github.com/SJTU-IPADS/PowerInf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_PcL4w--uNs&amp;t=4017s"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jan.ai/docs/" TargetMode="Externa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youtube.com/watch?v=zkafOIyQM8s" TargetMode="External"/><Relationship Id="rId4" Type="http://schemas.openxmlformats.org/officeDocument/2006/relationships/hyperlink" Target="https://github.com/janhq/ja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5Jwtv1rRa-A" TargetMode="External"/><Relationship Id="rId13" Type="http://schemas.openxmlformats.org/officeDocument/2006/relationships/hyperlink" Target="https://www.youtube.com/watch?v=sAjlJlNarc4" TargetMode="External"/><Relationship Id="rId18" Type="http://schemas.openxmlformats.org/officeDocument/2006/relationships/hyperlink" Target="https://arxiv.org/abs/2401.01335" TargetMode="External"/><Relationship Id="rId3" Type="http://schemas.openxmlformats.org/officeDocument/2006/relationships/hyperlink" Target="https://github.com/mlabonne/llm-course/tree/main" TargetMode="External"/><Relationship Id="rId7" Type="http://schemas.openxmlformats.org/officeDocument/2006/relationships/hyperlink" Target="https://arxiv.org/pdf/2312.17238.pdf" TargetMode="External"/><Relationship Id="rId12" Type="http://schemas.openxmlformats.org/officeDocument/2006/relationships/hyperlink" Target="https://arxiv.org/abs/2401.01313" TargetMode="External"/><Relationship Id="rId17" Type="http://schemas.openxmlformats.org/officeDocument/2006/relationships/hyperlink" Target="https://www.deeplearning.ai/short-courses/advanced-retrieval-for-ai/" TargetMode="External"/><Relationship Id="rId2" Type="http://schemas.openxmlformats.org/officeDocument/2006/relationships/notesSlide" Target="../notesSlides/notesSlide8.xml"/><Relationship Id="rId16" Type="http://schemas.openxmlformats.org/officeDocument/2006/relationships/hyperlink" Target="https://github.com/oobabooga/text-generation-webui" TargetMode="External"/><Relationship Id="rId1" Type="http://schemas.openxmlformats.org/officeDocument/2006/relationships/slideLayout" Target="../slideLayouts/slideLayout1.xml"/><Relationship Id="rId6" Type="http://schemas.openxmlformats.org/officeDocument/2006/relationships/hyperlink" Target="https://twitter.com/madiator/status/1741336858091798562" TargetMode="External"/><Relationship Id="rId11" Type="http://schemas.openxmlformats.org/officeDocument/2006/relationships/hyperlink" Target="https://www.youtube.com/watch?v=QCiKQ6VuOos" TargetMode="External"/><Relationship Id="rId5" Type="http://schemas.openxmlformats.org/officeDocument/2006/relationships/hyperlink" Target="https://arxiv.org/abs/2312.15011v1" TargetMode="External"/><Relationship Id="rId15" Type="http://schemas.openxmlformats.org/officeDocument/2006/relationships/hyperlink" Target="https://shop.massedcompute.com/products/beta-matthew-berman-new" TargetMode="External"/><Relationship Id="rId10" Type="http://schemas.openxmlformats.org/officeDocument/2006/relationships/hyperlink" Target="https://www.youtube.com/watch?v=Kn0B-tM8zao" TargetMode="External"/><Relationship Id="rId19" Type="http://schemas.openxmlformats.org/officeDocument/2006/relationships/hyperlink" Target="https://github.com/pytorch-labs/gpt-fast" TargetMode="External"/><Relationship Id="rId4" Type="http://schemas.openxmlformats.org/officeDocument/2006/relationships/hyperlink" Target="https://arxiv.org/abs/2312.12436v2" TargetMode="External"/><Relationship Id="rId9" Type="http://schemas.openxmlformats.org/officeDocument/2006/relationships/hyperlink" Target="https://www.youtube.com/watch?v=kXChJfHZrjU" TargetMode="External"/><Relationship Id="rId14" Type="http://schemas.openxmlformats.org/officeDocument/2006/relationships/hyperlink" Target="https://huggingface.co/whiterabbitneo/WhiteRabbitNeo-13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joaomdmoura/crewAI" TargetMode="External"/><Relationship Id="rId13" Type="http://schemas.openxmlformats.org/officeDocument/2006/relationships/hyperlink" Target="https://github.com/apple/ml-ferret" TargetMode="External"/><Relationship Id="rId3" Type="http://schemas.openxmlformats.org/officeDocument/2006/relationships/image" Target="../media/image11.jpeg"/><Relationship Id="rId7" Type="http://schemas.openxmlformats.org/officeDocument/2006/relationships/image" Target="../media/image13.jpeg"/><Relationship Id="rId12" Type="http://schemas.openxmlformats.org/officeDocument/2006/relationships/image" Target="../media/image16.png"/><Relationship Id="rId17" Type="http://schemas.openxmlformats.org/officeDocument/2006/relationships/hyperlink" Target="https://arxiv.org/abs/2401.00908" TargetMode="External"/><Relationship Id="rId2" Type="http://schemas.openxmlformats.org/officeDocument/2006/relationships/notesSlide" Target="../notesSlides/notesSlide9.xml"/><Relationship Id="rId16" Type="http://schemas.openxmlformats.org/officeDocument/2006/relationships/hyperlink" Target="https://huggingface.co/papers/2401.00908" TargetMode="External"/><Relationship Id="rId1" Type="http://schemas.openxmlformats.org/officeDocument/2006/relationships/slideLayout" Target="../slideLayouts/slideLayout1.xml"/><Relationship Id="rId6" Type="http://schemas.openxmlformats.org/officeDocument/2006/relationships/hyperlink" Target="https://github.com/bclavie/RAGatouille" TargetMode="Externa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hyperlink" Target="https://www.perplexity.ai" TargetMode="External"/><Relationship Id="rId9" Type="http://schemas.openxmlformats.org/officeDocument/2006/relationships/hyperlink" Target="https://www.youtube.com/watch?v=tnejrr-0a94" TargetMode="Externa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January 05, 2024</a:t>
            </a:r>
            <a:endParaRPr sz="2400" b="1">
              <a:solidFill>
                <a:srgbClr val="3C78D8"/>
              </a:solidFill>
            </a:endParaRPr>
          </a:p>
        </p:txBody>
      </p:sp>
      <p:sp>
        <p:nvSpPr>
          <p:cNvPr id="67" name="Google Shape;67;p15"/>
          <p:cNvSpPr txBox="1"/>
          <p:nvPr/>
        </p:nvSpPr>
        <p:spPr>
          <a:xfrm>
            <a:off x="291275" y="1124853"/>
            <a:ext cx="43425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2024 AI predictions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 8x7B in 24GB of VRAM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Parameter Offloading - PowerInfer Parameter Offloading - Mixtral on 12GB</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Peter Diamandis &amp; Elon Musk</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jan.ai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Learning Foreign Languages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Hallucination Mitigation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WhiteRabbitNeo - Cybersecurity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Self-Play Fine-Tuning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CrewAI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RAGatouille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Apple Ferret Model </a:t>
            </a:r>
            <a:endParaRPr sz="1600" b="1">
              <a:solidFill>
                <a:srgbClr val="3C78D8"/>
              </a:solidFill>
            </a:endParaRPr>
          </a:p>
        </p:txBody>
      </p:sp>
      <p:sp>
        <p:nvSpPr>
          <p:cNvPr id="68" name="Google Shape;68;p15"/>
          <p:cNvSpPr txBox="1"/>
          <p:nvPr/>
        </p:nvSpPr>
        <p:spPr>
          <a:xfrm>
            <a:off x="4763550" y="1124853"/>
            <a:ext cx="4342500" cy="314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Microsoft AI Key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JPMorgan DocLLM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Prompts: Principled Instructions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CALM = Composition to Augment LMs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LLaMA Pro (block expansion)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MOBILE ALOHA - Google Robot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MTEB - Better Embedding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Microsoft Copilot App</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Reasoning with Foundation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Hugging Face LLM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Crowd-sourced "Arena"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Race</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102725" y="439575"/>
            <a:ext cx="5319900" cy="334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Principled Instructions Are All You Need</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https://arxiv.org/pdf/2312.16171v1.pdf</a:t>
            </a:r>
            <a:r>
              <a:rPr lang="en" sz="1000">
                <a:solidFill>
                  <a:srgbClr val="FF0000"/>
                </a:solidFill>
                <a:latin typeface="Calibri"/>
                <a:ea typeface="Calibri"/>
                <a:cs typeface="Calibri"/>
                <a:sym typeface="Calibri"/>
              </a:rPr>
              <a:t>  </a:t>
            </a:r>
            <a:endParaRPr sz="1000">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"Your task is", "You MUST", "You will be penalized",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and "Answer a question given in a natural, human-like manner"</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Add "I'm going to tip $(random amount) for a better solution!"</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leading words like writing "think step by step."</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Employ affirmative directives such as "do",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do not use negative language like "don't".</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Repeat a specific word or phrase multiple times within a prompt.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 </a:t>
            </a:r>
            <a:endParaRPr sz="1300">
              <a:solidFill>
                <a:srgbClr val="FF0000"/>
              </a:solidFill>
              <a:latin typeface="Calibri"/>
              <a:ea typeface="Calibri"/>
              <a:cs typeface="Calibri"/>
              <a:sym typeface="Calibri"/>
            </a:endParaRPr>
          </a:p>
        </p:txBody>
      </p:sp>
      <p:sp>
        <p:nvSpPr>
          <p:cNvPr id="163" name="Google Shape;163;p24"/>
          <p:cNvSpPr txBox="1"/>
          <p:nvPr/>
        </p:nvSpPr>
        <p:spPr>
          <a:xfrm>
            <a:off x="72300" y="0"/>
            <a:ext cx="5078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Better Prompts - Principled Instructions</a:t>
            </a:r>
            <a:endParaRPr sz="2000" b="1">
              <a:latin typeface="Calibri"/>
              <a:ea typeface="Calibri"/>
              <a:cs typeface="Calibri"/>
              <a:sym typeface="Calibri"/>
            </a:endParaRPr>
          </a:p>
        </p:txBody>
      </p:sp>
      <p:pic>
        <p:nvPicPr>
          <p:cNvPr id="164" name="Google Shape;16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03250" y="152400"/>
            <a:ext cx="3219399"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102725" y="363375"/>
            <a:ext cx="4362000" cy="447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No need to be polite with LLM so there is no need to add phrases like “please”, “if you don’t mind”, “thank you”, “I would like to”, etc., and get straight to the point.</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Integrate the intended audience in the prompt, e.g., the audience is an expert in the field.</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Break down complex tasks into a sequence of simpler prompts in an interactive conversation.</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Employ affirmative directives such as ‘do,’ while steering clear of negative language like ‘don’t’.</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When you need clarity or a deeper understanding of a topic, idea, or any piece of information, utilize the following prompts:</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Explain [insert specific topic] in simple terms.</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Explain to me like I’m 11 years old.</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Explain to me as if I’m a beginner in [field].</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Write the [essay/text/paragraph] using simple English like you’re explaining something to a 5-year-old.</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Add “I’m going to tip $xxx for a better solution!”</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Implement example-driven prompting (Use few-shot prompting).</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When formatting your prompt, start with ‘###Instruction###’, followed by either ‘###Example###’ or ‘###Question###’ if relevant. Subsequently, present your content. Use one or more line breaks to separate instructions, examples, questions, context, and input data.</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Incorporate the following phrases: “Your task is” and “You MUST”.</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Incorporate the following phrases: “You will be penalized”.</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use the phrase ”Answer a question given in a natural, human-like manner” in your prompts.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Use leading words like writing “think step by step”.</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Add to your prompt the following phrase “Ensure that your answer is unbiased and does not rely on stereotypes”.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a:pPr>
            <a:r>
              <a:rPr lang="en" sz="900">
                <a:solidFill>
                  <a:schemeClr val="dk1"/>
                </a:solidFill>
                <a:latin typeface="Calibri"/>
                <a:ea typeface="Calibri"/>
                <a:cs typeface="Calibri"/>
                <a:sym typeface="Calibri"/>
              </a:rPr>
              <a:t>Allow the model to elicit precise details and requirements from you by asking you questions until he has enough information to provide the needed output (for example, “From now on, I would like you to ask me questions to...”).</a:t>
            </a:r>
            <a:endParaRPr sz="900">
              <a:solidFill>
                <a:schemeClr val="dk1"/>
              </a:solidFill>
              <a:latin typeface="Calibri"/>
              <a:ea typeface="Calibri"/>
              <a:cs typeface="Calibri"/>
              <a:sym typeface="Calibri"/>
            </a:endParaRPr>
          </a:p>
        </p:txBody>
      </p:sp>
      <p:sp>
        <p:nvSpPr>
          <p:cNvPr id="170" name="Google Shape;170;p25"/>
          <p:cNvSpPr txBox="1"/>
          <p:nvPr/>
        </p:nvSpPr>
        <p:spPr>
          <a:xfrm>
            <a:off x="72300" y="0"/>
            <a:ext cx="636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Better Prompts - 26 principles </a:t>
            </a:r>
            <a:r>
              <a:rPr lang="en" sz="1300" b="1">
                <a:solidFill>
                  <a:schemeClr val="dk1"/>
                </a:solidFill>
                <a:latin typeface="Calibri"/>
                <a:ea typeface="Calibri"/>
                <a:cs typeface="Calibri"/>
                <a:sym typeface="Calibri"/>
              </a:rPr>
              <a:t>   ( </a:t>
            </a:r>
            <a:r>
              <a:rPr lang="en" sz="1300" b="1" u="sng">
                <a:solidFill>
                  <a:schemeClr val="hlink"/>
                </a:solidFill>
                <a:latin typeface="Calibri"/>
                <a:ea typeface="Calibri"/>
                <a:cs typeface="Calibri"/>
                <a:sym typeface="Calibri"/>
                <a:hlinkClick r:id="rId3"/>
              </a:rPr>
              <a:t>https://arxiv.org/pdf/2312.16171v1.pdf</a:t>
            </a:r>
            <a:r>
              <a:rPr lang="en" sz="1300" b="1">
                <a:solidFill>
                  <a:schemeClr val="dk1"/>
                </a:solidFill>
                <a:latin typeface="Calibri"/>
                <a:ea typeface="Calibri"/>
                <a:cs typeface="Calibri"/>
                <a:sym typeface="Calibri"/>
              </a:rPr>
              <a:t> )</a:t>
            </a:r>
            <a:endParaRPr sz="1300" b="1">
              <a:latin typeface="Calibri"/>
              <a:ea typeface="Calibri"/>
              <a:cs typeface="Calibri"/>
              <a:sym typeface="Calibri"/>
            </a:endParaRPr>
          </a:p>
        </p:txBody>
      </p:sp>
      <p:sp>
        <p:nvSpPr>
          <p:cNvPr id="171" name="Google Shape;171;p25"/>
          <p:cNvSpPr txBox="1"/>
          <p:nvPr/>
        </p:nvSpPr>
        <p:spPr>
          <a:xfrm>
            <a:off x="4585400" y="352201"/>
            <a:ext cx="4451100" cy="475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To inquire about a specific topic or idea or any information and you want to test your understanding, you can use the following phrase: “Teach me the [Any theorem / topic / rule name] and include a test at the end, but don’t give me the answers and then tell me if I got the answer right when I respond”.</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Assign a role to the large language models.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Use Delimiters.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Repeat a specific word or phrase multiple times within a prompt.</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Combine Chain-of-thought (CoT) with few-Shot prompts.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Use output primers, which involve concluding your prompt with the beginning of the desired output. Utilize output primers by ending your prompt with the start of the anticipated response.</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To write an essay /text /paragraph /article or any type of text that should be detailed: “Write a detailed [ essay / text / paragraph ] for me on [topic] in detail by adding all the information necessary”.</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To correct/change specific text without changing its style: “Try to revise every paragraph sent by users. You should only improve the user’s grammar and vocabulary and make sure it sounds natural. You should not change the writing style, such as making a formal paragraph casual”.</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When you have a complex coding prompt that may be in different files: “From now and on whenever you generate code that spans more than one file, generate a [ programming language ] script that can be run to automatically create the specified files or make changes to existing files to insert the generated code. [your question]”.</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When you want to initiate or continue a text using specific words, phrases, or sentences, utilize the following prompt:</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I’m providing you with the beginning [song lyrics/story/paragraph/essay...]: [ Insert lyrics / words / sentence ]’. Finish it based on the words provided. Keep the flow consistent.</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Clearly state the requirements that the model must follow in order to produce content, in the form of the keywords, regulations, hint, or instructions</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AutoNum type="arabicPeriod" startAt="15"/>
            </a:pPr>
            <a:r>
              <a:rPr lang="en" sz="900">
                <a:solidFill>
                  <a:schemeClr val="dk1"/>
                </a:solidFill>
                <a:latin typeface="Calibri"/>
                <a:ea typeface="Calibri"/>
                <a:cs typeface="Calibri"/>
                <a:sym typeface="Calibri"/>
              </a:rPr>
              <a:t>To write any text, such as an essay or paragraph, that is intended to be similar to a provided sample, include the following instructions: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Please use the same language based on the provided paragraph [ / title / text  / essay / answer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72300" y="0"/>
            <a:ext cx="558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CALM = Composition to Augment Language Models </a:t>
            </a:r>
            <a:endParaRPr sz="2000" b="1">
              <a:latin typeface="Calibri"/>
              <a:ea typeface="Calibri"/>
              <a:cs typeface="Calibri"/>
              <a:sym typeface="Calibri"/>
            </a:endParaRPr>
          </a:p>
        </p:txBody>
      </p:sp>
      <p:sp>
        <p:nvSpPr>
          <p:cNvPr id="177" name="Google Shape;177;p26"/>
          <p:cNvSpPr txBox="1"/>
          <p:nvPr/>
        </p:nvSpPr>
        <p:spPr>
          <a:xfrm>
            <a:off x="152400" y="512350"/>
            <a:ext cx="31860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CALM = Composition to Augment Language Models (Google)</a:t>
            </a:r>
            <a:r>
              <a:rPr lang="en" sz="1300">
                <a:solidFill>
                  <a:srgbClr val="0F0F0F"/>
                </a:solidFill>
                <a:latin typeface="Calibri"/>
                <a:ea typeface="Calibri"/>
                <a:cs typeface="Calibri"/>
                <a:sym typeface="Calibri"/>
              </a:rPr>
              <a:t> - scale LLMs on new tasks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https://www.youtube.com/watch?v=K3Sk-y24ZAQ</a:t>
            </a:r>
            <a:r>
              <a:rPr lang="en" sz="1000">
                <a:solidFill>
                  <a:srgbClr val="0F0F0F"/>
                </a:solidFill>
                <a:latin typeface="Calibri"/>
                <a:ea typeface="Calibri"/>
                <a:cs typeface="Calibri"/>
                <a:sym typeface="Calibri"/>
              </a:rPr>
              <a:t> -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https://arxiv.org/pdf/2401.02412.pdf</a:t>
            </a:r>
            <a:r>
              <a:rPr lang="en" sz="1000">
                <a:solidFill>
                  <a:srgbClr val="0F0F0F"/>
                </a:solidFill>
                <a:latin typeface="Calibri"/>
                <a:ea typeface="Calibri"/>
                <a:cs typeface="Calibri"/>
                <a:sym typeface="Calibri"/>
              </a:rPr>
              <a:t> - paper</a:t>
            </a:r>
            <a:endParaRPr sz="1000">
              <a:solidFill>
                <a:srgbClr val="0F0F0F"/>
              </a:solidFill>
              <a:latin typeface="Calibri"/>
              <a:ea typeface="Calibri"/>
              <a:cs typeface="Calibri"/>
              <a:sym typeface="Calibri"/>
            </a:endParaRPr>
          </a:p>
        </p:txBody>
      </p:sp>
      <p:pic>
        <p:nvPicPr>
          <p:cNvPr id="178" name="Google Shape;178;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1591100"/>
            <a:ext cx="4969696" cy="3399999"/>
          </a:xfrm>
          <a:prstGeom prst="rect">
            <a:avLst/>
          </a:prstGeom>
          <a:noFill/>
          <a:ln w="9525" cap="flat" cmpd="sng">
            <a:solidFill>
              <a:srgbClr val="FF0000"/>
            </a:solidFill>
            <a:prstDash val="solid"/>
            <a:round/>
            <a:headEnd type="none" w="sm" len="sm"/>
            <a:tailEnd type="none" w="sm" len="sm"/>
          </a:ln>
        </p:spPr>
      </p:pic>
      <p:pic>
        <p:nvPicPr>
          <p:cNvPr id="179" name="Google Shape;179;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881950" y="57450"/>
            <a:ext cx="2212550" cy="978950"/>
          </a:xfrm>
          <a:prstGeom prst="rect">
            <a:avLst/>
          </a:prstGeom>
          <a:noFill/>
          <a:ln>
            <a:noFill/>
          </a:ln>
        </p:spPr>
      </p:pic>
      <p:sp>
        <p:nvSpPr>
          <p:cNvPr id="180" name="Google Shape;180;p26"/>
          <p:cNvSpPr txBox="1"/>
          <p:nvPr/>
        </p:nvSpPr>
        <p:spPr>
          <a:xfrm>
            <a:off x="5260000" y="2575275"/>
            <a:ext cx="31860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CALM = efficient and practical composition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of existing foundation models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with more specific models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 enable newer capabilities</a:t>
            </a:r>
            <a:endParaRPr sz="1000">
              <a:solidFill>
                <a:srgbClr val="0F0F0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72300" y="0"/>
            <a:ext cx="558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LLaMA Pro: Progressive LLaMA with Block Expansion</a:t>
            </a:r>
            <a:endParaRPr sz="2000" b="1">
              <a:latin typeface="Calibri"/>
              <a:ea typeface="Calibri"/>
              <a:cs typeface="Calibri"/>
              <a:sym typeface="Calibri"/>
            </a:endParaRPr>
          </a:p>
        </p:txBody>
      </p:sp>
      <p:sp>
        <p:nvSpPr>
          <p:cNvPr id="186" name="Google Shape;186;p27"/>
          <p:cNvSpPr txBox="1"/>
          <p:nvPr/>
        </p:nvSpPr>
        <p:spPr>
          <a:xfrm>
            <a:off x="171900" y="413325"/>
            <a:ext cx="4803000" cy="435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TLDR:</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take pretrained model freeze params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add new blocks with last proj layer set to 0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train newblock</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you get model with new data without forgetting old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(model will be big bcs of new blocks and slower but better than pretraing from scratch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https://twitter.com/shxf0072/status/1743152815961493870</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https://huggingface.co/papers/2401.02415</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https://arxiv.org/pdf/2401.02415.pdf</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https://github.com/TencentARC/LLaMA-Pro</a:t>
            </a:r>
            <a:r>
              <a:rPr lang="en" sz="1000">
                <a:latin typeface="Calibri"/>
                <a:ea typeface="Calibri"/>
                <a:cs typeface="Calibri"/>
                <a:sym typeface="Calibri"/>
              </a:rPr>
              <a:t> - open source</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new post-pre-training method for LLMs </a:t>
            </a:r>
            <a:br>
              <a:rPr lang="en" sz="1300">
                <a:latin typeface="Calibri"/>
                <a:ea typeface="Calibri"/>
                <a:cs typeface="Calibri"/>
                <a:sym typeface="Calibri"/>
              </a:rPr>
            </a:br>
            <a:r>
              <a:rPr lang="en" sz="1300">
                <a:latin typeface="Calibri"/>
                <a:ea typeface="Calibri"/>
                <a:cs typeface="Calibri"/>
                <a:sym typeface="Calibri"/>
              </a:rPr>
              <a:t>with an expansion of Transformer blocks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tune the expanded blocks using only new corpus, </a:t>
            </a:r>
            <a:br>
              <a:rPr lang="en" sz="1300">
                <a:latin typeface="Calibri"/>
                <a:ea typeface="Calibri"/>
                <a:cs typeface="Calibri"/>
                <a:sym typeface="Calibri"/>
              </a:rPr>
            </a:br>
            <a:r>
              <a:rPr lang="en" sz="1300">
                <a:latin typeface="Calibri"/>
                <a:ea typeface="Calibri"/>
                <a:cs typeface="Calibri"/>
                <a:sym typeface="Calibri"/>
              </a:rPr>
              <a:t>efficiently and effectively improving the model’s knowledge without catastrophic forgetting</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achieve advanced performance among various benchmarks, demonstrating superiority over existing open models in the LLaMA family and the immense potential of reasoning and addressing diverse tasks as an intelligent agent </a:t>
            </a:r>
            <a:endParaRPr sz="1300">
              <a:latin typeface="Calibri"/>
              <a:ea typeface="Calibri"/>
              <a:cs typeface="Calibri"/>
              <a:sym typeface="Calibri"/>
            </a:endParaRPr>
          </a:p>
        </p:txBody>
      </p:sp>
      <p:pic>
        <p:nvPicPr>
          <p:cNvPr id="187" name="Google Shape;187;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974884" y="849963"/>
            <a:ext cx="4085925" cy="320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p:nvPr/>
        </p:nvSpPr>
        <p:spPr>
          <a:xfrm>
            <a:off x="72300" y="0"/>
            <a:ext cx="5048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MOBILE ALOHA - Google Robot</a:t>
            </a:r>
            <a:endParaRPr sz="2000" b="1">
              <a:latin typeface="Calibri"/>
              <a:ea typeface="Calibri"/>
              <a:cs typeface="Calibri"/>
              <a:sym typeface="Calibri"/>
            </a:endParaRPr>
          </a:p>
        </p:txBody>
      </p:sp>
      <p:sp>
        <p:nvSpPr>
          <p:cNvPr id="193" name="Google Shape;193;p28"/>
          <p:cNvSpPr txBox="1"/>
          <p:nvPr/>
        </p:nvSpPr>
        <p:spPr>
          <a:xfrm>
            <a:off x="72300" y="649625"/>
            <a:ext cx="5337900" cy="164657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F0F0F"/>
                </a:solidFill>
                <a:latin typeface="Calibri"/>
                <a:ea typeface="Calibri"/>
                <a:cs typeface="Calibri"/>
                <a:sym typeface="Calibri"/>
              </a:rPr>
              <a:t>Google / Stanford Robot</a:t>
            </a:r>
            <a:endParaRPr sz="1300" dirty="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dirty="0">
                <a:solidFill>
                  <a:srgbClr val="0F0F0F"/>
                </a:solidFill>
                <a:latin typeface="Calibri"/>
                <a:ea typeface="Calibri"/>
                <a:cs typeface="Calibri"/>
                <a:sym typeface="Calibri"/>
              </a:rPr>
              <a:t>Learning Bimanual Mobile Manipulation with Low-Cost Whole-Body Teleoperation</a:t>
            </a:r>
            <a:endParaRPr sz="1300" dirty="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dirty="0">
                <a:solidFill>
                  <a:srgbClr val="0F0F0F"/>
                </a:solidFill>
                <a:latin typeface="Calibri"/>
                <a:ea typeface="Calibri"/>
                <a:cs typeface="Calibri"/>
                <a:sym typeface="Calibri"/>
              </a:rPr>
              <a:t>Can be controlled remotely</a:t>
            </a:r>
            <a:endParaRPr sz="1300" dirty="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dirty="0">
                <a:solidFill>
                  <a:srgbClr val="0F0F0F"/>
                </a:solidFill>
                <a:latin typeface="Calibri"/>
                <a:ea typeface="Calibri"/>
                <a:cs typeface="Calibri"/>
                <a:sym typeface="Calibri"/>
              </a:rPr>
              <a:t>Can learn from demonstration - and then operate by itself</a:t>
            </a:r>
            <a:endParaRPr sz="1300" dirty="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dirty="0">
                <a:solidFill>
                  <a:schemeClr val="hlink"/>
                </a:solidFill>
                <a:latin typeface="Calibri"/>
                <a:ea typeface="Calibri"/>
                <a:cs typeface="Calibri"/>
                <a:sym typeface="Calibri"/>
                <a:hlinkClick r:id="rId3"/>
              </a:rPr>
              <a:t>https://mobile-aloha.github.io/resources/mobile-aloha.pdf</a:t>
            </a:r>
            <a:r>
              <a:rPr lang="en" sz="1000" dirty="0">
                <a:solidFill>
                  <a:srgbClr val="0F0F0F"/>
                </a:solidFill>
                <a:latin typeface="Calibri"/>
                <a:ea typeface="Calibri"/>
                <a:cs typeface="Calibri"/>
                <a:sym typeface="Calibri"/>
              </a:rPr>
              <a:t> </a:t>
            </a:r>
            <a:endParaRPr sz="1000" dirty="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dirty="0">
                <a:solidFill>
                  <a:schemeClr val="hlink"/>
                </a:solidFill>
                <a:latin typeface="Calibri"/>
                <a:ea typeface="Calibri"/>
                <a:cs typeface="Calibri"/>
                <a:sym typeface="Calibri"/>
                <a:hlinkClick r:id="rId4"/>
              </a:rPr>
              <a:t>https://mobile-aloha.github.io</a:t>
            </a:r>
            <a:endParaRPr sz="1000" dirty="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dirty="0">
                <a:solidFill>
                  <a:schemeClr val="hlink"/>
                </a:solidFill>
                <a:latin typeface="Calibri"/>
                <a:ea typeface="Calibri"/>
                <a:cs typeface="Calibri"/>
                <a:sym typeface="Calibri"/>
                <a:hlinkClick r:id="rId5"/>
              </a:rPr>
              <a:t>https://www.youtube.com/watch?v=Ckhf6WfXRI8</a:t>
            </a:r>
            <a:endParaRPr sz="1000" dirty="0">
              <a:solidFill>
                <a:srgbClr val="0F0F0F"/>
              </a:solidFill>
              <a:latin typeface="Calibri"/>
              <a:ea typeface="Calibri"/>
              <a:cs typeface="Calibri"/>
              <a:sym typeface="Calibri"/>
            </a:endParaRPr>
          </a:p>
        </p:txBody>
      </p:sp>
      <p:pic>
        <p:nvPicPr>
          <p:cNvPr id="194" name="Google Shape;194;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2499" y="2451899"/>
            <a:ext cx="3155974" cy="2253451"/>
          </a:xfrm>
          <a:prstGeom prst="rect">
            <a:avLst/>
          </a:prstGeom>
          <a:noFill/>
          <a:ln>
            <a:noFill/>
          </a:ln>
        </p:spPr>
      </p:pic>
      <p:pic>
        <p:nvPicPr>
          <p:cNvPr id="195" name="Google Shape;195;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866523" y="2451900"/>
            <a:ext cx="5170728" cy="21720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72300" y="0"/>
            <a:ext cx="5048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MTEB: Massive Text Embedding Benchmark</a:t>
            </a:r>
            <a:endParaRPr sz="2000" b="1">
              <a:latin typeface="Calibri"/>
              <a:ea typeface="Calibri"/>
              <a:cs typeface="Calibri"/>
              <a:sym typeface="Calibri"/>
            </a:endParaRPr>
          </a:p>
        </p:txBody>
      </p:sp>
      <p:sp>
        <p:nvSpPr>
          <p:cNvPr id="201" name="Google Shape;201;p29"/>
          <p:cNvSpPr txBox="1"/>
          <p:nvPr/>
        </p:nvSpPr>
        <p:spPr>
          <a:xfrm>
            <a:off x="117550" y="664700"/>
            <a:ext cx="40119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Embedding model using Mistral:</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seq length 32K,</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embedding length 4K</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https://huggingface.co/intfloat/e5-mistral-7b-instruct</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202" name="Google Shape;20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9325" y="2373425"/>
            <a:ext cx="7865354" cy="2588500"/>
          </a:xfrm>
          <a:prstGeom prst="rect">
            <a:avLst/>
          </a:prstGeom>
          <a:noFill/>
          <a:ln>
            <a:solidFill>
              <a:srgbClr val="FF0000"/>
            </a:solidFill>
          </a:ln>
        </p:spPr>
      </p:pic>
      <p:sp>
        <p:nvSpPr>
          <p:cNvPr id="203" name="Google Shape;203;p29"/>
          <p:cNvSpPr txBox="1"/>
          <p:nvPr/>
        </p:nvSpPr>
        <p:spPr>
          <a:xfrm>
            <a:off x="4764950" y="44575"/>
            <a:ext cx="43182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MTEB: Massive Text Embedding Benchmark</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https://huggingface.co/spaces/mteb/leaderboard</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p:nvPr/>
        </p:nvSpPr>
        <p:spPr>
          <a:xfrm>
            <a:off x="72300" y="0"/>
            <a:ext cx="234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Microsoft Copilot App</a:t>
            </a:r>
            <a:endParaRPr sz="2000" b="1">
              <a:latin typeface="Calibri"/>
              <a:ea typeface="Calibri"/>
              <a:cs typeface="Calibri"/>
              <a:sym typeface="Calibri"/>
            </a:endParaRPr>
          </a:p>
        </p:txBody>
      </p:sp>
      <p:sp>
        <p:nvSpPr>
          <p:cNvPr id="209" name="Google Shape;209;p30"/>
          <p:cNvSpPr txBox="1"/>
          <p:nvPr/>
        </p:nvSpPr>
        <p:spPr>
          <a:xfrm>
            <a:off x="72300" y="3145350"/>
            <a:ext cx="43182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Copilot for Microsoft 365</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https://copilot.microsoft.com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Nov 1, 2023 - for enterprise customers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Jan 1, 2024 - for educational staff</a:t>
            </a:r>
            <a:endParaRPr sz="1300">
              <a:solidFill>
                <a:srgbClr val="0F0F0F"/>
              </a:solidFill>
              <a:latin typeface="Calibri"/>
              <a:ea typeface="Calibri"/>
              <a:cs typeface="Calibri"/>
              <a:sym typeface="Calibri"/>
            </a:endParaRPr>
          </a:p>
        </p:txBody>
      </p:sp>
      <p:pic>
        <p:nvPicPr>
          <p:cNvPr id="210" name="Google Shape;210;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300" y="518050"/>
            <a:ext cx="4318200" cy="1450143"/>
          </a:xfrm>
          <a:prstGeom prst="rect">
            <a:avLst/>
          </a:prstGeom>
          <a:noFill/>
          <a:ln w="9525" cap="flat" cmpd="sng">
            <a:solidFill>
              <a:srgbClr val="FF0000"/>
            </a:solidFill>
            <a:prstDash val="solid"/>
            <a:round/>
            <a:headEnd type="none" w="sm" len="sm"/>
            <a:tailEnd type="none" w="sm" len="sm"/>
          </a:ln>
        </p:spPr>
      </p:pic>
      <p:pic>
        <p:nvPicPr>
          <p:cNvPr id="211" name="Google Shape;211;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01925" y="85075"/>
            <a:ext cx="4125402" cy="4859040"/>
          </a:xfrm>
          <a:prstGeom prst="rect">
            <a:avLst/>
          </a:prstGeom>
          <a:noFill/>
          <a:ln w="9525" cap="flat" cmpd="sng">
            <a:solidFill>
              <a:srgbClr val="FF0000"/>
            </a:solidFill>
            <a:prstDash val="solid"/>
            <a:round/>
            <a:headEnd type="none" w="sm" len="sm"/>
            <a:tailEnd type="none" w="sm" len="sm"/>
          </a:ln>
        </p:spPr>
      </p:pic>
      <p:sp>
        <p:nvSpPr>
          <p:cNvPr id="212" name="Google Shape;212;p30"/>
          <p:cNvSpPr txBox="1"/>
          <p:nvPr/>
        </p:nvSpPr>
        <p:spPr>
          <a:xfrm>
            <a:off x="72300" y="2175500"/>
            <a:ext cx="4318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Copilot App</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An Chat App to use Bing, ChatGPT-4, DALL-E-3</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Free</a:t>
            </a:r>
            <a:endParaRPr sz="1300">
              <a:solidFill>
                <a:srgbClr val="0F0F0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72300" y="0"/>
            <a:ext cx="4318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Reasoning with Foundation Models</a:t>
            </a:r>
            <a:endParaRPr sz="2000" b="1">
              <a:latin typeface="Calibri"/>
              <a:ea typeface="Calibri"/>
              <a:cs typeface="Calibri"/>
              <a:sym typeface="Calibri"/>
            </a:endParaRPr>
          </a:p>
        </p:txBody>
      </p:sp>
      <p:sp>
        <p:nvSpPr>
          <p:cNvPr id="218" name="Google Shape;218;p31"/>
          <p:cNvSpPr txBox="1"/>
          <p:nvPr/>
        </p:nvSpPr>
        <p:spPr>
          <a:xfrm>
            <a:off x="72300" y="649625"/>
            <a:ext cx="4318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Reasoning with Foundation Models</a:t>
            </a:r>
            <a:endParaRPr sz="13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https://twitter.com/omarsar0/status/1740729489661874632</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https://arxiv.org/abs/2312.11562v4</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219" name="Google Shape;219;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347925" y="1621875"/>
            <a:ext cx="5581869" cy="3296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1" y="0"/>
            <a:ext cx="369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225" name="Google Shape;225;p32"/>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26" name="Google Shape;226;p32"/>
          <p:cNvSpPr txBox="1"/>
          <p:nvPr/>
        </p:nvSpPr>
        <p:spPr>
          <a:xfrm>
            <a:off x="141350" y="1081625"/>
            <a:ext cx="17268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January 05, 2024</a:t>
            </a:r>
            <a:endParaRPr sz="1300">
              <a:solidFill>
                <a:schemeClr val="dk1"/>
              </a:solidFill>
              <a:latin typeface="Calibri"/>
              <a:ea typeface="Calibri"/>
              <a:cs typeface="Calibri"/>
              <a:sym typeface="Calibri"/>
            </a:endParaRPr>
          </a:p>
        </p:txBody>
      </p:sp>
      <p:pic>
        <p:nvPicPr>
          <p:cNvPr id="227" name="Google Shape;227;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22300" y="1444900"/>
            <a:ext cx="8391951" cy="3402200"/>
          </a:xfrm>
          <a:prstGeom prst="rect">
            <a:avLst/>
          </a:prstGeom>
          <a:noFill/>
          <a:ln w="9525" cap="flat" cmpd="sng">
            <a:solidFill>
              <a:srgbClr val="FF0000"/>
            </a:solidFill>
            <a:prstDash val="solid"/>
            <a:round/>
            <a:headEnd type="none" w="sm" len="sm"/>
            <a:tailEnd type="none" w="sm" len="sm"/>
          </a:ln>
        </p:spPr>
      </p:pic>
      <p:sp>
        <p:nvSpPr>
          <p:cNvPr id="228" name="Google Shape;228;p32"/>
          <p:cNvSpPr txBox="1"/>
          <p:nvPr/>
        </p:nvSpPr>
        <p:spPr>
          <a:xfrm>
            <a:off x="3870252" y="1747649"/>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29" name="Google Shape;229;p32"/>
          <p:cNvSpPr txBox="1"/>
          <p:nvPr/>
        </p:nvSpPr>
        <p:spPr>
          <a:xfrm>
            <a:off x="3870252" y="1999677"/>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30" name="Google Shape;230;p32"/>
          <p:cNvSpPr txBox="1"/>
          <p:nvPr/>
        </p:nvSpPr>
        <p:spPr>
          <a:xfrm>
            <a:off x="3870252" y="2251704"/>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1" name="Google Shape;231;p32"/>
          <p:cNvSpPr txBox="1"/>
          <p:nvPr/>
        </p:nvSpPr>
        <p:spPr>
          <a:xfrm>
            <a:off x="3870252" y="2503731"/>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32" name="Google Shape;232;p32"/>
          <p:cNvSpPr txBox="1"/>
          <p:nvPr/>
        </p:nvSpPr>
        <p:spPr>
          <a:xfrm>
            <a:off x="3870252" y="2755758"/>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3" name="Google Shape;233;p32"/>
          <p:cNvSpPr txBox="1"/>
          <p:nvPr/>
        </p:nvSpPr>
        <p:spPr>
          <a:xfrm>
            <a:off x="3870252" y="3007786"/>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4" name="Google Shape;234;p32"/>
          <p:cNvSpPr txBox="1"/>
          <p:nvPr/>
        </p:nvSpPr>
        <p:spPr>
          <a:xfrm>
            <a:off x="3870252" y="3259813"/>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a:t>
            </a:r>
            <a:endParaRPr sz="1300">
              <a:solidFill>
                <a:schemeClr val="dk1"/>
              </a:solidFill>
              <a:latin typeface="Calibri"/>
              <a:ea typeface="Calibri"/>
              <a:cs typeface="Calibri"/>
              <a:sym typeface="Calibri"/>
            </a:endParaRPr>
          </a:p>
        </p:txBody>
      </p:sp>
      <p:sp>
        <p:nvSpPr>
          <p:cNvPr id="235" name="Google Shape;235;p32"/>
          <p:cNvSpPr txBox="1"/>
          <p:nvPr/>
        </p:nvSpPr>
        <p:spPr>
          <a:xfrm>
            <a:off x="3870252" y="3511840"/>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6" name="Google Shape;236;p32"/>
          <p:cNvSpPr txBox="1"/>
          <p:nvPr/>
        </p:nvSpPr>
        <p:spPr>
          <a:xfrm>
            <a:off x="3870252" y="3763868"/>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a:t>
            </a:r>
            <a:endParaRPr sz="1300">
              <a:solidFill>
                <a:schemeClr val="dk1"/>
              </a:solidFill>
              <a:latin typeface="Calibri"/>
              <a:ea typeface="Calibri"/>
              <a:cs typeface="Calibri"/>
              <a:sym typeface="Calibri"/>
            </a:endParaRPr>
          </a:p>
        </p:txBody>
      </p:sp>
      <p:sp>
        <p:nvSpPr>
          <p:cNvPr id="237" name="Google Shape;237;p32"/>
          <p:cNvSpPr txBox="1"/>
          <p:nvPr/>
        </p:nvSpPr>
        <p:spPr>
          <a:xfrm>
            <a:off x="3870252" y="4015895"/>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a:t>
            </a:r>
            <a:endParaRPr sz="1300">
              <a:solidFill>
                <a:schemeClr val="dk1"/>
              </a:solidFill>
              <a:latin typeface="Calibri"/>
              <a:ea typeface="Calibri"/>
              <a:cs typeface="Calibri"/>
              <a:sym typeface="Calibri"/>
            </a:endParaRPr>
          </a:p>
        </p:txBody>
      </p:sp>
      <p:sp>
        <p:nvSpPr>
          <p:cNvPr id="238" name="Google Shape;238;p32"/>
          <p:cNvSpPr txBox="1"/>
          <p:nvPr/>
        </p:nvSpPr>
        <p:spPr>
          <a:xfrm>
            <a:off x="3870252" y="4267922"/>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9" name="Google Shape;239;p32"/>
          <p:cNvSpPr txBox="1"/>
          <p:nvPr/>
        </p:nvSpPr>
        <p:spPr>
          <a:xfrm>
            <a:off x="3870252" y="4519949"/>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45" name="Google Shape;245;p33"/>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46" name="Google Shape;246;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9650" y="666418"/>
            <a:ext cx="7711677" cy="3942450"/>
          </a:xfrm>
          <a:prstGeom prst="rect">
            <a:avLst/>
          </a:prstGeom>
          <a:noFill/>
          <a:ln w="9525" cap="flat" cmpd="sng">
            <a:solidFill>
              <a:srgbClr val="FF0000"/>
            </a:solidFill>
            <a:prstDash val="solid"/>
            <a:round/>
            <a:headEnd type="none" w="sm" len="sm"/>
            <a:tailEnd type="none" w="sm" len="sm"/>
          </a:ln>
        </p:spPr>
      </p:pic>
      <p:sp>
        <p:nvSpPr>
          <p:cNvPr id="247" name="Google Shape;247;p33"/>
          <p:cNvSpPr txBox="1"/>
          <p:nvPr/>
        </p:nvSpPr>
        <p:spPr>
          <a:xfrm>
            <a:off x="675250" y="448025"/>
            <a:ext cx="17862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December 20, 2023</a:t>
            </a:r>
            <a:endParaRPr sz="1300">
              <a:solidFill>
                <a:schemeClr val="dk1"/>
              </a:solidFill>
              <a:latin typeface="Calibri"/>
              <a:ea typeface="Calibri"/>
              <a:cs typeface="Calibri"/>
              <a:sym typeface="Calibri"/>
            </a:endParaRPr>
          </a:p>
        </p:txBody>
      </p:sp>
      <p:sp>
        <p:nvSpPr>
          <p:cNvPr id="248" name="Google Shape;248;p33"/>
          <p:cNvSpPr/>
          <p:nvPr/>
        </p:nvSpPr>
        <p:spPr>
          <a:xfrm>
            <a:off x="420581" y="2495958"/>
            <a:ext cx="137400" cy="137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3"/>
          <p:cNvSpPr/>
          <p:nvPr/>
        </p:nvSpPr>
        <p:spPr>
          <a:xfrm>
            <a:off x="425814" y="3341174"/>
            <a:ext cx="137400" cy="137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420581" y="3879679"/>
            <a:ext cx="137400" cy="137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p:nvPr/>
        </p:nvSpPr>
        <p:spPr>
          <a:xfrm>
            <a:off x="420581" y="3058135"/>
            <a:ext cx="137400" cy="137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3"/>
          <p:cNvSpPr txBox="1"/>
          <p:nvPr/>
        </p:nvSpPr>
        <p:spPr>
          <a:xfrm>
            <a:off x="609650" y="4692750"/>
            <a:ext cx="34242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Starting Elo rating for each model is set at 1000</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Currently 65 models, 130K+ votes</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p:nvPr/>
        </p:nvSpPr>
        <p:spPr>
          <a:xfrm>
            <a:off x="0" y="0"/>
            <a:ext cx="275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AI Race</a:t>
            </a:r>
            <a:endParaRPr sz="2000" b="1">
              <a:solidFill>
                <a:schemeClr val="dk1"/>
              </a:solidFill>
              <a:latin typeface="Calibri"/>
              <a:ea typeface="Calibri"/>
              <a:cs typeface="Calibri"/>
              <a:sym typeface="Calibri"/>
            </a:endParaRPr>
          </a:p>
        </p:txBody>
      </p:sp>
      <p:sp>
        <p:nvSpPr>
          <p:cNvPr id="258" name="Google Shape;258;p34"/>
          <p:cNvSpPr txBox="1"/>
          <p:nvPr/>
        </p:nvSpPr>
        <p:spPr>
          <a:xfrm>
            <a:off x="55075" y="399200"/>
            <a:ext cx="23964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Nov 30, 2022 - ChatGPT release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has pushed many companies to completely change their agenda and to re-organize around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2023 - year of discoveries, POCs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2024 - year of deployments</a:t>
            </a:r>
            <a:endParaRPr sz="1200">
              <a:solidFill>
                <a:schemeClr val="dk1"/>
              </a:solidFill>
              <a:latin typeface="Calibri"/>
              <a:ea typeface="Calibri"/>
              <a:cs typeface="Calibri"/>
              <a:sym typeface="Calibri"/>
            </a:endParaRPr>
          </a:p>
        </p:txBody>
      </p:sp>
      <p:sp>
        <p:nvSpPr>
          <p:cNvPr id="259" name="Google Shape;259;p34"/>
          <p:cNvSpPr txBox="1"/>
          <p:nvPr/>
        </p:nvSpPr>
        <p:spPr>
          <a:xfrm>
            <a:off x="1502000" y="1980400"/>
            <a:ext cx="139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Berkeley, Carnegie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Mellon, MIT,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Mistral.ai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Stability.ai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Anthropic</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DeepMind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01.ai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X.ai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Inflection.ai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a:t>
            </a:r>
            <a:endParaRPr sz="1200">
              <a:solidFill>
                <a:schemeClr val="dk1"/>
              </a:solidFill>
              <a:latin typeface="Calibri"/>
              <a:ea typeface="Calibri"/>
              <a:cs typeface="Calibri"/>
              <a:sym typeface="Calibri"/>
            </a:endParaRPr>
          </a:p>
        </p:txBody>
      </p:sp>
      <p:sp>
        <p:nvSpPr>
          <p:cNvPr id="260" name="Google Shape;260;p34"/>
          <p:cNvSpPr txBox="1"/>
          <p:nvPr/>
        </p:nvSpPr>
        <p:spPr>
          <a:xfrm>
            <a:off x="2979225" y="55800"/>
            <a:ext cx="1275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Platforms: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 Azure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Amazon Bedrock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AWS EC2</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Vertex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CoLab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 Watson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cloud.vast.ai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paperspace.com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LambdaLabs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brev.dev</a:t>
            </a:r>
            <a:endParaRPr sz="1200">
              <a:solidFill>
                <a:schemeClr val="dk1"/>
              </a:solidFill>
              <a:latin typeface="Calibri"/>
              <a:ea typeface="Calibri"/>
              <a:cs typeface="Calibri"/>
              <a:sym typeface="Calibri"/>
            </a:endParaRPr>
          </a:p>
        </p:txBody>
      </p:sp>
      <p:sp>
        <p:nvSpPr>
          <p:cNvPr id="261" name="Google Shape;261;p34"/>
          <p:cNvSpPr txBox="1"/>
          <p:nvPr/>
        </p:nvSpPr>
        <p:spPr>
          <a:xfrm>
            <a:off x="4885450" y="55800"/>
            <a:ext cx="1832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RAG tools: Vector DBs,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Graph DBs, PostgreSQL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AutoGen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TaskWeaver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CrewAI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MemGPT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vLLM + AutoAWQ</a:t>
            </a:r>
            <a:endParaRPr sz="1200">
              <a:solidFill>
                <a:schemeClr val="dk1"/>
              </a:solidFill>
              <a:latin typeface="Calibri"/>
              <a:ea typeface="Calibri"/>
              <a:cs typeface="Calibri"/>
              <a:sym typeface="Calibri"/>
            </a:endParaRPr>
          </a:p>
        </p:txBody>
      </p:sp>
      <p:sp>
        <p:nvSpPr>
          <p:cNvPr id="262" name="Google Shape;262;p34"/>
          <p:cNvSpPr txBox="1"/>
          <p:nvPr/>
        </p:nvSpPr>
        <p:spPr>
          <a:xfrm>
            <a:off x="55075" y="3376800"/>
            <a:ext cx="1066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Chips: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TPUs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Rain NPU</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Cerebras </a:t>
            </a:r>
            <a:endParaRPr sz="1200">
              <a:solidFill>
                <a:schemeClr val="dk1"/>
              </a:solidFill>
              <a:latin typeface="Calibri"/>
              <a:ea typeface="Calibri"/>
              <a:cs typeface="Calibri"/>
              <a:sym typeface="Calibri"/>
            </a:endParaRPr>
          </a:p>
        </p:txBody>
      </p:sp>
      <p:sp>
        <p:nvSpPr>
          <p:cNvPr id="263" name="Google Shape;263;p34"/>
          <p:cNvSpPr txBox="1"/>
          <p:nvPr/>
        </p:nvSpPr>
        <p:spPr>
          <a:xfrm>
            <a:off x="5440225" y="3199589"/>
            <a:ext cx="2316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Software: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Python, PyTorch, JAX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Rust Candle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 CUDA, cuDNN, TensorRT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SDK, DeepStream SDK,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 python modules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(datasets, transformers)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models, datasets,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LlamaIndex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 MLX</a:t>
            </a:r>
            <a:endParaRPr sz="1200">
              <a:solidFill>
                <a:schemeClr val="dk1"/>
              </a:solidFill>
              <a:latin typeface="Calibri"/>
              <a:ea typeface="Calibri"/>
              <a:cs typeface="Calibri"/>
              <a:sym typeface="Calibri"/>
            </a:endParaRPr>
          </a:p>
        </p:txBody>
      </p:sp>
      <p:sp>
        <p:nvSpPr>
          <p:cNvPr id="264" name="Google Shape;264;p34"/>
          <p:cNvSpPr txBox="1"/>
          <p:nvPr/>
        </p:nvSpPr>
        <p:spPr>
          <a:xfrm>
            <a:off x="6810877" y="1942089"/>
            <a:ext cx="2289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Training, Fine-tuning: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Axolotl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LoRA, QLoRA, S-LoRA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wandb.ai (weights &amp; biases)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fast.ai</a:t>
            </a:r>
            <a:endParaRPr sz="1200">
              <a:solidFill>
                <a:schemeClr val="dk1"/>
              </a:solidFill>
              <a:latin typeface="Calibri"/>
              <a:ea typeface="Calibri"/>
              <a:cs typeface="Calibri"/>
              <a:sym typeface="Calibri"/>
            </a:endParaRPr>
          </a:p>
        </p:txBody>
      </p:sp>
      <p:sp>
        <p:nvSpPr>
          <p:cNvPr id="265" name="Google Shape;265;p34"/>
          <p:cNvSpPr txBox="1"/>
          <p:nvPr/>
        </p:nvSpPr>
        <p:spPr>
          <a:xfrm>
            <a:off x="6802940" y="55800"/>
            <a:ext cx="2289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Safety: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Purple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6" name="Google Shape;266;p34"/>
          <p:cNvSpPr txBox="1"/>
          <p:nvPr/>
        </p:nvSpPr>
        <p:spPr>
          <a:xfrm>
            <a:off x="6802940" y="732300"/>
            <a:ext cx="2289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Front-End Dev:</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Windows AI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Streamlit, Flask, Gradio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Text Generation WebUI</a:t>
            </a:r>
            <a:endParaRPr sz="1200">
              <a:solidFill>
                <a:schemeClr val="dk1"/>
              </a:solidFill>
              <a:latin typeface="Calibri"/>
              <a:ea typeface="Calibri"/>
              <a:cs typeface="Calibri"/>
              <a:sym typeface="Calibri"/>
            </a:endParaRPr>
          </a:p>
        </p:txBody>
      </p:sp>
      <p:sp>
        <p:nvSpPr>
          <p:cNvPr id="267" name="Google Shape;267;p34"/>
          <p:cNvSpPr txBox="1"/>
          <p:nvPr/>
        </p:nvSpPr>
        <p:spPr>
          <a:xfrm>
            <a:off x="2979225" y="3561600"/>
            <a:ext cx="161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App Dev:</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platform.openai.com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Cohere.com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RunPod.io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replit.com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chatbase.co</a:t>
            </a:r>
            <a:endParaRPr sz="1200">
              <a:solidFill>
                <a:schemeClr val="dk1"/>
              </a:solidFill>
              <a:latin typeface="Calibri"/>
              <a:ea typeface="Calibri"/>
              <a:cs typeface="Calibri"/>
              <a:sym typeface="Calibri"/>
            </a:endParaRPr>
          </a:p>
        </p:txBody>
      </p:sp>
      <p:sp>
        <p:nvSpPr>
          <p:cNvPr id="268" name="Google Shape;268;p34"/>
          <p:cNvSpPr txBox="1"/>
          <p:nvPr/>
        </p:nvSpPr>
        <p:spPr>
          <a:xfrm>
            <a:off x="7824571" y="3199600"/>
            <a:ext cx="1275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Local Apps: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LMStudio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GPT4All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MLC LLM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PrivateGPT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h2oGPT</a:t>
            </a:r>
            <a:endParaRPr sz="1200">
              <a:solidFill>
                <a:schemeClr val="dk1"/>
              </a:solidFill>
              <a:latin typeface="Calibri"/>
              <a:ea typeface="Calibri"/>
              <a:cs typeface="Calibri"/>
              <a:sym typeface="Calibri"/>
            </a:endParaRPr>
          </a:p>
        </p:txBody>
      </p:sp>
      <p:sp>
        <p:nvSpPr>
          <p:cNvPr id="269" name="Google Shape;269;p34"/>
          <p:cNvSpPr txBox="1"/>
          <p:nvPr/>
        </p:nvSpPr>
        <p:spPr>
          <a:xfrm>
            <a:off x="2979225" y="2547450"/>
            <a:ext cx="1361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Datasets: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Orca2, Open Orca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Dolphin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scale.com</a:t>
            </a:r>
            <a:endParaRPr sz="1200">
              <a:solidFill>
                <a:schemeClr val="dk1"/>
              </a:solidFill>
              <a:latin typeface="Calibri"/>
              <a:ea typeface="Calibri"/>
              <a:cs typeface="Calibri"/>
              <a:sym typeface="Calibri"/>
            </a:endParaRPr>
          </a:p>
        </p:txBody>
      </p:sp>
      <p:sp>
        <p:nvSpPr>
          <p:cNvPr id="270" name="Google Shape;270;p34"/>
          <p:cNvSpPr txBox="1"/>
          <p:nvPr/>
        </p:nvSpPr>
        <p:spPr>
          <a:xfrm>
            <a:off x="55075" y="1980400"/>
            <a:ext cx="1361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Chats: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Bard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Claude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labs.perplexity.ai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llama2.ai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pi.ai</a:t>
            </a:r>
            <a:endParaRPr sz="1200">
              <a:solidFill>
                <a:schemeClr val="dk1"/>
              </a:solidFill>
              <a:latin typeface="Calibri"/>
              <a:ea typeface="Calibri"/>
              <a:cs typeface="Calibri"/>
              <a:sym typeface="Calibri"/>
            </a:endParaRPr>
          </a:p>
        </p:txBody>
      </p:sp>
      <p:sp>
        <p:nvSpPr>
          <p:cNvPr id="271" name="Google Shape;271;p34"/>
          <p:cNvSpPr txBox="1"/>
          <p:nvPr/>
        </p:nvSpPr>
        <p:spPr>
          <a:xfrm>
            <a:off x="4885450" y="2054950"/>
            <a:ext cx="18321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Coding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 Pilot in VS Code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GitHub Copilot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Google’s Duet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JetBrains AI IDEs</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2300" y="0"/>
            <a:ext cx="234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2024 AI predictions</a:t>
            </a:r>
            <a:endParaRPr sz="2000" b="1">
              <a:latin typeface="Calibri"/>
              <a:ea typeface="Calibri"/>
              <a:cs typeface="Calibri"/>
              <a:sym typeface="Calibri"/>
            </a:endParaRPr>
          </a:p>
        </p:txBody>
      </p:sp>
      <p:sp>
        <p:nvSpPr>
          <p:cNvPr id="83" name="Google Shape;83;p17"/>
          <p:cNvSpPr txBox="1"/>
          <p:nvPr/>
        </p:nvSpPr>
        <p:spPr>
          <a:xfrm>
            <a:off x="4590625" y="326400"/>
            <a:ext cx="44007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2024 AI predictions - by William Falcon ⚡️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https://twitter.com/_willfalcon/status/1741138074506022968</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1B models will outperform 70B models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Models cheaply deployed on CPUs. Not API services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Data quality will yield the next 10x boost in performance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 source models will beat the best private models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Compilers will unlock at least 80% speed up in models (both training and inference)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Legislation will side with content creators over model developers.</a:t>
            </a:r>
            <a:endParaRPr sz="1300">
              <a:solidFill>
                <a:srgbClr val="0F0F0F"/>
              </a:solidFill>
              <a:latin typeface="Calibri"/>
              <a:ea typeface="Calibri"/>
              <a:cs typeface="Calibri"/>
              <a:sym typeface="Calibri"/>
            </a:endParaRPr>
          </a:p>
        </p:txBody>
      </p:sp>
      <p:sp>
        <p:nvSpPr>
          <p:cNvPr id="84" name="Google Shape;84;p17"/>
          <p:cNvSpPr txBox="1"/>
          <p:nvPr/>
        </p:nvSpPr>
        <p:spPr>
          <a:xfrm>
            <a:off x="120425" y="2960716"/>
            <a:ext cx="43182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10 Predictions For AI in 2024 - </a:t>
            </a:r>
            <a:r>
              <a:rPr lang="en" sz="1300" b="1">
                <a:solidFill>
                  <a:srgbClr val="FF0000"/>
                </a:solidFill>
                <a:latin typeface="Calibri"/>
                <a:ea typeface="Calibri"/>
                <a:cs typeface="Calibri"/>
                <a:sym typeface="Calibri"/>
              </a:rPr>
              <a:t>Matthew Berman</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https://www.youtube.com/watch?v=Fbbu_GQcrwc</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 0:00 - LLaMA 3, AI Studio</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 7:19 - Gemini Ultra</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11:30 - Robots (Tesla Optimus)</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15:02 - Open Source Acceleration</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21:13 - AI Agents</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25:20 - No AGI</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27:34 - Synthetic Data</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29:29 - Multi-Modal as default</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0F0F0F"/>
                </a:solidFill>
                <a:latin typeface="Roboto Mono"/>
                <a:ea typeface="Roboto Mono"/>
                <a:cs typeface="Roboto Mono"/>
                <a:sym typeface="Roboto Mono"/>
              </a:rPr>
              <a:t>31:30 - Evil Bots, spam, fakes, etc - will get better. </a:t>
            </a:r>
            <a:br>
              <a:rPr lang="en" sz="1000">
                <a:solidFill>
                  <a:srgbClr val="0F0F0F"/>
                </a:solidFill>
                <a:latin typeface="Roboto Mono"/>
                <a:ea typeface="Roboto Mono"/>
                <a:cs typeface="Roboto Mono"/>
                <a:sym typeface="Roboto Mono"/>
              </a:rPr>
            </a:br>
            <a:r>
              <a:rPr lang="en" sz="1000">
                <a:solidFill>
                  <a:srgbClr val="0F0F0F"/>
                </a:solidFill>
                <a:latin typeface="Roboto Mono"/>
                <a:ea typeface="Roboto Mono"/>
                <a:cs typeface="Roboto Mono"/>
                <a:sym typeface="Roboto Mono"/>
              </a:rPr>
              <a:t>        Solution - charge for sending messages.</a:t>
            </a:r>
            <a:endParaRPr sz="10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0F0F0F"/>
                </a:solidFill>
                <a:latin typeface="Roboto Mono"/>
                <a:ea typeface="Roboto Mono"/>
                <a:cs typeface="Roboto Mono"/>
                <a:sym typeface="Roboto Mono"/>
              </a:rPr>
              <a:t>34:16 - GPT4.5 - better, faster, cheaper</a:t>
            </a:r>
            <a:endParaRPr sz="1000">
              <a:solidFill>
                <a:srgbClr val="0F0F0F"/>
              </a:solidFill>
              <a:latin typeface="Roboto Mono"/>
              <a:ea typeface="Roboto Mono"/>
              <a:cs typeface="Roboto Mono"/>
              <a:sym typeface="Roboto Mono"/>
            </a:endParaRPr>
          </a:p>
        </p:txBody>
      </p:sp>
      <p:sp>
        <p:nvSpPr>
          <p:cNvPr id="85" name="Google Shape;85;p17"/>
          <p:cNvSpPr txBox="1"/>
          <p:nvPr/>
        </p:nvSpPr>
        <p:spPr>
          <a:xfrm>
            <a:off x="120425" y="1491471"/>
            <a:ext cx="43182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2023 - year of discoveries and POCs (Proof of Concept)</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2024 - year of practical deployments and acceleration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Smaller/faster models run on laptops and phones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 source gaining on closed models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language + reasoning + knowledge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AI Agents, robotics, and more</a:t>
            </a:r>
            <a:endParaRPr sz="1300">
              <a:solidFill>
                <a:srgbClr val="0F0F0F"/>
              </a:solidFill>
              <a:latin typeface="Calibri"/>
              <a:ea typeface="Calibri"/>
              <a:cs typeface="Calibri"/>
              <a:sym typeface="Calibri"/>
            </a:endParaRPr>
          </a:p>
        </p:txBody>
      </p:sp>
      <p:pic>
        <p:nvPicPr>
          <p:cNvPr id="86" name="Google Shape;86;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1025" y="2618400"/>
            <a:ext cx="4400579" cy="2234669"/>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4562875" y="4871825"/>
            <a:ext cx="44286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900">
                <a:solidFill>
                  <a:srgbClr val="0F0F0F"/>
                </a:solidFill>
                <a:latin typeface="Roboto Mono"/>
                <a:ea typeface="Roboto Mono"/>
                <a:cs typeface="Roboto Mono"/>
                <a:sym typeface="Roboto Mono"/>
              </a:rPr>
              <a:t>2018|  2019    |   2020   |  2021  |   2022    | 2023     | 2024 </a:t>
            </a:r>
            <a:endParaRPr sz="900">
              <a:solidFill>
                <a:srgbClr val="0F0F0F"/>
              </a:solidFill>
              <a:latin typeface="Roboto Mono"/>
              <a:ea typeface="Roboto Mono"/>
              <a:cs typeface="Roboto Mono"/>
              <a:sym typeface="Roboto Mono"/>
            </a:endParaRPr>
          </a:p>
        </p:txBody>
      </p:sp>
      <p:sp>
        <p:nvSpPr>
          <p:cNvPr id="88" name="Google Shape;88;p17"/>
          <p:cNvSpPr txBox="1"/>
          <p:nvPr/>
        </p:nvSpPr>
        <p:spPr>
          <a:xfrm>
            <a:off x="120425" y="328488"/>
            <a:ext cx="43182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AI - the fastest developing technology in human history.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Compute numbers grow  ~ x10 every ~6 months</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Multiple huge (300..500..1,000) Megawatt data centers</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Forget about Moore's Law of doubling every 2-3 years!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Providers will charge for data APIs (X.ai, Reddit, ...)</a:t>
            </a:r>
            <a:endParaRPr sz="1300">
              <a:solidFill>
                <a:srgbClr val="0F0F0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72300" y="45225"/>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Mixtral 8x7B in 24GB of VRAM</a:t>
            </a:r>
            <a:endParaRPr sz="2000" b="1">
              <a:latin typeface="Calibri"/>
              <a:ea typeface="Calibri"/>
              <a:cs typeface="Calibri"/>
              <a:sym typeface="Calibri"/>
            </a:endParaRPr>
          </a:p>
        </p:txBody>
      </p:sp>
      <p:sp>
        <p:nvSpPr>
          <p:cNvPr id="94" name="Google Shape;94;p18"/>
          <p:cNvSpPr txBox="1"/>
          <p:nvPr/>
        </p:nvSpPr>
        <p:spPr>
          <a:xfrm>
            <a:off x="72300" y="562607"/>
            <a:ext cx="3454800" cy="435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Mixtral 8x7B Instruct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with </a:t>
            </a:r>
            <a:r>
              <a:rPr lang="en" sz="1300" b="1">
                <a:solidFill>
                  <a:srgbClr val="FF0000"/>
                </a:solidFill>
                <a:latin typeface="Calibri"/>
                <a:ea typeface="Calibri"/>
                <a:cs typeface="Calibri"/>
                <a:sym typeface="Calibri"/>
              </a:rPr>
              <a:t>AWQ</a:t>
            </a:r>
            <a:r>
              <a:rPr lang="en" sz="1300">
                <a:solidFill>
                  <a:schemeClr val="dk1"/>
                </a:solidFill>
                <a:latin typeface="Calibri"/>
                <a:ea typeface="Calibri"/>
                <a:cs typeface="Calibri"/>
                <a:sym typeface="Calibri"/>
              </a:rPr>
              <a:t> &amp; </a:t>
            </a:r>
            <a:r>
              <a:rPr lang="en" sz="1300" b="1">
                <a:solidFill>
                  <a:srgbClr val="FF0000"/>
                </a:solidFill>
                <a:latin typeface="Calibri"/>
                <a:ea typeface="Calibri"/>
                <a:cs typeface="Calibri"/>
                <a:sym typeface="Calibri"/>
              </a:rPr>
              <a:t>Flash Attention 2</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https://twitter.com/reach_vb/status/1741175347821883502</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All in ~24GB GPU VRAM &amp; 10 lines of code!</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AWQ = Activation-aware Weight Quantization.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applies different levels of quantization to different weights based on their importance (weights). This makes the model smaller (fit into local device) - and gives faster inference!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https://huggingface.co/docs/transformers/main_classes/quantization</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Flash Attention 2 </a:t>
            </a:r>
            <a:r>
              <a:rPr lang="en" sz="1300">
                <a:solidFill>
                  <a:schemeClr val="dk1"/>
                </a:solidFill>
                <a:latin typeface="Calibri"/>
                <a:ea typeface="Calibri"/>
                <a:cs typeface="Calibri"/>
                <a:sym typeface="Calibri"/>
              </a:rPr>
              <a:t>- speeds up calculations using GPU memory hierarchy and avoiding costly matrix multiplications. Online softmax, better parallelism and work partitioning, GPU memory saving tricks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Vaibhav Srivastav</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https://vaibhav.wiki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https://vaibhav.wiki/about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5" name="Google Shape;95;p18"/>
          <p:cNvSpPr txBox="1"/>
          <p:nvPr/>
        </p:nvSpPr>
        <p:spPr>
          <a:xfrm>
            <a:off x="3646100" y="557104"/>
            <a:ext cx="5448600" cy="4494600"/>
          </a:xfrm>
          <a:prstGeom prst="rect">
            <a:avLst/>
          </a:prstGeom>
          <a:solidFill>
            <a:srgbClr val="FFF2CC"/>
          </a:solid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Your GPU(s) must be of Compute Capability 7.5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(Turing RTX 20809 and later).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Your CUDA version must be CUDA 11.8 or later.</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Requires installing AutoAWQ kernels.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u="sng">
                <a:solidFill>
                  <a:schemeClr val="hlink"/>
                </a:solidFill>
                <a:latin typeface="Roboto Mono"/>
                <a:ea typeface="Roboto Mono"/>
                <a:cs typeface="Roboto Mono"/>
                <a:sym typeface="Roboto Mono"/>
                <a:hlinkClick r:id="rId7"/>
              </a:rPr>
              <a:t>https://github.com/casper-hansen/AutoAWQ</a:t>
            </a:r>
            <a:r>
              <a:rPr lang="en" sz="1000">
                <a:solidFill>
                  <a:srgbClr val="6AA84F"/>
                </a:solidFill>
                <a:latin typeface="Roboto Mono"/>
                <a:ea typeface="Roboto Mono"/>
                <a:cs typeface="Roboto Mono"/>
                <a:sym typeface="Roboto Mono"/>
              </a:rPr>
              <a:t>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u="sng">
                <a:solidFill>
                  <a:schemeClr val="hlink"/>
                </a:solidFill>
                <a:latin typeface="Roboto Mono"/>
                <a:ea typeface="Roboto Mono"/>
                <a:cs typeface="Roboto Mono"/>
                <a:sym typeface="Roboto Mono"/>
                <a:hlinkClick r:id="rId8"/>
              </a:rPr>
              <a:t>https://pypi.org/project/autoawq/</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u="sng">
                <a:solidFill>
                  <a:schemeClr val="hlink"/>
                </a:solidFill>
                <a:latin typeface="Roboto Mono"/>
                <a:ea typeface="Roboto Mono"/>
                <a:cs typeface="Roboto Mono"/>
                <a:sym typeface="Roboto Mono"/>
                <a:hlinkClick r:id="rId9"/>
              </a:rPr>
              <a:t>https://github.com/casper-hansen/AutoAWQ_kernels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CC0000"/>
                </a:solidFill>
                <a:latin typeface="Roboto Mono"/>
                <a:ea typeface="Roboto Mono"/>
                <a:cs typeface="Roboto Mono"/>
                <a:sym typeface="Roboto Mono"/>
              </a:rPr>
              <a:t># pip install git+</a:t>
            </a:r>
            <a:r>
              <a:rPr lang="en" sz="1000" u="sng">
                <a:solidFill>
                  <a:srgbClr val="CC0000"/>
                </a:solidFill>
                <a:latin typeface="Roboto Mono"/>
                <a:ea typeface="Roboto Mono"/>
                <a:cs typeface="Roboto Mono"/>
                <a:sym typeface="Roboto Mono"/>
                <a:hlinkClick r:id="rId10">
                  <a:extLst>
                    <a:ext uri="{A12FA001-AC4F-418D-AE19-62706E023703}">
                      <ahyp:hlinkClr xmlns:ahyp="http://schemas.microsoft.com/office/drawing/2018/hyperlinkcolor" val="tx"/>
                    </a:ext>
                  </a:extLst>
                </a:hlinkClick>
              </a:rPr>
              <a:t>https://github.com/huggingface/transformers.git</a:t>
            </a:r>
            <a:endParaRPr sz="1000">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CC0000"/>
                </a:solidFill>
                <a:latin typeface="Roboto Mono"/>
                <a:ea typeface="Roboto Mono"/>
                <a:cs typeface="Roboto Mono"/>
                <a:sym typeface="Roboto Mono"/>
              </a:rPr>
              <a:t># pip install autoawq-kernels</a:t>
            </a:r>
            <a:endParaRPr sz="1000">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CC0000"/>
                </a:solidFill>
                <a:latin typeface="Roboto Mono"/>
                <a:ea typeface="Roboto Mono"/>
                <a:cs typeface="Roboto Mono"/>
                <a:sym typeface="Roboto Mono"/>
              </a:rPr>
              <a:t># pip install autoawq</a:t>
            </a:r>
            <a:endParaRPr sz="1000">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transformers import AutoModelForCausalLM, AutoTokenizer, TextStreamer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model_id = "</a:t>
            </a:r>
            <a:r>
              <a:rPr lang="en" sz="1000">
                <a:solidFill>
                  <a:srgbClr val="6AA84F"/>
                </a:solidFill>
                <a:latin typeface="Roboto Mono"/>
                <a:ea typeface="Roboto Mono"/>
                <a:cs typeface="Roboto Mono"/>
                <a:sym typeface="Roboto Mono"/>
              </a:rPr>
              <a:t>casperhansen/mixtral-instruct-awq</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tokenizer = AutoTokenizer.from_pretrained(model_id)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model = AutoModelForCausalLM.from_pretrained(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model_id, low_cpu_mem_usage=True,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device_map="cuda:0", attn_implementation="flash_attention_2")</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streamer = TextStreamer(tokenizer, skip_prompt=True,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skip_special_tokens=True)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tokens = tokenizer(text, return_tensors='pt').input_ids.to("cuda:0")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generation_output = model.generate(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tokens, streamer=streamer, max_new_tokens=512)</a:t>
            </a:r>
            <a:endParaRPr sz="1000">
              <a:solidFill>
                <a:srgbClr val="3C78D8"/>
              </a:solidFill>
              <a:latin typeface="Roboto Mono"/>
              <a:ea typeface="Roboto Mono"/>
              <a:cs typeface="Roboto Mono"/>
              <a:sym typeface="Roboto Mono"/>
            </a:endParaRPr>
          </a:p>
        </p:txBody>
      </p:sp>
      <p:pic>
        <p:nvPicPr>
          <p:cNvPr id="96" name="Google Shape;96;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020175" y="3974525"/>
            <a:ext cx="757500" cy="87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72300" y="45225"/>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Parameter Offloading</a:t>
            </a:r>
            <a:endParaRPr sz="2000" b="1">
              <a:latin typeface="Calibri"/>
              <a:ea typeface="Calibri"/>
              <a:cs typeface="Calibri"/>
              <a:sym typeface="Calibri"/>
            </a:endParaRPr>
          </a:p>
        </p:txBody>
      </p:sp>
      <p:sp>
        <p:nvSpPr>
          <p:cNvPr id="102" name="Google Shape;102;p19"/>
          <p:cNvSpPr txBox="1"/>
          <p:nvPr/>
        </p:nvSpPr>
        <p:spPr>
          <a:xfrm>
            <a:off x="72300" y="562600"/>
            <a:ext cx="4256700" cy="369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PowerInfer</a:t>
            </a:r>
            <a:r>
              <a:rPr lang="en" sz="1300">
                <a:solidFill>
                  <a:schemeClr val="dk1"/>
                </a:solidFill>
                <a:latin typeface="Calibri"/>
                <a:ea typeface="Calibri"/>
                <a:cs typeface="Calibri"/>
                <a:sym typeface="Calibri"/>
              </a:rPr>
              <a:t> can massively (x11) speed up inference on consumer GPUs. Almost reaching A100 levels.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outperforms llama.cpp by up to 11.69x while retaining model accuracy.</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You can use these models with PowerInfer today: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Falcon-40B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Llama2 family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https://twitter.com/AlphaSignalAI/status/1737179455830045036</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https://github.com/SJTU-IPADS/PowerInfer</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PowerInfer reached an average token generation rate of 13.20 tokens/s, with a peak of 29.08 tokens/s, across various LLMs (including OPT-175B) on a single NVIDIA RTX 4090 GPU, only 18% lower than that achieved by a top-tier server-grade A100 GPU.</a:t>
            </a:r>
            <a:endParaRPr sz="1300">
              <a:latin typeface="Calibri"/>
              <a:ea typeface="Calibri"/>
              <a:cs typeface="Calibri"/>
              <a:sym typeface="Calibri"/>
            </a:endParaRPr>
          </a:p>
        </p:txBody>
      </p:sp>
      <p:sp>
        <p:nvSpPr>
          <p:cNvPr id="103" name="Google Shape;103;p19"/>
          <p:cNvSpPr txBox="1"/>
          <p:nvPr/>
        </p:nvSpPr>
        <p:spPr>
          <a:xfrm>
            <a:off x="4457200" y="562600"/>
            <a:ext cx="4563300" cy="360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MPTI: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run Mixtral on Free Google Colab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or on Nvidia 3060 with 12GB</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relies upon parameter offloading algorithms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that accelerates offloading by taking advantage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of innate properties of MoE LLMs.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technique works by loading model parameters just-in-time when they are needed for computation. Since most deep learning models use layers in a fixed order, offloading can pre-dispatch the next layer parameters in the background, ahead of time.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https://twitter.com/rohanpaul_ai/status/1741103866047869222</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https://arxiv.org/abs/2312.17238</a:t>
            </a:r>
            <a:r>
              <a:rPr lang="en" sz="1000">
                <a:latin typeface="Calibri"/>
                <a:ea typeface="Calibri"/>
                <a:cs typeface="Calibri"/>
                <a:sym typeface="Calibri"/>
              </a:rPr>
              <a:t> </a:t>
            </a:r>
            <a:br>
              <a:rPr lang="en" sz="1000">
                <a:latin typeface="Calibri"/>
                <a:ea typeface="Calibri"/>
                <a:cs typeface="Calibri"/>
                <a:sym typeface="Calibri"/>
              </a:rPr>
            </a:br>
            <a:r>
              <a:rPr lang="en" sz="1000">
                <a:latin typeface="Calibri"/>
                <a:ea typeface="Calibri"/>
                <a:cs typeface="Calibri"/>
                <a:sym typeface="Calibri"/>
              </a:rPr>
              <a:t>Fast Inference of Mixture-of-Experts Language Models with Offloading Artyom Eliseev, Denis Mazur, MPTI</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72300" y="45225"/>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Peter Diamandis &amp; Elon Musk</a:t>
            </a:r>
            <a:endParaRPr sz="2000" b="1">
              <a:latin typeface="Calibri"/>
              <a:ea typeface="Calibri"/>
              <a:cs typeface="Calibri"/>
              <a:sym typeface="Calibri"/>
            </a:endParaRPr>
          </a:p>
        </p:txBody>
      </p:sp>
      <p:sp>
        <p:nvSpPr>
          <p:cNvPr id="109" name="Google Shape;109;p20"/>
          <p:cNvSpPr txBox="1"/>
          <p:nvPr/>
        </p:nvSpPr>
        <p:spPr>
          <a:xfrm>
            <a:off x="72300" y="681975"/>
            <a:ext cx="4080300" cy="123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Peter Diamandis &amp; Elon Musk </a:t>
            </a:r>
            <a:br>
              <a:rPr lang="en"/>
            </a:br>
            <a:r>
              <a:rPr lang="en"/>
              <a:t>on Abundance, AGI, and The Media in 2024</a:t>
            </a:r>
            <a:endParaRPr/>
          </a:p>
          <a:p>
            <a:pPr marL="0" lvl="0" indent="0" algn="l" rtl="0">
              <a:spcBef>
                <a:spcPts val="0"/>
              </a:spcBef>
              <a:spcAft>
                <a:spcPts val="0"/>
              </a:spcAft>
              <a:buClr>
                <a:schemeClr val="dk1"/>
              </a:buClr>
              <a:buSzPts val="1100"/>
              <a:buFont typeface="Arial"/>
              <a:buNone/>
            </a:pPr>
            <a:br>
              <a:rPr lang="en"/>
            </a:br>
            <a:r>
              <a:rPr lang="en" sz="1300" u="sng">
                <a:solidFill>
                  <a:schemeClr val="hlink"/>
                </a:solidFill>
                <a:latin typeface="Calibri"/>
                <a:ea typeface="Calibri"/>
                <a:cs typeface="Calibri"/>
                <a:sym typeface="Calibri"/>
                <a:hlinkClick r:id="rId3"/>
              </a:rPr>
              <a:t>https://www.youtube.com/watch?v=_PcL4w--uNs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pic>
        <p:nvPicPr>
          <p:cNvPr id="110" name="Google Shape;11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82877" y="276238"/>
            <a:ext cx="3320399" cy="1879075"/>
          </a:xfrm>
          <a:prstGeom prst="rect">
            <a:avLst/>
          </a:prstGeom>
          <a:noFill/>
          <a:ln>
            <a:noFill/>
          </a:ln>
        </p:spPr>
      </p:pic>
      <p:pic>
        <p:nvPicPr>
          <p:cNvPr id="111" name="Google Shape;111;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82575" y="2110150"/>
            <a:ext cx="2313776" cy="2146100"/>
          </a:xfrm>
          <a:prstGeom prst="rect">
            <a:avLst/>
          </a:prstGeom>
          <a:noFill/>
          <a:ln>
            <a:noFill/>
          </a:ln>
        </p:spPr>
      </p:pic>
      <p:pic>
        <p:nvPicPr>
          <p:cNvPr id="112" name="Google Shape;112;p20"/>
          <p:cNvPicPr preferRelativeResize="0"/>
          <p:nvPr/>
        </p:nvPicPr>
        <p:blipFill>
          <a:blip r:embed="rId6">
            <a:alphaModFix/>
          </a:blip>
          <a:stretch>
            <a:fillRect/>
          </a:stretch>
        </p:blipFill>
        <p:spPr>
          <a:xfrm>
            <a:off x="2777226" y="2383112"/>
            <a:ext cx="2857500" cy="1600200"/>
          </a:xfrm>
          <a:prstGeom prst="rect">
            <a:avLst/>
          </a:prstGeom>
          <a:noFill/>
          <a:ln>
            <a:noFill/>
          </a:ln>
        </p:spPr>
      </p:pic>
      <p:pic>
        <p:nvPicPr>
          <p:cNvPr id="113" name="Google Shape;113;p20"/>
          <p:cNvPicPr preferRelativeResize="0"/>
          <p:nvPr/>
        </p:nvPicPr>
        <p:blipFill>
          <a:blip r:embed="rId7">
            <a:alphaModFix/>
          </a:blip>
          <a:stretch>
            <a:fillRect/>
          </a:stretch>
        </p:blipFill>
        <p:spPr>
          <a:xfrm>
            <a:off x="5945776" y="2383112"/>
            <a:ext cx="2857500"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72300" y="45225"/>
            <a:ext cx="41313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jan.ai - Run Any Chatbot FREE Locally on Your Computer</a:t>
            </a:r>
            <a:endParaRPr sz="2000" b="1">
              <a:latin typeface="Calibri"/>
              <a:ea typeface="Calibri"/>
              <a:cs typeface="Calibri"/>
              <a:sym typeface="Calibri"/>
            </a:endParaRPr>
          </a:p>
        </p:txBody>
      </p:sp>
      <p:sp>
        <p:nvSpPr>
          <p:cNvPr id="119" name="Google Shape;119;p21"/>
          <p:cNvSpPr txBox="1"/>
          <p:nvPr/>
        </p:nvSpPr>
        <p:spPr>
          <a:xfrm>
            <a:off x="72300" y="1172200"/>
            <a:ext cx="40803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Jan.ai</a:t>
            </a:r>
            <a:r>
              <a:rPr lang="en" sz="1300">
                <a:solidFill>
                  <a:schemeClr val="dk1"/>
                </a:solidFill>
                <a:latin typeface="Calibri"/>
                <a:ea typeface="Calibri"/>
                <a:cs typeface="Calibri"/>
                <a:sym typeface="Calibri"/>
              </a:rPr>
              <a:t> = open-source app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runs LLMs locally 100% offline on your computer (Windows, Mac, Linux)</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https://jan.ai/docs/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https://github.com/janhq/jan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https://www.youtube.com/watch?v=zkafOIyQM8s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0" name="Google Shape;12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62426" y="127500"/>
            <a:ext cx="4461249" cy="2243625"/>
          </a:xfrm>
          <a:prstGeom prst="rect">
            <a:avLst/>
          </a:prstGeom>
          <a:noFill/>
          <a:ln w="9525" cap="flat" cmpd="sng">
            <a:solidFill>
              <a:srgbClr val="FF0000"/>
            </a:solidFill>
            <a:prstDash val="solid"/>
            <a:round/>
            <a:headEnd type="none" w="sm" len="sm"/>
            <a:tailEnd type="none" w="sm" len="sm"/>
          </a:ln>
        </p:spPr>
      </p:pic>
      <p:pic>
        <p:nvPicPr>
          <p:cNvPr id="121" name="Google Shape;121;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74259" y="2523525"/>
            <a:ext cx="3363843" cy="2467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72300" y="0"/>
            <a:ext cx="234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27" name="Google Shape;127;p22"/>
          <p:cNvSpPr txBox="1"/>
          <p:nvPr/>
        </p:nvSpPr>
        <p:spPr>
          <a:xfrm>
            <a:off x="72300" y="395975"/>
            <a:ext cx="43182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LLM Course:</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https://github.com/mlabonne/llm-course/tree/main</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128" name="Google Shape;128;p22"/>
          <p:cNvSpPr txBox="1"/>
          <p:nvPr/>
        </p:nvSpPr>
        <p:spPr>
          <a:xfrm>
            <a:off x="72300" y="1788550"/>
            <a:ext cx="4318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Gemini vs. GPT-4V</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 Challenger to GPT-4V? </a:t>
            </a: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ttps://arxiv.org/abs/2312.12436v2</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Gemini vs. GPT-4V</a:t>
            </a:r>
            <a:r>
              <a:rPr lang="en" sz="1000">
                <a:solidFill>
                  <a:srgbClr val="0F0F0F"/>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https://arxiv.org/abs/2312.15011v1</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29" name="Google Shape;129;p22"/>
          <p:cNvSpPr txBox="1"/>
          <p:nvPr/>
        </p:nvSpPr>
        <p:spPr>
          <a:xfrm>
            <a:off x="72300" y="1015313"/>
            <a:ext cx="4318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You can now </a:t>
            </a:r>
            <a:r>
              <a:rPr lang="en" sz="1300" b="1">
                <a:solidFill>
                  <a:srgbClr val="FF0000"/>
                </a:solidFill>
                <a:latin typeface="Calibri"/>
                <a:ea typeface="Calibri"/>
                <a:cs typeface="Calibri"/>
                <a:sym typeface="Calibri"/>
              </a:rPr>
              <a:t>run Mixtral on free Google colab </a:t>
            </a:r>
            <a:r>
              <a:rPr lang="en" sz="1300">
                <a:solidFill>
                  <a:srgbClr val="0F0F0F"/>
                </a:solidFill>
                <a:latin typeface="Calibri"/>
                <a:ea typeface="Calibri"/>
                <a:cs typeface="Calibri"/>
                <a:sym typeface="Calibri"/>
              </a:rPr>
              <a:t>instances: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https://twitter.com/madiator/status/1741336858091798562</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https://arxiv.org/pdf/2312.17238.pdf</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130" name="Google Shape;130;p22"/>
          <p:cNvSpPr txBox="1"/>
          <p:nvPr/>
        </p:nvSpPr>
        <p:spPr>
          <a:xfrm>
            <a:off x="72300" y="2654175"/>
            <a:ext cx="4318200" cy="220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Learning Foreign Languages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https://www.youtube.com/watch?v=5Jwtv1rRa-A</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What's the BEST AI For Language Learning?</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https://www.youtube.com/watch?v=kXChJfHZrjU</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ChatGPT - best, you can talk to it (MSFT Bing on 2nd place)</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You can speak with the mobile app</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Or use a browser plugin on your computer</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0"/>
              </a:rPr>
              <a:t>https://www.youtube.com/watch?v=Kn0B-tM8zao</a:t>
            </a:r>
            <a:r>
              <a:rPr lang="en" sz="1000">
                <a:solidFill>
                  <a:srgbClr val="0F0F0F"/>
                </a:solidFill>
                <a:latin typeface="Calibri"/>
                <a:ea typeface="Calibri"/>
                <a:cs typeface="Calibri"/>
                <a:sym typeface="Calibri"/>
              </a:rPr>
              <a:t> -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1"/>
              </a:rPr>
              <a:t>https://www.youtube.com/watch?v=QCiKQ6VuOos</a:t>
            </a:r>
            <a:r>
              <a:rPr lang="en" sz="1000">
                <a:solidFill>
                  <a:srgbClr val="0F0F0F"/>
                </a:solidFill>
                <a:latin typeface="Calibri"/>
                <a:ea typeface="Calibri"/>
                <a:cs typeface="Calibri"/>
                <a:sym typeface="Calibri"/>
              </a:rPr>
              <a:t> - </a:t>
            </a:r>
            <a:endParaRPr sz="1000">
              <a:solidFill>
                <a:srgbClr val="0F0F0F"/>
              </a:solidFill>
              <a:latin typeface="Calibri"/>
              <a:ea typeface="Calibri"/>
              <a:cs typeface="Calibri"/>
              <a:sym typeface="Calibri"/>
            </a:endParaRPr>
          </a:p>
        </p:txBody>
      </p:sp>
      <p:sp>
        <p:nvSpPr>
          <p:cNvPr id="131" name="Google Shape;131;p22"/>
          <p:cNvSpPr txBox="1"/>
          <p:nvPr/>
        </p:nvSpPr>
        <p:spPr>
          <a:xfrm>
            <a:off x="4611150" y="167375"/>
            <a:ext cx="44364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 Comprehensive Survey of (32+) </a:t>
            </a:r>
            <a:r>
              <a:rPr lang="en" sz="1300" b="1">
                <a:solidFill>
                  <a:srgbClr val="FF0000"/>
                </a:solidFill>
                <a:latin typeface="Calibri"/>
                <a:ea typeface="Calibri"/>
                <a:cs typeface="Calibri"/>
                <a:sym typeface="Calibri"/>
              </a:rPr>
              <a:t>Hallucination Mitigation Techniques</a:t>
            </a:r>
            <a:r>
              <a:rPr lang="en" sz="1300">
                <a:solidFill>
                  <a:srgbClr val="0F0F0F"/>
                </a:solidFill>
                <a:latin typeface="Calibri"/>
                <a:ea typeface="Calibri"/>
                <a:cs typeface="Calibri"/>
                <a:sym typeface="Calibri"/>
              </a:rPr>
              <a:t> in LLMs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2"/>
              </a:rPr>
              <a:t>https://arxiv.org/abs/2401.01313</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32" name="Google Shape;132;p22"/>
          <p:cNvSpPr txBox="1"/>
          <p:nvPr/>
        </p:nvSpPr>
        <p:spPr>
          <a:xfrm>
            <a:off x="4611150" y="1014625"/>
            <a:ext cx="44364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WhiteRabbitNeo</a:t>
            </a:r>
            <a:r>
              <a:rPr lang="en" sz="1300">
                <a:solidFill>
                  <a:srgbClr val="0F0F0F"/>
                </a:solidFill>
                <a:latin typeface="Calibri"/>
                <a:ea typeface="Calibri"/>
                <a:cs typeface="Calibri"/>
                <a:sym typeface="Calibri"/>
              </a:rPr>
              <a:t> - AI Copilot for Cybersecurity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3"/>
              </a:rPr>
              <a:t>https://www.youtube.com/watch?v=sAjlJlNarc4</a:t>
            </a:r>
            <a:r>
              <a:rPr lang="en" sz="1000">
                <a:solidFill>
                  <a:srgbClr val="0F0F0F"/>
                </a:solidFill>
                <a:latin typeface="Calibri"/>
                <a:ea typeface="Calibri"/>
                <a:cs typeface="Calibri"/>
                <a:sym typeface="Calibri"/>
              </a:rPr>
              <a:t> - demo</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4"/>
              </a:rPr>
              <a:t>https://huggingface.co/whiterabbitneo/WhiteRabbitNeo-13B</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3 hrs / $2: Nvidia RTX A6000 (48GB vram),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min 6 vCPU, 48 GB ram, 256 GB SSD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5"/>
              </a:rPr>
              <a:t>https://shop.massedcompute.com/products/beta-matthew-berman-new</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Text Generation WebUI</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16"/>
              </a:rPr>
              <a:t>https://github.com/oobabooga/text-generation-webui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33" name="Google Shape;133;p22"/>
          <p:cNvSpPr txBox="1"/>
          <p:nvPr/>
        </p:nvSpPr>
        <p:spPr>
          <a:xfrm>
            <a:off x="4611150" y="3031575"/>
            <a:ext cx="44364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course</a:t>
            </a:r>
            <a:r>
              <a:rPr lang="en" sz="1300">
                <a:solidFill>
                  <a:srgbClr val="0F0F0F"/>
                </a:solidFill>
                <a:latin typeface="Calibri"/>
                <a:ea typeface="Calibri"/>
                <a:cs typeface="Calibri"/>
                <a:sym typeface="Calibri"/>
              </a:rPr>
              <a:t> (Andrew Ng, DeepLearning.ai):</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7"/>
              </a:rPr>
              <a:t>https://www.deeplearning.ai/short-courses/advanced-retrieval-for-ai/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34" name="Google Shape;134;p22"/>
          <p:cNvSpPr txBox="1"/>
          <p:nvPr/>
        </p:nvSpPr>
        <p:spPr>
          <a:xfrm>
            <a:off x="4611150" y="3678725"/>
            <a:ext cx="44364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Self-Play Fine-Tuning</a:t>
            </a:r>
            <a:r>
              <a:rPr lang="en" sz="1300">
                <a:solidFill>
                  <a:srgbClr val="0F0F0F"/>
                </a:solidFill>
                <a:latin typeface="Calibri"/>
                <a:ea typeface="Calibri"/>
                <a:cs typeface="Calibri"/>
                <a:sym typeface="Calibri"/>
              </a:rPr>
              <a:t> Converts Weak LMs to Strong LMs:</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8"/>
              </a:rPr>
              <a:t>https://arxiv.org/abs/2401.01335</a:t>
            </a:r>
            <a:r>
              <a:rPr lang="en" sz="1000">
                <a:solidFill>
                  <a:srgbClr val="0F0F0F"/>
                </a:solidFill>
                <a:latin typeface="Calibri"/>
                <a:ea typeface="Calibri"/>
                <a:cs typeface="Calibri"/>
                <a:sym typeface="Calibri"/>
              </a:rPr>
              <a:t>  - UCLA.edu</a:t>
            </a:r>
            <a:endParaRPr sz="1000">
              <a:solidFill>
                <a:srgbClr val="0F0F0F"/>
              </a:solidFill>
              <a:latin typeface="Calibri"/>
              <a:ea typeface="Calibri"/>
              <a:cs typeface="Calibri"/>
              <a:sym typeface="Calibri"/>
            </a:endParaRPr>
          </a:p>
        </p:txBody>
      </p:sp>
      <p:sp>
        <p:nvSpPr>
          <p:cNvPr id="135" name="Google Shape;135;p22"/>
          <p:cNvSpPr txBox="1"/>
          <p:nvPr/>
        </p:nvSpPr>
        <p:spPr>
          <a:xfrm>
            <a:off x="4611150" y="4325875"/>
            <a:ext cx="44364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GPT-Fast </a:t>
            </a:r>
            <a:r>
              <a:rPr lang="en" sz="1300">
                <a:solidFill>
                  <a:srgbClr val="0F0F0F"/>
                </a:solidFill>
                <a:latin typeface="Calibri"/>
                <a:ea typeface="Calibri"/>
                <a:cs typeface="Calibri"/>
                <a:sym typeface="Calibri"/>
              </a:rPr>
              <a:t>- fast inference (200+ tokens/sec on 8 GPUs)</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pure PyTorch and Mixtral 8x7B</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9"/>
              </a:rPr>
              <a:t>https://github.com/pytorch-labs/gpt-fast</a:t>
            </a:r>
            <a:endParaRPr sz="1000">
              <a:solidFill>
                <a:srgbClr val="0F0F0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72300" y="0"/>
            <a:ext cx="234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141" name="Google Shape;141;p23"/>
          <p:cNvSpPr txBox="1"/>
          <p:nvPr/>
        </p:nvSpPr>
        <p:spPr>
          <a:xfrm>
            <a:off x="72300" y="408125"/>
            <a:ext cx="2594700" cy="984855"/>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Elvis Presley avatar</a:t>
            </a:r>
            <a:r>
              <a:rPr lang="en" sz="1300" dirty="0">
                <a:solidFill>
                  <a:srgbClr val="0F0F0F"/>
                </a:solidFill>
                <a:latin typeface="Calibri"/>
                <a:ea typeface="Calibri"/>
                <a:cs typeface="Calibri"/>
                <a:sym typeface="Calibri"/>
              </a:rPr>
              <a:t> - life-size digitally recreated using AI and projections - to debut in London later this year</a:t>
            </a:r>
            <a:endParaRPr sz="1300" dirty="0">
              <a:solidFill>
                <a:srgbClr val="0F0F0F"/>
              </a:solidFill>
              <a:latin typeface="Calibri"/>
              <a:ea typeface="Calibri"/>
              <a:cs typeface="Calibri"/>
              <a:sym typeface="Calibri"/>
            </a:endParaRPr>
          </a:p>
        </p:txBody>
      </p:sp>
      <p:pic>
        <p:nvPicPr>
          <p:cNvPr id="142" name="Google Shape;142;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045725" y="408113"/>
            <a:ext cx="1076875" cy="1264725"/>
          </a:xfrm>
          <a:prstGeom prst="rect">
            <a:avLst/>
          </a:prstGeom>
          <a:noFill/>
          <a:ln w="9525" cap="flat" cmpd="sng">
            <a:solidFill>
              <a:srgbClr val="FF0000"/>
            </a:solidFill>
            <a:prstDash val="solid"/>
            <a:round/>
            <a:headEnd type="none" w="sm" len="sm"/>
            <a:tailEnd type="none" w="sm" len="sm"/>
          </a:ln>
        </p:spPr>
      </p:pic>
      <p:sp>
        <p:nvSpPr>
          <p:cNvPr id="143" name="Google Shape;143;p23"/>
          <p:cNvSpPr txBox="1"/>
          <p:nvPr/>
        </p:nvSpPr>
        <p:spPr>
          <a:xfrm>
            <a:off x="72300" y="1832725"/>
            <a:ext cx="19548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Perplexity raises $73.6m</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https://www.perplexity.ai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44" name="Google Shape;14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277010" y="1824082"/>
            <a:ext cx="2097741" cy="585000"/>
          </a:xfrm>
          <a:prstGeom prst="rect">
            <a:avLst/>
          </a:prstGeom>
          <a:noFill/>
          <a:ln>
            <a:noFill/>
          </a:ln>
        </p:spPr>
      </p:pic>
      <p:sp>
        <p:nvSpPr>
          <p:cNvPr id="145" name="Google Shape;145;p23"/>
          <p:cNvSpPr txBox="1"/>
          <p:nvPr/>
        </p:nvSpPr>
        <p:spPr>
          <a:xfrm>
            <a:off x="4725850" y="1308025"/>
            <a:ext cx="29355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Bard Advanced</a:t>
            </a:r>
            <a:r>
              <a:rPr lang="en" sz="1300">
                <a:solidFill>
                  <a:srgbClr val="0F0F0F"/>
                </a:solidFill>
                <a:latin typeface="Calibri"/>
                <a:ea typeface="Calibri"/>
                <a:cs typeface="Calibri"/>
                <a:sym typeface="Calibri"/>
              </a:rPr>
              <a:t> - paid version</a:t>
            </a:r>
            <a:endParaRPr sz="1300">
              <a:solidFill>
                <a:srgbClr val="0F0F0F"/>
              </a:solidFill>
              <a:latin typeface="Calibri"/>
              <a:ea typeface="Calibri"/>
              <a:cs typeface="Calibri"/>
              <a:sym typeface="Calibri"/>
            </a:endParaRPr>
          </a:p>
        </p:txBody>
      </p:sp>
      <p:sp>
        <p:nvSpPr>
          <p:cNvPr id="146" name="Google Shape;146;p23"/>
          <p:cNvSpPr txBox="1"/>
          <p:nvPr/>
        </p:nvSpPr>
        <p:spPr>
          <a:xfrm>
            <a:off x="4725850" y="408125"/>
            <a:ext cx="31860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RAGatouille</a:t>
            </a:r>
            <a:r>
              <a:rPr lang="en" sz="1300">
                <a:solidFill>
                  <a:srgbClr val="0F0F0F"/>
                </a:solidFill>
                <a:latin typeface="Calibri"/>
                <a:ea typeface="Calibri"/>
                <a:cs typeface="Calibri"/>
                <a:sym typeface="Calibri"/>
              </a:rPr>
              <a:t> - open source RAG library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https://github.com/bclavie/RAGatouille</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47" name="Google Shape;147;p23"/>
          <p:cNvSpPr txBox="1"/>
          <p:nvPr/>
        </p:nvSpPr>
        <p:spPr>
          <a:xfrm>
            <a:off x="72300" y="2578350"/>
            <a:ext cx="1954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GPTs Store</a:t>
            </a:r>
            <a:r>
              <a:rPr lang="en" sz="1300">
                <a:solidFill>
                  <a:srgbClr val="0F0F0F"/>
                </a:solidFill>
                <a:latin typeface="Calibri"/>
                <a:ea typeface="Calibri"/>
                <a:cs typeface="Calibri"/>
                <a:sym typeface="Calibri"/>
              </a:rPr>
              <a:t> - OpenAI plans to launch it next week</a:t>
            </a:r>
            <a:endParaRPr sz="1300">
              <a:solidFill>
                <a:srgbClr val="0F0F0F"/>
              </a:solidFill>
              <a:latin typeface="Calibri"/>
              <a:ea typeface="Calibri"/>
              <a:cs typeface="Calibri"/>
              <a:sym typeface="Calibri"/>
            </a:endParaRPr>
          </a:p>
        </p:txBody>
      </p:sp>
      <p:pic>
        <p:nvPicPr>
          <p:cNvPr id="148" name="Google Shape;148;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705700" y="2484101"/>
            <a:ext cx="1669049" cy="939450"/>
          </a:xfrm>
          <a:prstGeom prst="rect">
            <a:avLst/>
          </a:prstGeom>
          <a:noFill/>
          <a:ln w="9525" cap="flat" cmpd="sng">
            <a:solidFill>
              <a:srgbClr val="FF0000"/>
            </a:solidFill>
            <a:prstDash val="solid"/>
            <a:round/>
            <a:headEnd type="none" w="sm" len="sm"/>
            <a:tailEnd type="none" w="sm" len="sm"/>
          </a:ln>
        </p:spPr>
      </p:pic>
      <p:sp>
        <p:nvSpPr>
          <p:cNvPr id="149" name="Google Shape;149;p23"/>
          <p:cNvSpPr txBox="1"/>
          <p:nvPr/>
        </p:nvSpPr>
        <p:spPr>
          <a:xfrm>
            <a:off x="72300" y="3568950"/>
            <a:ext cx="2594700" cy="144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err="1">
                <a:solidFill>
                  <a:srgbClr val="FF0000"/>
                </a:solidFill>
                <a:latin typeface="Calibri"/>
                <a:ea typeface="Calibri"/>
                <a:cs typeface="Calibri"/>
                <a:sym typeface="Calibri"/>
              </a:rPr>
              <a:t>CrewAI</a:t>
            </a:r>
            <a:r>
              <a:rPr lang="en" sz="1300" dirty="0">
                <a:solidFill>
                  <a:srgbClr val="0F0F0F"/>
                </a:solidFill>
                <a:latin typeface="Calibri"/>
                <a:ea typeface="Calibri"/>
                <a:cs typeface="Calibri"/>
                <a:sym typeface="Calibri"/>
              </a:rPr>
              <a:t> - open source framework to create teams of models using local models or APIs (Gpt-4, ...), </a:t>
            </a:r>
            <a:r>
              <a:rPr lang="en" sz="1300" dirty="0" err="1">
                <a:solidFill>
                  <a:srgbClr val="0F0F0F"/>
                </a:solidFill>
                <a:latin typeface="Calibri"/>
                <a:ea typeface="Calibri"/>
                <a:cs typeface="Calibri"/>
                <a:sym typeface="Calibri"/>
              </a:rPr>
              <a:t>ollama</a:t>
            </a:r>
            <a:r>
              <a:rPr lang="en" sz="1300" dirty="0">
                <a:solidFill>
                  <a:srgbClr val="0F0F0F"/>
                </a:solidFill>
                <a:latin typeface="Calibri"/>
                <a:ea typeface="Calibri"/>
                <a:cs typeface="Calibri"/>
                <a:sym typeface="Calibri"/>
              </a:rPr>
              <a:t>, </a:t>
            </a:r>
            <a:r>
              <a:rPr lang="en" sz="1300" dirty="0" err="1">
                <a:solidFill>
                  <a:srgbClr val="0F0F0F"/>
                </a:solidFill>
                <a:latin typeface="Calibri"/>
                <a:ea typeface="Calibri"/>
                <a:cs typeface="Calibri"/>
                <a:sym typeface="Calibri"/>
              </a:rPr>
              <a:t>LangChain</a:t>
            </a:r>
            <a:r>
              <a:rPr lang="en" sz="1300" dirty="0">
                <a:solidFill>
                  <a:srgbClr val="0F0F0F"/>
                </a:solidFill>
                <a:latin typeface="Calibri"/>
                <a:ea typeface="Calibri"/>
                <a:cs typeface="Calibri"/>
                <a:sym typeface="Calibri"/>
              </a:rPr>
              <a:t>, ... (similar to </a:t>
            </a:r>
            <a:r>
              <a:rPr lang="en" sz="1300" dirty="0" err="1">
                <a:solidFill>
                  <a:srgbClr val="0F0F0F"/>
                </a:solidFill>
                <a:latin typeface="Calibri"/>
                <a:ea typeface="Calibri"/>
                <a:cs typeface="Calibri"/>
                <a:sym typeface="Calibri"/>
              </a:rPr>
              <a:t>AutoGen</a:t>
            </a:r>
            <a:r>
              <a:rPr lang="en" sz="1300" dirty="0">
                <a:solidFill>
                  <a:srgbClr val="0F0F0F"/>
                </a:solidFill>
                <a:latin typeface="Calibri"/>
                <a:ea typeface="Calibri"/>
                <a:cs typeface="Calibri"/>
                <a:sym typeface="Calibri"/>
              </a:rPr>
              <a:t>)</a:t>
            </a:r>
            <a:endParaRPr sz="1300" dirty="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dirty="0">
                <a:solidFill>
                  <a:schemeClr val="hlink"/>
                </a:solidFill>
                <a:latin typeface="Calibri"/>
                <a:ea typeface="Calibri"/>
                <a:cs typeface="Calibri"/>
                <a:sym typeface="Calibri"/>
                <a:hlinkClick r:id="rId8"/>
              </a:rPr>
              <a:t>https://github.com/joaomdmoura/crewAI</a:t>
            </a:r>
            <a:r>
              <a:rPr lang="en" sz="1000" dirty="0">
                <a:solidFill>
                  <a:srgbClr val="0F0F0F"/>
                </a:solidFill>
                <a:latin typeface="Calibri"/>
                <a:ea typeface="Calibri"/>
                <a:cs typeface="Calibri"/>
                <a:sym typeface="Calibri"/>
              </a:rPr>
              <a:t> </a:t>
            </a:r>
            <a:endParaRPr sz="1000" dirty="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dirty="0">
                <a:solidFill>
                  <a:schemeClr val="hlink"/>
                </a:solidFill>
                <a:latin typeface="Calibri"/>
                <a:ea typeface="Calibri"/>
                <a:cs typeface="Calibri"/>
                <a:sym typeface="Calibri"/>
                <a:hlinkClick r:id="rId9"/>
              </a:rPr>
              <a:t>https://www.youtube.com/watch?v=tnejrr-0a94</a:t>
            </a:r>
            <a:r>
              <a:rPr lang="en" sz="1000" dirty="0">
                <a:solidFill>
                  <a:srgbClr val="0F0F0F"/>
                </a:solidFill>
                <a:latin typeface="Calibri"/>
                <a:ea typeface="Calibri"/>
                <a:cs typeface="Calibri"/>
                <a:sym typeface="Calibri"/>
              </a:rPr>
              <a:t> - demo</a:t>
            </a:r>
            <a:endParaRPr sz="1000" dirty="0">
              <a:solidFill>
                <a:srgbClr val="0F0F0F"/>
              </a:solidFill>
              <a:latin typeface="Calibri"/>
              <a:ea typeface="Calibri"/>
              <a:cs typeface="Calibri"/>
              <a:sym typeface="Calibri"/>
            </a:endParaRPr>
          </a:p>
        </p:txBody>
      </p:sp>
      <p:pic>
        <p:nvPicPr>
          <p:cNvPr id="150" name="Google Shape;150;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705699" y="3758313"/>
            <a:ext cx="1669050" cy="1068185"/>
          </a:xfrm>
          <a:prstGeom prst="rect">
            <a:avLst/>
          </a:prstGeom>
          <a:noFill/>
          <a:ln w="9525" cap="flat" cmpd="sng">
            <a:solidFill>
              <a:srgbClr val="FF0000"/>
            </a:solidFill>
            <a:prstDash val="solid"/>
            <a:round/>
            <a:headEnd type="none" w="sm" len="sm"/>
            <a:tailEnd type="none" w="sm" len="sm"/>
          </a:ln>
        </p:spPr>
      </p:pic>
      <p:pic>
        <p:nvPicPr>
          <p:cNvPr id="151" name="Google Shape;151;p2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008200" y="87450"/>
            <a:ext cx="1035850" cy="1068174"/>
          </a:xfrm>
          <a:prstGeom prst="rect">
            <a:avLst/>
          </a:prstGeom>
          <a:noFill/>
          <a:ln w="9525" cap="flat" cmpd="sng">
            <a:solidFill>
              <a:srgbClr val="FF0000"/>
            </a:solidFill>
            <a:prstDash val="solid"/>
            <a:round/>
            <a:headEnd type="none" w="sm" len="sm"/>
            <a:tailEnd type="none" w="sm" len="sm"/>
          </a:ln>
        </p:spPr>
      </p:pic>
      <p:pic>
        <p:nvPicPr>
          <p:cNvPr id="152" name="Google Shape;152;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028700" y="1238775"/>
            <a:ext cx="1035850" cy="499973"/>
          </a:xfrm>
          <a:prstGeom prst="rect">
            <a:avLst/>
          </a:prstGeom>
          <a:noFill/>
          <a:ln w="9525" cap="flat" cmpd="sng">
            <a:solidFill>
              <a:srgbClr val="FF0000"/>
            </a:solidFill>
            <a:prstDash val="solid"/>
            <a:round/>
            <a:headEnd type="none" w="sm" len="sm"/>
            <a:tailEnd type="none" w="sm" len="sm"/>
          </a:ln>
        </p:spPr>
      </p:pic>
      <p:sp>
        <p:nvSpPr>
          <p:cNvPr id="153" name="Google Shape;153;p23"/>
          <p:cNvSpPr txBox="1"/>
          <p:nvPr/>
        </p:nvSpPr>
        <p:spPr>
          <a:xfrm>
            <a:off x="4725850" y="1796450"/>
            <a:ext cx="20532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 Ferret Model</a:t>
            </a:r>
            <a:r>
              <a:rPr lang="en" sz="1300">
                <a:solidFill>
                  <a:srgbClr val="0F0F0F"/>
                </a:solidFill>
                <a:latin typeface="Calibri"/>
                <a:ea typeface="Calibri"/>
                <a:cs typeface="Calibri"/>
                <a:sym typeface="Calibri"/>
              </a:rPr>
              <a:t>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Mutlimodal AI beats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GPT-4 Vision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3"/>
              </a:rPr>
              <a:t>https://github.com/apple/ml-ferret</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Ferret-7B, Ferret-13B </a:t>
            </a:r>
            <a:endParaRPr sz="1300">
              <a:solidFill>
                <a:srgbClr val="0F0F0F"/>
              </a:solidFill>
              <a:latin typeface="Calibri"/>
              <a:ea typeface="Calibri"/>
              <a:cs typeface="Calibri"/>
              <a:sym typeface="Calibri"/>
            </a:endParaRPr>
          </a:p>
        </p:txBody>
      </p:sp>
      <p:pic>
        <p:nvPicPr>
          <p:cNvPr id="154" name="Google Shape;154;p23"/>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6878825" y="1856139"/>
            <a:ext cx="2155386" cy="892800"/>
          </a:xfrm>
          <a:prstGeom prst="rect">
            <a:avLst/>
          </a:prstGeom>
          <a:noFill/>
          <a:ln w="9525" cap="flat" cmpd="sng">
            <a:solidFill>
              <a:srgbClr val="FF0000"/>
            </a:solidFill>
            <a:prstDash val="solid"/>
            <a:round/>
            <a:headEnd type="none" w="sm" len="sm"/>
            <a:tailEnd type="none" w="sm" len="sm"/>
          </a:ln>
        </p:spPr>
      </p:pic>
      <p:sp>
        <p:nvSpPr>
          <p:cNvPr id="155" name="Google Shape;155;p23"/>
          <p:cNvSpPr txBox="1"/>
          <p:nvPr/>
        </p:nvSpPr>
        <p:spPr>
          <a:xfrm>
            <a:off x="4725850" y="3047475"/>
            <a:ext cx="20532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AI Key </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(Copilot Key)</a:t>
            </a:r>
            <a:endParaRPr sz="1300">
              <a:solidFill>
                <a:srgbClr val="0F0F0F"/>
              </a:solidFill>
              <a:latin typeface="Calibri"/>
              <a:ea typeface="Calibri"/>
              <a:cs typeface="Calibri"/>
              <a:sym typeface="Calibri"/>
            </a:endParaRPr>
          </a:p>
        </p:txBody>
      </p:sp>
      <p:pic>
        <p:nvPicPr>
          <p:cNvPr id="156" name="Google Shape;156;p23"/>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7062437" y="2931025"/>
            <a:ext cx="1788151" cy="720300"/>
          </a:xfrm>
          <a:prstGeom prst="rect">
            <a:avLst/>
          </a:prstGeom>
          <a:noFill/>
          <a:ln w="9525" cap="flat" cmpd="sng">
            <a:solidFill>
              <a:srgbClr val="FF0000"/>
            </a:solidFill>
            <a:prstDash val="solid"/>
            <a:round/>
            <a:headEnd type="none" w="sm" len="sm"/>
            <a:tailEnd type="none" w="sm" len="sm"/>
          </a:ln>
        </p:spPr>
      </p:pic>
      <p:sp>
        <p:nvSpPr>
          <p:cNvPr id="157" name="Google Shape;157;p23"/>
          <p:cNvSpPr txBox="1"/>
          <p:nvPr/>
        </p:nvSpPr>
        <p:spPr>
          <a:xfrm>
            <a:off x="4725850" y="3757191"/>
            <a:ext cx="43386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JPMorgan </a:t>
            </a:r>
            <a:r>
              <a:rPr lang="en" sz="1300">
                <a:solidFill>
                  <a:schemeClr val="dk1"/>
                </a:solidFill>
                <a:latin typeface="Calibri"/>
                <a:ea typeface="Calibri"/>
                <a:cs typeface="Calibri"/>
                <a:sym typeface="Calibri"/>
              </a:rPr>
              <a:t>announced</a:t>
            </a:r>
            <a:r>
              <a:rPr lang="en" sz="1300" b="1">
                <a:solidFill>
                  <a:srgbClr val="FF0000"/>
                </a:solidFill>
                <a:latin typeface="Calibri"/>
                <a:ea typeface="Calibri"/>
                <a:cs typeface="Calibri"/>
                <a:sym typeface="Calibri"/>
              </a:rPr>
              <a:t> DocLLM </a:t>
            </a:r>
            <a:r>
              <a:rPr lang="en" sz="1300">
                <a:solidFill>
                  <a:schemeClr val="dk1"/>
                </a:solidFill>
                <a:latin typeface="Calibri"/>
                <a:ea typeface="Calibri"/>
                <a:cs typeface="Calibri"/>
                <a:sym typeface="Calibri"/>
              </a:rPr>
              <a:t>- a transformer-based model</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focusing solely on bounding box information derived via OCR; enhances spatial layout comprehension without the need for complex vision encoders</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6"/>
              </a:rPr>
              <a:t>https://huggingface.co/papers/2401.00908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7"/>
              </a:rPr>
              <a:t>https://arxiv.org/abs/2401.00908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3620</Words>
  <Application>Microsoft Macintosh PowerPoint</Application>
  <PresentationFormat>On-screen Show (16:9)</PresentationFormat>
  <Paragraphs>416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2024-01-05T21:41:11Z</dcterms:modified>
</cp:coreProperties>
</file>