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Bree Serif" panose="02000503040000020004" pitchFamily="2" charset="77"/>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efb799c57e_1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efb799c57e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So why don’t we just quantize the whole model in 2 bits? Because quantization also comes with the cost of reduced accuracy. 2bits is actually so extreme that it’s usually better to quantize model with half the number of parameters to 4bits (say smth smart about pareto because I didn’t really get you :D).</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a:t>Instead we experiment with quantizing experts and attention layers in different precision. We found that quantizing experts in 2 or 3bits while keeping attention in 4bits and everything else in fp16 gives the best tradeoff between memory usage and model quality. That’s because experts constitute a huge 97% of all weights, so we can compress them hard and generously give more bits to the most sensitive parts - attention, lm head, etc.</a:t>
            </a:r>
            <a:endParaRPr/>
          </a:p>
          <a:p>
            <a:pPr marL="0" lvl="0" indent="0" algn="l" rtl="0">
              <a:spcBef>
                <a:spcPts val="0"/>
              </a:spcBef>
              <a:spcAft>
                <a:spcPts val="0"/>
              </a:spcAft>
              <a:buNone/>
            </a:pPr>
            <a:endParaRPr/>
          </a:p>
          <a:p>
            <a:pPr marL="0" lvl="0" indent="0" algn="l" rtl="0">
              <a:spcBef>
                <a:spcPts val="0"/>
              </a:spcBef>
              <a:spcAft>
                <a:spcPts val="0"/>
              </a:spcAft>
              <a:buNone/>
            </a:pPr>
            <a:r>
              <a:rPr lang="en"/>
              <a:t>We used HQQ for quantization because it has a decent 2 bits quality and is easy to use.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b223e06f77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b223e06f77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context of offloading, one thing you need to note about MoE is that: while inferencing the i-th layer you not only don’t need the parameters from the following ones - you also don’t need 3/4 of experts on your current layer. So why not offload them to CPU too? The problem is that you never know which experts you will need in the future.</a:t>
            </a:r>
            <a:endParaRPr/>
          </a:p>
          <a:p>
            <a:pPr marL="0" lvl="0" indent="0" algn="l" rtl="0">
              <a:spcBef>
                <a:spcPts val="0"/>
              </a:spcBef>
              <a:spcAft>
                <a:spcPts val="0"/>
              </a:spcAft>
              <a:buNone/>
            </a:pPr>
            <a:endParaRPr/>
          </a:p>
          <a:p>
            <a:pPr marL="0" lvl="0" indent="0" algn="l" rtl="0">
              <a:spcBef>
                <a:spcPts val="0"/>
              </a:spcBef>
              <a:spcAft>
                <a:spcPts val="0"/>
              </a:spcAft>
              <a:buNone/>
            </a:pPr>
            <a:r>
              <a:rPr lang="en"/>
              <a:t>Let’s take a look at the following figure &lt;fig. 1 from mixtral’s paper&gt;. Notice anything interesting? More often than not, the same expert is used to compute activations for adjacent tokens. We can leverage this feature of MoE and keep a least recently used cache for the experts. This way we pay much less for moving memory around.</a:t>
            </a:r>
            <a:endParaRPr/>
          </a:p>
          <a:p>
            <a:pPr marL="0" lvl="0" indent="0" algn="l" rtl="0">
              <a:spcBef>
                <a:spcPts val="0"/>
              </a:spcBef>
              <a:spcAft>
                <a:spcPts val="0"/>
              </a:spcAft>
              <a:buNone/>
            </a:pPr>
            <a:endParaRPr/>
          </a:p>
          <a:p>
            <a:pPr marL="0" lvl="0" indent="0" algn="l" rtl="0">
              <a:spcBef>
                <a:spcPts val="0"/>
              </a:spcBef>
              <a:spcAft>
                <a:spcPts val="0"/>
              </a:spcAft>
              <a:buNone/>
            </a:pPr>
            <a:r>
              <a:rPr lang="en"/>
              <a:t>&lt;how much does this speed up inference&gt;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ef9f498d82_1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ef9f498d82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&lt;Decsribe the slide in details&gt;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b2916ae72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b2916ae72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can get a decent inference speedup by keeping “hot” expert parameters in GPU memory, but this still doesn’t solve the problem with the uncertainty of experts that will be loaded.</a:t>
            </a:r>
            <a:endParaRPr/>
          </a:p>
          <a:p>
            <a:pPr marL="0" lvl="0" indent="0" algn="l" rtl="0">
              <a:spcBef>
                <a:spcPts val="0"/>
              </a:spcBef>
              <a:spcAft>
                <a:spcPts val="0"/>
              </a:spcAft>
              <a:buNone/>
            </a:pPr>
            <a:endParaRPr/>
          </a:p>
          <a:p>
            <a:pPr marL="0" lvl="0" indent="0" algn="l" rtl="0">
              <a:spcBef>
                <a:spcPts val="0"/>
              </a:spcBef>
              <a:spcAft>
                <a:spcPts val="0"/>
              </a:spcAft>
              <a:buNone/>
            </a:pPr>
            <a:r>
              <a:rPr lang="en"/>
              <a:t>There’s a neat property of transformer models that help to tackle this issue. Specifically, the residual nature of decoder (encoder) blocks. Activations, computed on a given layer, are added back to the features fed into to the layer. Consequently, outputs and inputs of a given layer are quite similar. So why not try guessing the experts on the (i+1)-st layer using activations from the i-th?</a:t>
            </a:r>
            <a:endParaRPr/>
          </a:p>
          <a:p>
            <a:pPr marL="0" lvl="0" indent="0" algn="l" rtl="0">
              <a:spcBef>
                <a:spcPts val="0"/>
              </a:spcBef>
              <a:spcAft>
                <a:spcPts val="0"/>
              </a:spcAft>
              <a:buNone/>
            </a:pPr>
            <a:endParaRPr/>
          </a:p>
          <a:p>
            <a:pPr marL="0" lvl="0" indent="0" algn="l" rtl="0">
              <a:spcBef>
                <a:spcPts val="0"/>
              </a:spcBef>
              <a:spcAft>
                <a:spcPts val="0"/>
              </a:spcAft>
              <a:buNone/>
            </a:pPr>
            <a:r>
              <a:rPr lang="en"/>
              <a:t>&lt;how much does this speed up inference&gt;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efb799c57e_1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efb799c57e_1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sequence of tokens is converted into a sequence of vectors (embeddings) which are then transformed by multiple decoder layers. The resulting vector for the last token goes through a linear layer (lm head) to generate the next token which is then added to the input and the process repeats. Each decoder layer consists of two parts: Self-Attention and Feed Forward. During Self-Attention each token “looks” at other tokens in the sentence with an attention mechanism, gathers context, and updates the previous representation of "self". After that, a model uses a Feed Forward block to “process” this new information.</a:t>
            </a:r>
            <a:endParaRPr/>
          </a:p>
          <a:p>
            <a:pPr marL="0" lvl="0" indent="0" algn="l" rtl="0">
              <a:spcBef>
                <a:spcPts val="0"/>
              </a:spcBef>
              <a:spcAft>
                <a:spcPts val="0"/>
              </a:spcAft>
              <a:buNone/>
            </a:pPr>
            <a:endParaRPr/>
          </a:p>
          <a:p>
            <a:pPr marL="0" lvl="0" indent="0" algn="l" rtl="0">
              <a:spcBef>
                <a:spcPts val="0"/>
              </a:spcBef>
              <a:spcAft>
                <a:spcPts val="0"/>
              </a:spcAft>
              <a:buNone/>
            </a:pPr>
            <a:r>
              <a:rPr lang="en"/>
              <a:t>(should we talk about how attention works in details?)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b2916ae728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b2916ae72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almost x4 speed up</a:t>
            </a:r>
            <a:endParaRPr/>
          </a:p>
          <a:p>
            <a:pPr marL="0" lvl="0" indent="0" algn="l" rtl="0">
              <a:spcBef>
                <a:spcPts val="0"/>
              </a:spcBef>
              <a:spcAft>
                <a:spcPts val="0"/>
              </a:spcAft>
              <a:buNone/>
            </a:pPr>
            <a:r>
              <a:rPr lang="en"/>
              <a:t>- 65% cache hit rate, decent prediction accuracy</a:t>
            </a: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5d3c59165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5d3c5916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b08d92e96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b08d92e96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efb799c57e_6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efb799c57e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efad682b6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efad682b6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sequence of tokens is converted into a sequence of vectors (embeddings) which are then transformed by multiple decoder layers. The resulting vector for the last token goes through a linear layer (lm head) to generate the next token which is then added to the input and the process repeats. Each decoder layer consists of two parts: Self-Attention and Feed Forward. During Self-Attention each token “looks” at other tokens in the sentence with an attention mechanism, gathers context, and updates the previous representation of "self". After that, a model uses a Feed Forward block to “process” this new information.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efb799c57e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efb799c57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sequence of tokens is converted into a sequence of vectors (embeddings) which are then transformed by multiple decoder layers. The resulting vector for the last token goes through a linear layer (lm head) to generate the next token which is then added to the input and the process repeats. Each decoder layer consists of two parts: Self-Attention and Feed Forward. During Self-Attention each token “looks” at other tokens in the sentence with an attention mechanism, gathers context, and updates the previous representation of "self". After that, a model uses a Feed Forward block to “process” this new information.</a:t>
            </a:r>
            <a:endParaRPr/>
          </a:p>
          <a:p>
            <a:pPr marL="0" lvl="0" indent="0" algn="l" rtl="0">
              <a:spcBef>
                <a:spcPts val="0"/>
              </a:spcBef>
              <a:spcAft>
                <a:spcPts val="0"/>
              </a:spcAft>
              <a:buNone/>
            </a:pPr>
            <a:endParaRPr/>
          </a:p>
          <a:p>
            <a:pPr marL="0" lvl="0" indent="0" algn="l" rtl="0">
              <a:spcBef>
                <a:spcPts val="0"/>
              </a:spcBef>
              <a:spcAft>
                <a:spcPts val="0"/>
              </a:spcAft>
              <a:buNone/>
            </a:pPr>
            <a:r>
              <a:rPr lang="en"/>
              <a:t>(should we talk about how attention works in details?)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efa87a2d4c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efa87a2d4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For those of you who don’t know, Mixtral is a 48B parameter mixture-of-experts model. It’s the state of the art open source model on multiple language understanding benchmarks, including MMLU. If that doesn’t make you want to run it - I don’t know what will. The problem is that despite it being open source, it takes a god-awful amount of resources to run. In fp16 precision the model won’t fit into a single A100 GPU, not mentioning consumer-grade devices. This problem can be tackled at different angles, but our work focuses on two: quantization and offloading.</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b361a0e1d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b361a0e1d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Quantization represents the weights and activations with low-precision data types like int8 instead of fp16 which saves memory and speeds up inference. </a:t>
            </a:r>
            <a:r>
              <a:rPr lang="en">
                <a:solidFill>
                  <a:schemeClr val="dk1"/>
                </a:solidFill>
              </a:rPr>
              <a:t>So why don’t we just quantize the whole model in 2 bits? Because quantization also comes with the cost of reduced accuracy. 2bits is actually so extreme that it’s usually better to quantize model with half the number of parameters to 4bits (say smth smart about pareto because I didn’t really get you :D).</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Instead we experiment with quantizing experts and attention layers in different precision. We found that quantizing experts in 2 or 3bits while keeping attention in 4bits and everything else in fp16 gives the best tradeoff between memory usage and model quality. That’s because experts constitute a huge 97% of all weights, so we can compress them hard and generously give more bits to the most sensitive parts - attention, lm head, etc.</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We used HQQ for quantization because it has a decent 2 bits quality and is easy to use.</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b361a0e1dc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b361a0e1dc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So why don’t we just quantize the whole model in 2 bits? Because quantization also comes with the cost of reduced accuracy. 2bits is actually so extreme that it’s usually better to quantize model with half the number of parameters to 4bits (say smth smart about pareto because I didn’t really get you :D).</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a:t>Instead we experiment with quantizing experts and attention layers in different precision. We found that quantizing experts in 2 or 3bits while keeping attention in 4bits and everything else in fp16 gives the best tradeoff between memory usage and model quality. That’s because experts constitute a huge 97% of all weights, so we can compress them hard and generously give more bits to the most sensitive parts - attention, lm head, etc.</a:t>
            </a:r>
            <a:endParaRPr/>
          </a:p>
          <a:p>
            <a:pPr marL="0" lvl="0" indent="0" algn="l" rtl="0">
              <a:spcBef>
                <a:spcPts val="0"/>
              </a:spcBef>
              <a:spcAft>
                <a:spcPts val="0"/>
              </a:spcAft>
              <a:buNone/>
            </a:pPr>
            <a:endParaRPr/>
          </a:p>
          <a:p>
            <a:pPr marL="0" lvl="0" indent="0" algn="l" rtl="0">
              <a:spcBef>
                <a:spcPts val="0"/>
              </a:spcBef>
              <a:spcAft>
                <a:spcPts val="0"/>
              </a:spcAft>
              <a:buNone/>
            </a:pPr>
            <a:r>
              <a:rPr lang="en"/>
              <a:t>We used HQQ for quantization because it has a decent 2 bits quality and is easy to use.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b223e06f77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b223e06f7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Offloading is a method for inferencing models when they don’t fit into your accelerator’s (GPU’s) memory. The idea is quite simple: keep the inactive parameters of your model in CPU memory and load them only when computing forward/backward passes using them. For most transformer models offloading is straightforward: fetch the parameters for the i-th layer when computing it, perform a forward pass and offload them back to CPU. Repeat until the output for a token is complete. In practice, this strategy can be a bit more complicated: for example, you can prefetch the weights for the (i + 1)-th layer while computing the i-th one, but by now you should get the gist of the method.</a:t>
            </a:r>
            <a:endParaRPr/>
          </a:p>
          <a:p>
            <a:pPr marL="0" lvl="0" indent="0" algn="l" rtl="0">
              <a:spcBef>
                <a:spcPts val="0"/>
              </a:spcBef>
              <a:spcAft>
                <a:spcPts val="0"/>
              </a:spcAft>
              <a:buNone/>
            </a:pPr>
            <a:endParaRPr/>
          </a:p>
          <a:p>
            <a:pPr marL="0" lvl="0" indent="0" algn="l" rtl="0">
              <a:spcBef>
                <a:spcPts val="0"/>
              </a:spcBef>
              <a:spcAft>
                <a:spcPts val="0"/>
              </a:spcAft>
              <a:buNone/>
            </a:pPr>
            <a:r>
              <a:rPr lang="en"/>
              <a:t>The primary cost you pay for offloading is CPU-GPU communication. Time spent computing attention and ffn activations becomes insignificant, compared to the time you spend sending memory between CPU and GPU. Gladly, in the context of MoE, there are a couple of things that make things easier.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100"/>
              <a:buNone/>
              <a:defRPr sz="1400"/>
            </a:lvl2pPr>
            <a:lvl3pPr lvl="2" algn="l" rtl="0">
              <a:lnSpc>
                <a:spcPct val="100000"/>
              </a:lnSpc>
              <a:spcBef>
                <a:spcPts val="0"/>
              </a:spcBef>
              <a:spcAft>
                <a:spcPts val="0"/>
              </a:spcAft>
              <a:buSzPts val="1100"/>
              <a:buNone/>
              <a:defRPr sz="1400"/>
            </a:lvl3pPr>
            <a:lvl4pPr lvl="3" algn="l" rtl="0">
              <a:lnSpc>
                <a:spcPct val="100000"/>
              </a:lnSpc>
              <a:spcBef>
                <a:spcPts val="0"/>
              </a:spcBef>
              <a:spcAft>
                <a:spcPts val="0"/>
              </a:spcAft>
              <a:buSzPts val="1100"/>
              <a:buNone/>
              <a:defRPr sz="1400"/>
            </a:lvl4pPr>
            <a:lvl5pPr lvl="4" algn="l" rtl="0">
              <a:lnSpc>
                <a:spcPct val="100000"/>
              </a:lnSpc>
              <a:spcBef>
                <a:spcPts val="0"/>
              </a:spcBef>
              <a:spcAft>
                <a:spcPts val="0"/>
              </a:spcAft>
              <a:buSzPts val="1100"/>
              <a:buNone/>
              <a:defRPr sz="1400"/>
            </a:lvl5pPr>
            <a:lvl6pPr lvl="5" algn="l" rtl="0">
              <a:lnSpc>
                <a:spcPct val="100000"/>
              </a:lnSpc>
              <a:spcBef>
                <a:spcPts val="0"/>
              </a:spcBef>
              <a:spcAft>
                <a:spcPts val="0"/>
              </a:spcAft>
              <a:buSzPts val="1100"/>
              <a:buNone/>
              <a:defRPr sz="1400"/>
            </a:lvl6pPr>
            <a:lvl7pPr lvl="6" algn="l" rtl="0">
              <a:lnSpc>
                <a:spcPct val="100000"/>
              </a:lnSpc>
              <a:spcBef>
                <a:spcPts val="0"/>
              </a:spcBef>
              <a:spcAft>
                <a:spcPts val="0"/>
              </a:spcAft>
              <a:buSzPts val="1100"/>
              <a:buNone/>
              <a:defRPr sz="1400"/>
            </a:lvl7pPr>
            <a:lvl8pPr lvl="7" algn="l" rtl="0">
              <a:lnSpc>
                <a:spcPct val="100000"/>
              </a:lnSpc>
              <a:spcBef>
                <a:spcPts val="0"/>
              </a:spcBef>
              <a:spcAft>
                <a:spcPts val="0"/>
              </a:spcAft>
              <a:buSzPts val="1100"/>
              <a:buNone/>
              <a:defRPr sz="1400"/>
            </a:lvl8pPr>
            <a:lvl9pPr lvl="8" algn="l" rtl="0">
              <a:lnSpc>
                <a:spcPct val="100000"/>
              </a:lnSpc>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rmAutofit/>
          </a:bodyPr>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100"/>
              <a:buNone/>
              <a:defRPr sz="1400"/>
            </a:lvl2pPr>
            <a:lvl3pPr lvl="2" algn="l" rtl="0">
              <a:lnSpc>
                <a:spcPct val="100000"/>
              </a:lnSpc>
              <a:spcBef>
                <a:spcPts val="0"/>
              </a:spcBef>
              <a:spcAft>
                <a:spcPts val="0"/>
              </a:spcAft>
              <a:buSzPts val="1100"/>
              <a:buNone/>
              <a:defRPr sz="1400"/>
            </a:lvl3pPr>
            <a:lvl4pPr lvl="3" algn="l" rtl="0">
              <a:lnSpc>
                <a:spcPct val="100000"/>
              </a:lnSpc>
              <a:spcBef>
                <a:spcPts val="0"/>
              </a:spcBef>
              <a:spcAft>
                <a:spcPts val="0"/>
              </a:spcAft>
              <a:buSzPts val="1100"/>
              <a:buNone/>
              <a:defRPr sz="1400"/>
            </a:lvl4pPr>
            <a:lvl5pPr lvl="4" algn="l" rtl="0">
              <a:lnSpc>
                <a:spcPct val="100000"/>
              </a:lnSpc>
              <a:spcBef>
                <a:spcPts val="0"/>
              </a:spcBef>
              <a:spcAft>
                <a:spcPts val="0"/>
              </a:spcAft>
              <a:buSzPts val="1100"/>
              <a:buNone/>
              <a:defRPr sz="1400"/>
            </a:lvl5pPr>
            <a:lvl6pPr lvl="5" algn="l" rtl="0">
              <a:lnSpc>
                <a:spcPct val="100000"/>
              </a:lnSpc>
              <a:spcBef>
                <a:spcPts val="0"/>
              </a:spcBef>
              <a:spcAft>
                <a:spcPts val="0"/>
              </a:spcAft>
              <a:buSzPts val="1100"/>
              <a:buNone/>
              <a:defRPr sz="1400"/>
            </a:lvl6pPr>
            <a:lvl7pPr lvl="6" algn="l" rtl="0">
              <a:lnSpc>
                <a:spcPct val="100000"/>
              </a:lnSpc>
              <a:spcBef>
                <a:spcPts val="0"/>
              </a:spcBef>
              <a:spcAft>
                <a:spcPts val="0"/>
              </a:spcAft>
              <a:buSzPts val="1100"/>
              <a:buNone/>
              <a:defRPr sz="1400"/>
            </a:lvl7pPr>
            <a:lvl8pPr lvl="7" algn="l" rtl="0">
              <a:lnSpc>
                <a:spcPct val="100000"/>
              </a:lnSpc>
              <a:spcBef>
                <a:spcPts val="0"/>
              </a:spcBef>
              <a:spcAft>
                <a:spcPts val="0"/>
              </a:spcAft>
              <a:buSzPts val="1100"/>
              <a:buNone/>
              <a:defRPr sz="1400"/>
            </a:lvl8pPr>
            <a:lvl9pPr lvl="8" algn="l" rtl="0">
              <a:lnSpc>
                <a:spcPct val="100000"/>
              </a:lnSpc>
              <a:spcBef>
                <a:spcPts val="0"/>
              </a:spcBef>
              <a:spcAft>
                <a:spcPts val="0"/>
              </a:spcAft>
              <a:buSzPts val="1100"/>
              <a:buNone/>
              <a:defRPr sz="1400"/>
            </a:lvl9pPr>
          </a:lstStyle>
          <a:p>
            <a:endParaRPr/>
          </a:p>
        </p:txBody>
      </p:sp>
      <p:sp>
        <p:nvSpPr>
          <p:cNvPr id="58" name="Google Shape;58;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rmAutofit/>
          </a:bodyPr>
          <a:lstStyle>
            <a:lvl1pPr marL="457200" marR="0" lvl="0" indent="-228600" algn="l" rtl="0">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lavawolfiee" TargetMode="External"/><Relationship Id="rId13" Type="http://schemas.openxmlformats.org/officeDocument/2006/relationships/hyperlink" Target="https://github.com/dvmazur" TargetMode="External"/><Relationship Id="rId3" Type="http://schemas.openxmlformats.org/officeDocument/2006/relationships/hyperlink" Target="https://arxiv.org/abs/2312.17238" TargetMode="External"/><Relationship Id="rId7" Type="http://schemas.openxmlformats.org/officeDocument/2006/relationships/hyperlink" Target="https://colab.research.google.com/github/dvmazur/mixtral-offloading/blob/master/notebooks/demo.ipynb" TargetMode="External"/><Relationship Id="rId12"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github.com/dvmazur/mixtral-offloading/blob/master/notebooks/demo.ipynb" TargetMode="External"/><Relationship Id="rId11" Type="http://schemas.openxmlformats.org/officeDocument/2006/relationships/image" Target="../media/image3.jpeg"/><Relationship Id="rId5" Type="http://schemas.openxmlformats.org/officeDocument/2006/relationships/hyperlink" Target="https://twitter.com/rohanpaul_ai/status/1741103866047869222" TargetMode="External"/><Relationship Id="rId10" Type="http://schemas.openxmlformats.org/officeDocument/2006/relationships/image" Target="../media/image2.jpeg"/><Relationship Id="rId4" Type="http://schemas.openxmlformats.org/officeDocument/2006/relationships/hyperlink" Target="https://github.com/dvmazur/mixtral-offloading" TargetMode="External"/><Relationship Id="rId9" Type="http://schemas.openxmlformats.org/officeDocument/2006/relationships/image" Target="../media/image1.png"/><Relationship Id="rId1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hyperlink" Target="https://huggingface.co/spaces/lmsys/chatbot-arena-leaderboard"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hyperlink" Target="https://github.com/huggingface/transformers/blob/main/src/transformers/models/mixtral/configuration_mixtral.py" TargetMode="External"/><Relationship Id="rId3" Type="http://schemas.openxmlformats.org/officeDocument/2006/relationships/image" Target="../media/image10.png"/><Relationship Id="rId7" Type="http://schemas.openxmlformats.org/officeDocument/2006/relationships/hyperlink" Target="https://arxiv.org/pdf/2209.01667.pdf"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huggingface.co/blog/vtabbott/mixtral" TargetMode="External"/><Relationship Id="rId5" Type="http://schemas.openxmlformats.org/officeDocument/2006/relationships/image" Target="../media/image11.png"/><Relationship Id="rId10" Type="http://schemas.openxmlformats.org/officeDocument/2006/relationships/hyperlink" Target="https://arxiv.org/abs/2305.13245" TargetMode="External"/><Relationship Id="rId4" Type="http://schemas.openxmlformats.org/officeDocument/2006/relationships/hyperlink" Target="https://arxiv.org/abs/2401.04088" TargetMode="External"/><Relationship Id="rId9" Type="http://schemas.openxmlformats.org/officeDocument/2006/relationships/hyperlink" Target="https://github.com/huggingface/transformers/blob/main/src/transformers/models/mistral/configuration_mistral.p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arxiv.org/pdf/2212.09720.pdf" TargetMode="Externa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mobiusml/hqq"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2493250" y="228175"/>
            <a:ext cx="4260300" cy="9420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3600" b="1">
                <a:solidFill>
                  <a:srgbClr val="3C78D8"/>
                </a:solidFill>
              </a:rPr>
              <a:t>AI Updates </a:t>
            </a:r>
            <a:endParaRPr sz="3600" b="1">
              <a:solidFill>
                <a:srgbClr val="3C78D8"/>
              </a:solidFill>
            </a:endParaRPr>
          </a:p>
          <a:p>
            <a:pPr marL="0" lvl="0" indent="0" algn="ctr" rtl="0">
              <a:spcBef>
                <a:spcPts val="0"/>
              </a:spcBef>
              <a:spcAft>
                <a:spcPts val="0"/>
              </a:spcAft>
              <a:buNone/>
            </a:pPr>
            <a:r>
              <a:rPr lang="en" sz="2400" b="1">
                <a:solidFill>
                  <a:srgbClr val="3C78D8"/>
                </a:solidFill>
              </a:rPr>
              <a:t>January 26, 2024</a:t>
            </a:r>
            <a:endParaRPr sz="2400" b="1">
              <a:solidFill>
                <a:srgbClr val="3C78D8"/>
              </a:solidFill>
            </a:endParaRPr>
          </a:p>
        </p:txBody>
      </p:sp>
      <p:sp>
        <p:nvSpPr>
          <p:cNvPr id="67" name="Google Shape;67;p15"/>
          <p:cNvSpPr txBox="1"/>
          <p:nvPr/>
        </p:nvSpPr>
        <p:spPr>
          <a:xfrm>
            <a:off x="1692100" y="1640175"/>
            <a:ext cx="5862600" cy="1046700"/>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None/>
            </a:pPr>
            <a:r>
              <a:rPr lang="en" sz="2800" b="1">
                <a:solidFill>
                  <a:srgbClr val="3C78D8"/>
                </a:solidFill>
              </a:rPr>
              <a:t>How to Run Mixtral on Laptop </a:t>
            </a:r>
            <a:endParaRPr sz="2800" b="1">
              <a:solidFill>
                <a:srgbClr val="3C78D8"/>
              </a:solidFill>
            </a:endParaRPr>
          </a:p>
          <a:p>
            <a:pPr marL="0" lvl="0" indent="0" algn="ctr" rtl="0">
              <a:spcBef>
                <a:spcPts val="0"/>
              </a:spcBef>
              <a:spcAft>
                <a:spcPts val="0"/>
              </a:spcAft>
              <a:buNone/>
            </a:pPr>
            <a:r>
              <a:rPr lang="en" sz="2800" b="1">
                <a:solidFill>
                  <a:srgbClr val="3C78D8"/>
                </a:solidFill>
              </a:rPr>
              <a:t>or on Google Colab Free Tier</a:t>
            </a:r>
            <a:endParaRPr sz="2800" b="1">
              <a:solidFill>
                <a:srgbClr val="3C78D8"/>
              </a:solidFill>
            </a:endParaRPr>
          </a:p>
        </p:txBody>
      </p:sp>
      <p:sp>
        <p:nvSpPr>
          <p:cNvPr id="68" name="Google Shape;68;p15"/>
          <p:cNvSpPr txBox="1"/>
          <p:nvPr/>
        </p:nvSpPr>
        <p:spPr>
          <a:xfrm>
            <a:off x="2079850" y="3188599"/>
            <a:ext cx="5087100" cy="492600"/>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None/>
            </a:pPr>
            <a:r>
              <a:rPr lang="en" sz="2000" b="1">
                <a:solidFill>
                  <a:srgbClr val="3C78D8"/>
                </a:solidFill>
              </a:rPr>
              <a:t>Denis Mazur  &amp; Artyom Eliseev  </a:t>
            </a:r>
            <a:endParaRPr sz="2000" b="1">
              <a:solidFill>
                <a:srgbClr val="3C78D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4"/>
          <p:cNvSpPr txBox="1"/>
          <p:nvPr/>
        </p:nvSpPr>
        <p:spPr>
          <a:xfrm>
            <a:off x="76200" y="76200"/>
            <a:ext cx="597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Idea: only keep experts you need in GPU memory</a:t>
            </a:r>
            <a:endParaRPr sz="2000" b="1">
              <a:solidFill>
                <a:schemeClr val="dk1"/>
              </a:solidFill>
              <a:latin typeface="Calibri"/>
              <a:ea typeface="Calibri"/>
              <a:cs typeface="Calibri"/>
              <a:sym typeface="Calibri"/>
            </a:endParaRPr>
          </a:p>
        </p:txBody>
      </p:sp>
      <p:sp>
        <p:nvSpPr>
          <p:cNvPr id="167" name="Google Shape;167;p24"/>
          <p:cNvSpPr/>
          <p:nvPr/>
        </p:nvSpPr>
        <p:spPr>
          <a:xfrm>
            <a:off x="889415" y="2923854"/>
            <a:ext cx="4185600" cy="718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Gating layer</a:t>
            </a:r>
            <a:r>
              <a:rPr lang="en" baseline="-25000"/>
              <a:t>i</a:t>
            </a:r>
            <a:endParaRPr baseline="-25000"/>
          </a:p>
        </p:txBody>
      </p:sp>
      <p:sp>
        <p:nvSpPr>
          <p:cNvPr id="168" name="Google Shape;168;p24"/>
          <p:cNvSpPr/>
          <p:nvPr/>
        </p:nvSpPr>
        <p:spPr>
          <a:xfrm>
            <a:off x="889413" y="1765056"/>
            <a:ext cx="909600" cy="718800"/>
          </a:xfrm>
          <a:prstGeom prst="rect">
            <a:avLst/>
          </a:prstGeom>
          <a:solidFill>
            <a:srgbClr val="D9EAD3"/>
          </a:solidFill>
          <a:ln w="3810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FFN</a:t>
            </a:r>
            <a:r>
              <a:rPr lang="en" baseline="-25000"/>
              <a:t>1</a:t>
            </a:r>
            <a:endParaRPr baseline="-25000"/>
          </a:p>
        </p:txBody>
      </p:sp>
      <p:sp>
        <p:nvSpPr>
          <p:cNvPr id="169" name="Google Shape;169;p24"/>
          <p:cNvSpPr/>
          <p:nvPr/>
        </p:nvSpPr>
        <p:spPr>
          <a:xfrm>
            <a:off x="4184687" y="1765056"/>
            <a:ext cx="909600" cy="71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FFN</a:t>
            </a:r>
            <a:r>
              <a:rPr lang="en" baseline="-25000"/>
              <a:t>4</a:t>
            </a:r>
            <a:endParaRPr baseline="-25000"/>
          </a:p>
        </p:txBody>
      </p:sp>
      <p:sp>
        <p:nvSpPr>
          <p:cNvPr id="170" name="Google Shape;170;p24"/>
          <p:cNvSpPr/>
          <p:nvPr/>
        </p:nvSpPr>
        <p:spPr>
          <a:xfrm>
            <a:off x="3074949" y="1765056"/>
            <a:ext cx="909600" cy="71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FFN</a:t>
            </a:r>
            <a:r>
              <a:rPr lang="en" baseline="-25000"/>
              <a:t>3</a:t>
            </a:r>
            <a:endParaRPr baseline="-25000"/>
          </a:p>
        </p:txBody>
      </p:sp>
      <p:sp>
        <p:nvSpPr>
          <p:cNvPr id="171" name="Google Shape;171;p24"/>
          <p:cNvSpPr/>
          <p:nvPr/>
        </p:nvSpPr>
        <p:spPr>
          <a:xfrm>
            <a:off x="1965235" y="1765056"/>
            <a:ext cx="909600" cy="718800"/>
          </a:xfrm>
          <a:prstGeom prst="rect">
            <a:avLst/>
          </a:prstGeom>
          <a:solidFill>
            <a:srgbClr val="D9EAD3"/>
          </a:solidFill>
          <a:ln w="38100"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FFN</a:t>
            </a:r>
            <a:r>
              <a:rPr lang="en" baseline="-25000"/>
              <a:t>2</a:t>
            </a:r>
            <a:endParaRPr baseline="-25000"/>
          </a:p>
        </p:txBody>
      </p:sp>
      <p:sp>
        <p:nvSpPr>
          <p:cNvPr id="172" name="Google Shape;172;p24"/>
          <p:cNvSpPr/>
          <p:nvPr/>
        </p:nvSpPr>
        <p:spPr>
          <a:xfrm>
            <a:off x="5822620" y="1817964"/>
            <a:ext cx="274500" cy="2634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aseline="-25000"/>
          </a:p>
        </p:txBody>
      </p:sp>
      <p:sp>
        <p:nvSpPr>
          <p:cNvPr id="173" name="Google Shape;173;p24"/>
          <p:cNvSpPr txBox="1"/>
          <p:nvPr/>
        </p:nvSpPr>
        <p:spPr>
          <a:xfrm>
            <a:off x="6097124" y="1765038"/>
            <a:ext cx="1956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2"/>
                </a:solidFill>
              </a:rPr>
              <a:t>Expert in GPU mem.</a:t>
            </a:r>
            <a:endParaRPr sz="1200">
              <a:solidFill>
                <a:schemeClr val="dk2"/>
              </a:solidFill>
            </a:endParaRPr>
          </a:p>
        </p:txBody>
      </p:sp>
      <p:sp>
        <p:nvSpPr>
          <p:cNvPr id="174" name="Google Shape;174;p24"/>
          <p:cNvSpPr/>
          <p:nvPr/>
        </p:nvSpPr>
        <p:spPr>
          <a:xfrm>
            <a:off x="5822620" y="2230862"/>
            <a:ext cx="274500" cy="263400"/>
          </a:xfrm>
          <a:prstGeom prst="rect">
            <a:avLst/>
          </a:pr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aseline="-25000"/>
          </a:p>
        </p:txBody>
      </p:sp>
      <p:sp>
        <p:nvSpPr>
          <p:cNvPr id="175" name="Google Shape;175;p24"/>
          <p:cNvSpPr txBox="1"/>
          <p:nvPr/>
        </p:nvSpPr>
        <p:spPr>
          <a:xfrm>
            <a:off x="6097131" y="2177923"/>
            <a:ext cx="1705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2"/>
                </a:solidFill>
              </a:rPr>
              <a:t>Expert in CPU mem.</a:t>
            </a:r>
            <a:endParaRPr sz="1200">
              <a:solidFill>
                <a:schemeClr val="dk2"/>
              </a:solidFill>
            </a:endParaRPr>
          </a:p>
        </p:txBody>
      </p:sp>
      <p:sp>
        <p:nvSpPr>
          <p:cNvPr id="176" name="Google Shape;176;p24"/>
          <p:cNvSpPr/>
          <p:nvPr/>
        </p:nvSpPr>
        <p:spPr>
          <a:xfrm>
            <a:off x="5822620" y="2643759"/>
            <a:ext cx="274500" cy="263400"/>
          </a:xfrm>
          <a:prstGeom prst="rect">
            <a:avLst/>
          </a:prstGeom>
          <a:noFill/>
          <a:ln w="2857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aseline="-25000"/>
          </a:p>
        </p:txBody>
      </p:sp>
      <p:sp>
        <p:nvSpPr>
          <p:cNvPr id="177" name="Google Shape;177;p24"/>
          <p:cNvSpPr txBox="1"/>
          <p:nvPr/>
        </p:nvSpPr>
        <p:spPr>
          <a:xfrm>
            <a:off x="6097131" y="2590821"/>
            <a:ext cx="2141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2"/>
                </a:solidFill>
              </a:rPr>
              <a:t>Expert selected for inference</a:t>
            </a:r>
            <a:endParaRPr sz="1200">
              <a:solidFill>
                <a:schemeClr val="dk2"/>
              </a:solidFill>
            </a:endParaRPr>
          </a:p>
        </p:txBody>
      </p:sp>
      <p:cxnSp>
        <p:nvCxnSpPr>
          <p:cNvPr id="178" name="Google Shape;178;p24"/>
          <p:cNvCxnSpPr>
            <a:stCxn id="167" idx="0"/>
            <a:endCxn id="171" idx="2"/>
          </p:cNvCxnSpPr>
          <p:nvPr/>
        </p:nvCxnSpPr>
        <p:spPr>
          <a:xfrm rot="10800000">
            <a:off x="2420015" y="2483754"/>
            <a:ext cx="562200" cy="440100"/>
          </a:xfrm>
          <a:prstGeom prst="straightConnector1">
            <a:avLst/>
          </a:prstGeom>
          <a:noFill/>
          <a:ln w="9525" cap="flat" cmpd="sng">
            <a:solidFill>
              <a:srgbClr val="38761D"/>
            </a:solidFill>
            <a:prstDash val="solid"/>
            <a:round/>
            <a:headEnd type="none" w="med" len="med"/>
            <a:tailEnd type="triangle" w="med" len="med"/>
          </a:ln>
        </p:spPr>
      </p:cxnSp>
      <p:cxnSp>
        <p:nvCxnSpPr>
          <p:cNvPr id="179" name="Google Shape;179;p24"/>
          <p:cNvCxnSpPr>
            <a:stCxn id="167" idx="0"/>
            <a:endCxn id="168" idx="2"/>
          </p:cNvCxnSpPr>
          <p:nvPr/>
        </p:nvCxnSpPr>
        <p:spPr>
          <a:xfrm rot="10800000">
            <a:off x="1344215" y="2483754"/>
            <a:ext cx="1638000" cy="440100"/>
          </a:xfrm>
          <a:prstGeom prst="straightConnector1">
            <a:avLst/>
          </a:prstGeom>
          <a:noFill/>
          <a:ln w="9525" cap="flat" cmpd="sng">
            <a:solidFill>
              <a:srgbClr val="38761D"/>
            </a:solidFill>
            <a:prstDash val="solid"/>
            <a:round/>
            <a:headEnd type="none" w="med" len="med"/>
            <a:tailEnd type="triangle" w="med" len="med"/>
          </a:ln>
        </p:spPr>
      </p:cxnSp>
      <p:cxnSp>
        <p:nvCxnSpPr>
          <p:cNvPr id="180" name="Google Shape;180;p24"/>
          <p:cNvCxnSpPr>
            <a:stCxn id="167" idx="0"/>
            <a:endCxn id="170" idx="2"/>
          </p:cNvCxnSpPr>
          <p:nvPr/>
        </p:nvCxnSpPr>
        <p:spPr>
          <a:xfrm rot="10800000" flipH="1">
            <a:off x="2982215" y="2483754"/>
            <a:ext cx="547500" cy="440100"/>
          </a:xfrm>
          <a:prstGeom prst="straightConnector1">
            <a:avLst/>
          </a:prstGeom>
          <a:noFill/>
          <a:ln w="9525" cap="flat" cmpd="sng">
            <a:solidFill>
              <a:srgbClr val="D9D9D9"/>
            </a:solidFill>
            <a:prstDash val="solid"/>
            <a:round/>
            <a:headEnd type="none" w="med" len="med"/>
            <a:tailEnd type="triangle" w="med" len="med"/>
          </a:ln>
        </p:spPr>
      </p:cxnSp>
      <p:cxnSp>
        <p:nvCxnSpPr>
          <p:cNvPr id="181" name="Google Shape;181;p24"/>
          <p:cNvCxnSpPr>
            <a:stCxn id="167" idx="0"/>
            <a:endCxn id="169" idx="2"/>
          </p:cNvCxnSpPr>
          <p:nvPr/>
        </p:nvCxnSpPr>
        <p:spPr>
          <a:xfrm rot="10800000" flipH="1">
            <a:off x="2982215" y="2483754"/>
            <a:ext cx="1657200" cy="440100"/>
          </a:xfrm>
          <a:prstGeom prst="straightConnector1">
            <a:avLst/>
          </a:prstGeom>
          <a:noFill/>
          <a:ln w="9525" cap="flat" cmpd="sng">
            <a:solidFill>
              <a:srgbClr val="D9D9D9"/>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5"/>
          <p:cNvSpPr txBox="1"/>
          <p:nvPr/>
        </p:nvSpPr>
        <p:spPr>
          <a:xfrm>
            <a:off x="76200" y="76200"/>
            <a:ext cx="3310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Offloading and caching</a:t>
            </a:r>
            <a:endParaRPr sz="2000" b="1">
              <a:latin typeface="Calibri"/>
              <a:ea typeface="Calibri"/>
              <a:cs typeface="Calibri"/>
              <a:sym typeface="Calibri"/>
            </a:endParaRPr>
          </a:p>
        </p:txBody>
      </p:sp>
      <p:sp>
        <p:nvSpPr>
          <p:cNvPr id="187" name="Google Shape;187;p25"/>
          <p:cNvSpPr txBox="1"/>
          <p:nvPr/>
        </p:nvSpPr>
        <p:spPr>
          <a:xfrm>
            <a:off x="76200" y="4303025"/>
            <a:ext cx="47424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28600" tIns="91425" rIns="91425" bIns="91425" anchor="t" anchorCtr="0">
            <a:spAutoFit/>
          </a:bodyPr>
          <a:lstStyle/>
          <a:p>
            <a:pPr marL="114300" marR="0" lvl="0" indent="-196850" algn="l" rtl="0">
              <a:lnSpc>
                <a:spcPct val="100000"/>
              </a:lnSpc>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Experts are very often reused between adjacent tokens</a:t>
            </a:r>
            <a:endParaRPr sz="1300">
              <a:solidFill>
                <a:srgbClr val="0F0F0F"/>
              </a:solidFill>
              <a:latin typeface="Calibri"/>
              <a:ea typeface="Calibri"/>
              <a:cs typeface="Calibri"/>
              <a:sym typeface="Calibri"/>
            </a:endParaRPr>
          </a:p>
          <a:p>
            <a:pPr marL="114300" marR="0" lvl="0" indent="-196850" algn="l" rtl="0">
              <a:lnSpc>
                <a:spcPct val="100000"/>
              </a:lnSpc>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An </a:t>
            </a:r>
            <a:r>
              <a:rPr lang="en" sz="1300" b="1">
                <a:solidFill>
                  <a:srgbClr val="FF0000"/>
                </a:solidFill>
                <a:latin typeface="Calibri"/>
                <a:ea typeface="Calibri"/>
                <a:cs typeface="Calibri"/>
                <a:sym typeface="Calibri"/>
              </a:rPr>
              <a:t>LRU Cache</a:t>
            </a:r>
            <a:r>
              <a:rPr lang="en" sz="1300">
                <a:solidFill>
                  <a:srgbClr val="0F0F0F"/>
                </a:solidFill>
                <a:latin typeface="Calibri"/>
                <a:ea typeface="Calibri"/>
                <a:cs typeface="Calibri"/>
                <a:sym typeface="Calibri"/>
              </a:rPr>
              <a:t> can be used to store hot tokens in GPU memory to mitigate the need of moving them between devices</a:t>
            </a:r>
            <a:endParaRPr sz="1300">
              <a:solidFill>
                <a:srgbClr val="0F0F0F"/>
              </a:solidFill>
              <a:latin typeface="Calibri"/>
              <a:ea typeface="Calibri"/>
              <a:cs typeface="Calibri"/>
              <a:sym typeface="Calibri"/>
            </a:endParaRPr>
          </a:p>
        </p:txBody>
      </p:sp>
      <p:sp>
        <p:nvSpPr>
          <p:cNvPr id="188" name="Google Shape;188;p25"/>
          <p:cNvSpPr txBox="1"/>
          <p:nvPr/>
        </p:nvSpPr>
        <p:spPr>
          <a:xfrm>
            <a:off x="4891750" y="4383077"/>
            <a:ext cx="41760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28600" tIns="91425" rIns="91425" bIns="91425" anchor="t" anchorCtr="0">
            <a:spAutoFit/>
          </a:bodyPr>
          <a:lstStyle/>
          <a:p>
            <a:pPr marL="0" marR="0" lvl="0" indent="0" algn="l" rtl="0">
              <a:lnSpc>
                <a:spcPct val="100000"/>
              </a:lnSpc>
              <a:spcBef>
                <a:spcPts val="0"/>
              </a:spcBef>
              <a:spcAft>
                <a:spcPts val="0"/>
              </a:spcAft>
              <a:buNone/>
            </a:pPr>
            <a:r>
              <a:rPr lang="en" sz="1300" b="1">
                <a:solidFill>
                  <a:srgbClr val="FF0000"/>
                </a:solidFill>
                <a:latin typeface="Calibri"/>
                <a:ea typeface="Calibri"/>
                <a:cs typeface="Calibri"/>
                <a:sym typeface="Calibri"/>
              </a:rPr>
              <a:t>LRU Cache</a:t>
            </a:r>
            <a:r>
              <a:rPr lang="en" sz="1300">
                <a:solidFill>
                  <a:srgbClr val="0F0F0F"/>
                </a:solidFill>
                <a:latin typeface="Calibri"/>
                <a:ea typeface="Calibri"/>
                <a:cs typeface="Calibri"/>
                <a:sym typeface="Calibri"/>
              </a:rPr>
              <a:t>  (Least Recently Used) - remove the least used items first when the cache is full</a:t>
            </a:r>
            <a:endParaRPr sz="1300">
              <a:solidFill>
                <a:srgbClr val="0F0F0F"/>
              </a:solidFill>
              <a:latin typeface="Calibri"/>
              <a:ea typeface="Calibri"/>
              <a:cs typeface="Calibri"/>
              <a:sym typeface="Calibri"/>
            </a:endParaRPr>
          </a:p>
        </p:txBody>
      </p:sp>
      <p:pic>
        <p:nvPicPr>
          <p:cNvPr id="189" name="Google Shape;189;p2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862800"/>
            <a:ext cx="8839200" cy="313607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txBox="1"/>
          <p:nvPr/>
        </p:nvSpPr>
        <p:spPr>
          <a:xfrm>
            <a:off x="76200" y="76200"/>
            <a:ext cx="5064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Caching in action</a:t>
            </a:r>
            <a:endParaRPr sz="2000" b="1">
              <a:latin typeface="Calibri"/>
              <a:ea typeface="Calibri"/>
              <a:cs typeface="Calibri"/>
              <a:sym typeface="Calibri"/>
            </a:endParaRPr>
          </a:p>
        </p:txBody>
      </p:sp>
      <p:sp>
        <p:nvSpPr>
          <p:cNvPr id="195" name="Google Shape;195;p26"/>
          <p:cNvSpPr/>
          <p:nvPr/>
        </p:nvSpPr>
        <p:spPr>
          <a:xfrm>
            <a:off x="1894675" y="1523575"/>
            <a:ext cx="787800" cy="5433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Expert</a:t>
            </a:r>
            <a:r>
              <a:rPr lang="en" baseline="-25000"/>
              <a:t>1</a:t>
            </a:r>
            <a:endParaRPr baseline="-25000"/>
          </a:p>
        </p:txBody>
      </p:sp>
      <p:sp>
        <p:nvSpPr>
          <p:cNvPr id="196" name="Google Shape;196;p26"/>
          <p:cNvSpPr/>
          <p:nvPr/>
        </p:nvSpPr>
        <p:spPr>
          <a:xfrm>
            <a:off x="2843974" y="1523575"/>
            <a:ext cx="787800" cy="5433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Expert</a:t>
            </a:r>
            <a:r>
              <a:rPr lang="en" baseline="-25000"/>
              <a:t>2</a:t>
            </a:r>
            <a:endParaRPr baseline="-25000"/>
          </a:p>
        </p:txBody>
      </p:sp>
      <p:sp>
        <p:nvSpPr>
          <p:cNvPr id="197" name="Google Shape;197;p26"/>
          <p:cNvSpPr/>
          <p:nvPr/>
        </p:nvSpPr>
        <p:spPr>
          <a:xfrm>
            <a:off x="3793273" y="1523575"/>
            <a:ext cx="787800" cy="543300"/>
          </a:xfrm>
          <a:prstGeom prst="rect">
            <a:avLst/>
          </a:prstGeom>
          <a:solidFill>
            <a:schemeClr val="lt2"/>
          </a:solidFill>
          <a:ln w="28575"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Expert</a:t>
            </a:r>
            <a:r>
              <a:rPr lang="en" baseline="-25000"/>
              <a:t>3</a:t>
            </a:r>
            <a:endParaRPr baseline="-25000"/>
          </a:p>
        </p:txBody>
      </p:sp>
      <p:sp>
        <p:nvSpPr>
          <p:cNvPr id="198" name="Google Shape;198;p26"/>
          <p:cNvSpPr/>
          <p:nvPr/>
        </p:nvSpPr>
        <p:spPr>
          <a:xfrm>
            <a:off x="4742572" y="1523575"/>
            <a:ext cx="787800" cy="543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Expert</a:t>
            </a:r>
            <a:r>
              <a:rPr lang="en" baseline="-25000"/>
              <a:t>4</a:t>
            </a:r>
            <a:endParaRPr baseline="-25000"/>
          </a:p>
        </p:txBody>
      </p:sp>
      <p:sp>
        <p:nvSpPr>
          <p:cNvPr id="199" name="Google Shape;199;p26"/>
          <p:cNvSpPr/>
          <p:nvPr/>
        </p:nvSpPr>
        <p:spPr>
          <a:xfrm>
            <a:off x="1894675" y="3076625"/>
            <a:ext cx="787800" cy="543300"/>
          </a:xfrm>
          <a:prstGeom prst="rect">
            <a:avLst/>
          </a:pr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Expert</a:t>
            </a:r>
            <a:r>
              <a:rPr lang="en" baseline="-25000"/>
              <a:t>1</a:t>
            </a:r>
            <a:endParaRPr baseline="-25000"/>
          </a:p>
        </p:txBody>
      </p:sp>
      <p:sp>
        <p:nvSpPr>
          <p:cNvPr id="200" name="Google Shape;200;p26"/>
          <p:cNvSpPr/>
          <p:nvPr/>
        </p:nvSpPr>
        <p:spPr>
          <a:xfrm>
            <a:off x="2843974" y="3076625"/>
            <a:ext cx="787800" cy="5433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Expert</a:t>
            </a:r>
            <a:r>
              <a:rPr lang="en" baseline="-25000"/>
              <a:t>2</a:t>
            </a:r>
            <a:endParaRPr baseline="-25000"/>
          </a:p>
        </p:txBody>
      </p:sp>
      <p:sp>
        <p:nvSpPr>
          <p:cNvPr id="201" name="Google Shape;201;p26"/>
          <p:cNvSpPr/>
          <p:nvPr/>
        </p:nvSpPr>
        <p:spPr>
          <a:xfrm>
            <a:off x="3793273" y="3076625"/>
            <a:ext cx="787800" cy="543300"/>
          </a:xfrm>
          <a:prstGeom prst="rect">
            <a:avLst/>
          </a:prstGeom>
          <a:solidFill>
            <a:srgbClr val="D9EAD3"/>
          </a:solidFill>
          <a:ln w="28575" cap="flat" cmpd="sng">
            <a:solidFill>
              <a:srgbClr val="274E1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Expert</a:t>
            </a:r>
            <a:r>
              <a:rPr lang="en" baseline="-25000"/>
              <a:t>3</a:t>
            </a:r>
            <a:endParaRPr baseline="-25000"/>
          </a:p>
        </p:txBody>
      </p:sp>
      <p:sp>
        <p:nvSpPr>
          <p:cNvPr id="202" name="Google Shape;202;p26"/>
          <p:cNvSpPr/>
          <p:nvPr/>
        </p:nvSpPr>
        <p:spPr>
          <a:xfrm>
            <a:off x="4742572" y="3076625"/>
            <a:ext cx="787800" cy="543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Expert</a:t>
            </a:r>
            <a:r>
              <a:rPr lang="en" baseline="-25000"/>
              <a:t>4</a:t>
            </a:r>
            <a:endParaRPr baseline="-25000"/>
          </a:p>
        </p:txBody>
      </p:sp>
      <p:sp>
        <p:nvSpPr>
          <p:cNvPr id="203" name="Google Shape;203;p26"/>
          <p:cNvSpPr/>
          <p:nvPr/>
        </p:nvSpPr>
        <p:spPr>
          <a:xfrm rot="5400000">
            <a:off x="3365275" y="2341350"/>
            <a:ext cx="694500" cy="460800"/>
          </a:xfrm>
          <a:prstGeom prst="rightArrow">
            <a:avLst>
              <a:gd name="adj1" fmla="val 50000"/>
              <a:gd name="adj2"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4" name="Google Shape;204;p26"/>
          <p:cNvSpPr/>
          <p:nvPr/>
        </p:nvSpPr>
        <p:spPr>
          <a:xfrm>
            <a:off x="6130900" y="1969950"/>
            <a:ext cx="303300" cy="2910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aseline="-25000"/>
          </a:p>
        </p:txBody>
      </p:sp>
      <p:sp>
        <p:nvSpPr>
          <p:cNvPr id="205" name="Google Shape;205;p26"/>
          <p:cNvSpPr txBox="1"/>
          <p:nvPr/>
        </p:nvSpPr>
        <p:spPr>
          <a:xfrm>
            <a:off x="6434200" y="1930800"/>
            <a:ext cx="1884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2"/>
                </a:solidFill>
              </a:rPr>
              <a:t>Expert in GPU cache</a:t>
            </a:r>
            <a:endParaRPr sz="1200">
              <a:solidFill>
                <a:schemeClr val="dk2"/>
              </a:solidFill>
            </a:endParaRPr>
          </a:p>
        </p:txBody>
      </p:sp>
      <p:sp>
        <p:nvSpPr>
          <p:cNvPr id="206" name="Google Shape;206;p26"/>
          <p:cNvSpPr/>
          <p:nvPr/>
        </p:nvSpPr>
        <p:spPr>
          <a:xfrm>
            <a:off x="6130900" y="2426250"/>
            <a:ext cx="303300" cy="291000"/>
          </a:xfrm>
          <a:prstGeom prst="rect">
            <a:avLst/>
          </a:pr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aseline="-25000"/>
          </a:p>
        </p:txBody>
      </p:sp>
      <p:sp>
        <p:nvSpPr>
          <p:cNvPr id="207" name="Google Shape;207;p26"/>
          <p:cNvSpPr txBox="1"/>
          <p:nvPr/>
        </p:nvSpPr>
        <p:spPr>
          <a:xfrm>
            <a:off x="6434200" y="2387100"/>
            <a:ext cx="1884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2"/>
                </a:solidFill>
              </a:rPr>
              <a:t>Expert in CPU mem.</a:t>
            </a:r>
            <a:endParaRPr sz="1200">
              <a:solidFill>
                <a:schemeClr val="dk2"/>
              </a:solidFill>
            </a:endParaRPr>
          </a:p>
        </p:txBody>
      </p:sp>
      <p:sp>
        <p:nvSpPr>
          <p:cNvPr id="208" name="Google Shape;208;p26"/>
          <p:cNvSpPr/>
          <p:nvPr/>
        </p:nvSpPr>
        <p:spPr>
          <a:xfrm>
            <a:off x="6130900" y="2882550"/>
            <a:ext cx="303300" cy="291000"/>
          </a:xfrm>
          <a:prstGeom prst="rect">
            <a:avLst/>
          </a:prstGeom>
          <a:noFill/>
          <a:ln w="2857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aseline="-25000"/>
          </a:p>
        </p:txBody>
      </p:sp>
      <p:sp>
        <p:nvSpPr>
          <p:cNvPr id="209" name="Google Shape;209;p26"/>
          <p:cNvSpPr txBox="1"/>
          <p:nvPr/>
        </p:nvSpPr>
        <p:spPr>
          <a:xfrm>
            <a:off x="6434200" y="2843400"/>
            <a:ext cx="2366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2"/>
                </a:solidFill>
              </a:rPr>
              <a:t>Expert selected for inference</a:t>
            </a:r>
            <a:endParaRPr sz="1200">
              <a:solidFill>
                <a:schemeClr val="dk2"/>
              </a:solidFill>
            </a:endParaRPr>
          </a:p>
        </p:txBody>
      </p:sp>
      <p:sp>
        <p:nvSpPr>
          <p:cNvPr id="210" name="Google Shape;210;p26"/>
          <p:cNvSpPr txBox="1"/>
          <p:nvPr/>
        </p:nvSpPr>
        <p:spPr>
          <a:xfrm>
            <a:off x="-288750" y="1610563"/>
            <a:ext cx="18849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200">
                <a:solidFill>
                  <a:schemeClr val="dk2"/>
                </a:solidFill>
              </a:rPr>
              <a:t>Before gating</a:t>
            </a:r>
            <a:endParaRPr sz="1200">
              <a:solidFill>
                <a:schemeClr val="dk2"/>
              </a:solidFill>
            </a:endParaRPr>
          </a:p>
        </p:txBody>
      </p:sp>
      <p:sp>
        <p:nvSpPr>
          <p:cNvPr id="211" name="Google Shape;211;p26"/>
          <p:cNvSpPr txBox="1"/>
          <p:nvPr/>
        </p:nvSpPr>
        <p:spPr>
          <a:xfrm>
            <a:off x="-288750" y="3163613"/>
            <a:ext cx="1884900" cy="369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200">
                <a:solidFill>
                  <a:schemeClr val="dk2"/>
                </a:solidFill>
              </a:rPr>
              <a:t>After gating</a:t>
            </a:r>
            <a:endParaRPr sz="12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7"/>
          <p:cNvSpPr txBox="1"/>
          <p:nvPr/>
        </p:nvSpPr>
        <p:spPr>
          <a:xfrm>
            <a:off x="76200" y="76200"/>
            <a:ext cx="5064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Speculative prefetching</a:t>
            </a:r>
            <a:endParaRPr sz="2000" b="1">
              <a:latin typeface="Calibri"/>
              <a:ea typeface="Calibri"/>
              <a:cs typeface="Calibri"/>
              <a:sym typeface="Calibri"/>
            </a:endParaRPr>
          </a:p>
        </p:txBody>
      </p:sp>
      <p:sp>
        <p:nvSpPr>
          <p:cNvPr id="217" name="Google Shape;217;p27"/>
          <p:cNvSpPr txBox="1"/>
          <p:nvPr/>
        </p:nvSpPr>
        <p:spPr>
          <a:xfrm>
            <a:off x="388025" y="1507450"/>
            <a:ext cx="3821400" cy="238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28600" tIns="91425" rIns="91425" bIns="91425" anchor="t" anchorCtr="0">
            <a:spAutoFit/>
          </a:bodyPr>
          <a:lstStyle/>
          <a:p>
            <a:pPr marL="457200" marR="0" lvl="0" indent="-311150" algn="l" rtl="0">
              <a:lnSpc>
                <a:spcPct val="100000"/>
              </a:lnSpc>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Caching still doesn't solve the problem of not knowing which experts will be used ahead of time</a:t>
            </a:r>
            <a:endParaRPr sz="1300">
              <a:solidFill>
                <a:srgbClr val="0F0F0F"/>
              </a:solidFill>
              <a:latin typeface="Calibri"/>
              <a:ea typeface="Calibri"/>
              <a:cs typeface="Calibri"/>
              <a:sym typeface="Calibri"/>
            </a:endParaRPr>
          </a:p>
          <a:p>
            <a:pPr marL="457200" marR="0" lvl="0" indent="-311150" algn="l" rtl="0">
              <a:lnSpc>
                <a:spcPct val="100000"/>
              </a:lnSpc>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Due to residual streams, the output of a decoder layer doesn’t differ too much from it’s input</a:t>
            </a:r>
            <a:endParaRPr sz="1300">
              <a:solidFill>
                <a:srgbClr val="0F0F0F"/>
              </a:solidFill>
              <a:latin typeface="Calibri"/>
              <a:ea typeface="Calibri"/>
              <a:cs typeface="Calibri"/>
              <a:sym typeface="Calibri"/>
            </a:endParaRPr>
          </a:p>
          <a:p>
            <a:pPr marL="457200" marR="0" lvl="0" indent="-311150" algn="l" rtl="0">
              <a:lnSpc>
                <a:spcPct val="100000"/>
              </a:lnSpc>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Next layer’s gating function can be applied current hidden states to approximate which experts will be chosen in the future</a:t>
            </a:r>
            <a:endParaRPr sz="1300">
              <a:solidFill>
                <a:srgbClr val="0F0F0F"/>
              </a:solidFill>
              <a:latin typeface="Calibri"/>
              <a:ea typeface="Calibri"/>
              <a:cs typeface="Calibri"/>
              <a:sym typeface="Calibri"/>
            </a:endParaRPr>
          </a:p>
          <a:p>
            <a:pPr marL="457200" marR="0" lvl="0" indent="-311150" algn="l" rtl="0">
              <a:lnSpc>
                <a:spcPct val="100000"/>
              </a:lnSpc>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This creates a 33% speedup on top of expert-caching on Colab hardware</a:t>
            </a:r>
            <a:endParaRPr sz="1300">
              <a:solidFill>
                <a:schemeClr val="dk2"/>
              </a:solidFill>
              <a:latin typeface="Calibri"/>
              <a:ea typeface="Calibri"/>
              <a:cs typeface="Calibri"/>
              <a:sym typeface="Calibri"/>
            </a:endParaRPr>
          </a:p>
        </p:txBody>
      </p:sp>
      <p:sp>
        <p:nvSpPr>
          <p:cNvPr id="218" name="Google Shape;218;p27"/>
          <p:cNvSpPr/>
          <p:nvPr/>
        </p:nvSpPr>
        <p:spPr>
          <a:xfrm>
            <a:off x="4878042" y="2024240"/>
            <a:ext cx="1730400" cy="479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Gating layer</a:t>
            </a:r>
            <a:r>
              <a:rPr lang="en" baseline="-25000"/>
              <a:t>i</a:t>
            </a:r>
            <a:endParaRPr baseline="-25000"/>
          </a:p>
        </p:txBody>
      </p:sp>
      <p:sp>
        <p:nvSpPr>
          <p:cNvPr id="219" name="Google Shape;219;p27"/>
          <p:cNvSpPr/>
          <p:nvPr/>
        </p:nvSpPr>
        <p:spPr>
          <a:xfrm>
            <a:off x="4865150" y="1427675"/>
            <a:ext cx="606600" cy="479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FFN</a:t>
            </a:r>
            <a:r>
              <a:rPr lang="en" baseline="-25000"/>
              <a:t>1</a:t>
            </a:r>
            <a:endParaRPr baseline="-25000"/>
          </a:p>
        </p:txBody>
      </p:sp>
      <p:sp>
        <p:nvSpPr>
          <p:cNvPr id="220" name="Google Shape;220;p27"/>
          <p:cNvSpPr/>
          <p:nvPr/>
        </p:nvSpPr>
        <p:spPr>
          <a:xfrm>
            <a:off x="6014858" y="1427675"/>
            <a:ext cx="606600" cy="479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FFN</a:t>
            </a:r>
            <a:r>
              <a:rPr lang="en" baseline="-25000"/>
              <a:t>8</a:t>
            </a:r>
            <a:endParaRPr baseline="-25000"/>
          </a:p>
        </p:txBody>
      </p:sp>
      <p:sp>
        <p:nvSpPr>
          <p:cNvPr id="221" name="Google Shape;221;p27"/>
          <p:cNvSpPr txBox="1"/>
          <p:nvPr/>
        </p:nvSpPr>
        <p:spPr>
          <a:xfrm>
            <a:off x="5392916" y="1469881"/>
            <a:ext cx="675000" cy="39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rPr>
              <a:t>…</a:t>
            </a:r>
            <a:endParaRPr sz="2000" baseline="-25000">
              <a:solidFill>
                <a:schemeClr val="dk1"/>
              </a:solidFill>
            </a:endParaRPr>
          </a:p>
        </p:txBody>
      </p:sp>
      <p:sp>
        <p:nvSpPr>
          <p:cNvPr id="222" name="Google Shape;222;p27"/>
          <p:cNvSpPr/>
          <p:nvPr/>
        </p:nvSpPr>
        <p:spPr>
          <a:xfrm>
            <a:off x="5888300" y="3309450"/>
            <a:ext cx="1730400" cy="48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Multi Head Attn</a:t>
            </a:r>
            <a:r>
              <a:rPr lang="en" baseline="-25000"/>
              <a:t>i</a:t>
            </a:r>
            <a:endParaRPr baseline="-25000"/>
          </a:p>
        </p:txBody>
      </p:sp>
      <p:sp>
        <p:nvSpPr>
          <p:cNvPr id="223" name="Google Shape;223;p27"/>
          <p:cNvSpPr/>
          <p:nvPr/>
        </p:nvSpPr>
        <p:spPr>
          <a:xfrm>
            <a:off x="6898442" y="2017352"/>
            <a:ext cx="1730400" cy="479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Gating layer</a:t>
            </a:r>
            <a:r>
              <a:rPr lang="en" baseline="-25000"/>
              <a:t>i + 1</a:t>
            </a:r>
            <a:endParaRPr baseline="-25000"/>
          </a:p>
        </p:txBody>
      </p:sp>
      <p:sp>
        <p:nvSpPr>
          <p:cNvPr id="224" name="Google Shape;224;p27"/>
          <p:cNvSpPr/>
          <p:nvPr/>
        </p:nvSpPr>
        <p:spPr>
          <a:xfrm>
            <a:off x="6885550" y="1420788"/>
            <a:ext cx="606600" cy="479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FFN</a:t>
            </a:r>
            <a:r>
              <a:rPr lang="en" baseline="-25000"/>
              <a:t>1</a:t>
            </a:r>
            <a:endParaRPr baseline="-25000"/>
          </a:p>
        </p:txBody>
      </p:sp>
      <p:sp>
        <p:nvSpPr>
          <p:cNvPr id="225" name="Google Shape;225;p27"/>
          <p:cNvSpPr/>
          <p:nvPr/>
        </p:nvSpPr>
        <p:spPr>
          <a:xfrm>
            <a:off x="8035258" y="1420788"/>
            <a:ext cx="606600" cy="479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FFN</a:t>
            </a:r>
            <a:r>
              <a:rPr lang="en" baseline="-25000"/>
              <a:t>8</a:t>
            </a:r>
            <a:endParaRPr baseline="-25000"/>
          </a:p>
        </p:txBody>
      </p:sp>
      <p:sp>
        <p:nvSpPr>
          <p:cNvPr id="226" name="Google Shape;226;p27"/>
          <p:cNvSpPr txBox="1"/>
          <p:nvPr/>
        </p:nvSpPr>
        <p:spPr>
          <a:xfrm>
            <a:off x="7413316" y="1462994"/>
            <a:ext cx="675000" cy="395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rPr>
              <a:t>…</a:t>
            </a:r>
            <a:endParaRPr sz="2000" baseline="-25000">
              <a:solidFill>
                <a:schemeClr val="dk1"/>
              </a:solidFill>
            </a:endParaRPr>
          </a:p>
        </p:txBody>
      </p:sp>
      <p:cxnSp>
        <p:nvCxnSpPr>
          <p:cNvPr id="227" name="Google Shape;227;p27"/>
          <p:cNvCxnSpPr>
            <a:stCxn id="222" idx="0"/>
            <a:endCxn id="218" idx="2"/>
          </p:cNvCxnSpPr>
          <p:nvPr/>
        </p:nvCxnSpPr>
        <p:spPr>
          <a:xfrm rot="10800000">
            <a:off x="5743100" y="2503650"/>
            <a:ext cx="1010400" cy="805800"/>
          </a:xfrm>
          <a:prstGeom prst="straightConnector1">
            <a:avLst/>
          </a:prstGeom>
          <a:noFill/>
          <a:ln w="9525" cap="flat" cmpd="sng">
            <a:solidFill>
              <a:schemeClr val="dk2"/>
            </a:solidFill>
            <a:prstDash val="solid"/>
            <a:round/>
            <a:headEnd type="none" w="med" len="med"/>
            <a:tailEnd type="triangle" w="med" len="med"/>
          </a:ln>
        </p:spPr>
      </p:cxnSp>
      <p:cxnSp>
        <p:nvCxnSpPr>
          <p:cNvPr id="228" name="Google Shape;228;p27"/>
          <p:cNvCxnSpPr>
            <a:stCxn id="222" idx="0"/>
            <a:endCxn id="223" idx="2"/>
          </p:cNvCxnSpPr>
          <p:nvPr/>
        </p:nvCxnSpPr>
        <p:spPr>
          <a:xfrm rot="10800000" flipH="1">
            <a:off x="6753500" y="2496750"/>
            <a:ext cx="1010100" cy="8127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8"/>
          <p:cNvSpPr txBox="1"/>
          <p:nvPr/>
        </p:nvSpPr>
        <p:spPr>
          <a:xfrm>
            <a:off x="72300" y="76200"/>
            <a:ext cx="6149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Zooming into transformers: residual streams</a:t>
            </a:r>
            <a:endParaRPr sz="2000" b="1">
              <a:latin typeface="Calibri"/>
              <a:ea typeface="Calibri"/>
              <a:cs typeface="Calibri"/>
              <a:sym typeface="Calibri"/>
            </a:endParaRPr>
          </a:p>
        </p:txBody>
      </p:sp>
      <p:pic>
        <p:nvPicPr>
          <p:cNvPr id="234" name="Google Shape;234;p2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854350" y="483787"/>
            <a:ext cx="1742100" cy="1869675"/>
          </a:xfrm>
          <a:prstGeom prst="rect">
            <a:avLst/>
          </a:prstGeom>
          <a:noFill/>
          <a:ln>
            <a:noFill/>
          </a:ln>
        </p:spPr>
      </p:pic>
      <p:pic>
        <p:nvPicPr>
          <p:cNvPr id="235" name="Google Shape;235;p2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854325" y="2340671"/>
            <a:ext cx="1742149" cy="2319053"/>
          </a:xfrm>
          <a:prstGeom prst="rect">
            <a:avLst/>
          </a:prstGeom>
          <a:noFill/>
          <a:ln>
            <a:noFill/>
          </a:ln>
        </p:spPr>
      </p:pic>
      <p:pic>
        <p:nvPicPr>
          <p:cNvPr id="236" name="Google Shape;236;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633325" y="1767400"/>
            <a:ext cx="2345081" cy="1245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9"/>
          <p:cNvSpPr txBox="1"/>
          <p:nvPr/>
        </p:nvSpPr>
        <p:spPr>
          <a:xfrm>
            <a:off x="76200" y="76200"/>
            <a:ext cx="5064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Experiments and results</a:t>
            </a:r>
            <a:endParaRPr sz="2000" b="1">
              <a:latin typeface="Calibri"/>
              <a:ea typeface="Calibri"/>
              <a:cs typeface="Calibri"/>
              <a:sym typeface="Calibri"/>
            </a:endParaRPr>
          </a:p>
        </p:txBody>
      </p:sp>
      <p:pic>
        <p:nvPicPr>
          <p:cNvPr id="242" name="Google Shape;242;p2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65775" y="3051949"/>
            <a:ext cx="8412451" cy="1957150"/>
          </a:xfrm>
          <a:prstGeom prst="rect">
            <a:avLst/>
          </a:prstGeom>
          <a:noFill/>
          <a:ln>
            <a:noFill/>
          </a:ln>
        </p:spPr>
      </p:pic>
      <p:pic>
        <p:nvPicPr>
          <p:cNvPr id="243" name="Google Shape;243;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912875" y="490650"/>
            <a:ext cx="7318251" cy="2617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txBox="1"/>
          <p:nvPr/>
        </p:nvSpPr>
        <p:spPr>
          <a:xfrm>
            <a:off x="2125400" y="1723675"/>
            <a:ext cx="46326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0">
                <a:solidFill>
                  <a:srgbClr val="3C78D8"/>
                </a:solidFill>
                <a:latin typeface="Bree Serif"/>
                <a:ea typeface="Bree Serif"/>
                <a:cs typeface="Bree Serif"/>
                <a:sym typeface="Bree Serif"/>
              </a:rPr>
              <a:t>Thank You!</a:t>
            </a:r>
            <a:endParaRPr sz="7000">
              <a:solidFill>
                <a:srgbClr val="3C78D8"/>
              </a:solidFill>
              <a:latin typeface="Bree Serif"/>
              <a:ea typeface="Bree Serif"/>
              <a:cs typeface="Bree Serif"/>
              <a:sym typeface="Bree Serif"/>
            </a:endParaRPr>
          </a:p>
        </p:txBody>
      </p:sp>
      <p:pic>
        <p:nvPicPr>
          <p:cNvPr id="249" name="Google Shape;249;p3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782350" y="1865300"/>
            <a:ext cx="3981974" cy="2239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76200" y="76200"/>
            <a:ext cx="5064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Efficient inference of Mixtral-8x7B on a laptop</a:t>
            </a:r>
            <a:endParaRPr sz="2000" b="1">
              <a:latin typeface="Calibri"/>
              <a:ea typeface="Calibri"/>
              <a:cs typeface="Calibri"/>
              <a:sym typeface="Calibri"/>
            </a:endParaRPr>
          </a:p>
        </p:txBody>
      </p:sp>
      <p:sp>
        <p:nvSpPr>
          <p:cNvPr id="74" name="Google Shape;74;p16"/>
          <p:cNvSpPr txBox="1"/>
          <p:nvPr/>
        </p:nvSpPr>
        <p:spPr>
          <a:xfrm>
            <a:off x="72300" y="597400"/>
            <a:ext cx="4845300" cy="426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Run Mixtral on Nvidia 3060 with 12GB !</a:t>
            </a:r>
            <a:endParaRPr sz="1300">
              <a:solidFill>
                <a:schemeClr val="dk1"/>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https://arxiv.org/abs/2312.17238</a:t>
            </a:r>
            <a:r>
              <a:rPr lang="en" sz="1000">
                <a:solidFill>
                  <a:schemeClr val="dk1"/>
                </a:solidFill>
                <a:latin typeface="Calibri"/>
                <a:ea typeface="Calibri"/>
                <a:cs typeface="Calibri"/>
                <a:sym typeface="Calibri"/>
              </a:rPr>
              <a:t> - paper</a:t>
            </a:r>
            <a:endParaRPr sz="1000">
              <a:solidFill>
                <a:schemeClr val="dk1"/>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https://github.com/dvmazur/mixtral-offloading</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https://twitter.com/rohanpaul_ai/status/1741103866047869222</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 - Stream model during Inference!</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 - Just-In-Time Loading of model layers!</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Since most deep learning models use layers in a fixed order, offloading can pre-dispatch the next layer parameters in the background, ahead of time.</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b="1">
                <a:solidFill>
                  <a:srgbClr val="0F0F0F"/>
                </a:solidFill>
                <a:latin typeface="Calibri"/>
                <a:ea typeface="Calibri"/>
                <a:cs typeface="Calibri"/>
                <a:sym typeface="Calibri"/>
              </a:rPr>
              <a:t>Mixed quantization with HQQ</a:t>
            </a:r>
            <a:r>
              <a:rPr lang="en" sz="1300">
                <a:solidFill>
                  <a:srgbClr val="0F0F0F"/>
                </a:solidFill>
                <a:latin typeface="Calibri"/>
                <a:ea typeface="Calibri"/>
                <a:cs typeface="Calibri"/>
                <a:sym typeface="Calibri"/>
              </a:rPr>
              <a:t> - separate quantization schemes for attention layers and experts to fit the model into the combined GPU and CPU memory.</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b="1">
                <a:solidFill>
                  <a:srgbClr val="0F0F0F"/>
                </a:solidFill>
                <a:latin typeface="Calibri"/>
                <a:ea typeface="Calibri"/>
                <a:cs typeface="Calibri"/>
                <a:sym typeface="Calibri"/>
              </a:rPr>
              <a:t>MoE offloading strategy</a:t>
            </a:r>
            <a:r>
              <a:rPr lang="en" sz="1300">
                <a:solidFill>
                  <a:srgbClr val="0F0F0F"/>
                </a:solidFill>
                <a:latin typeface="Calibri"/>
                <a:ea typeface="Calibri"/>
                <a:cs typeface="Calibri"/>
                <a:sym typeface="Calibri"/>
              </a:rPr>
              <a:t> - each expert per layer is offloaded separately and only brought pack to GPU when needed. LRU cache (Least Recently Used) is used to reduce GPU-RAM communication when computing activations for adjacent tokens.</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Demo notebook:</a:t>
            </a:r>
            <a:endParaRPr sz="1300">
              <a:solidFill>
                <a:srgbClr val="0F0F0F"/>
              </a:solidFill>
              <a:latin typeface="Calibri"/>
              <a:ea typeface="Calibri"/>
              <a:cs typeface="Calibri"/>
              <a:sym typeface="Calibri"/>
            </a:endParaRPr>
          </a:p>
          <a:p>
            <a:pPr marL="342900" lvl="0" indent="-1714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6"/>
              </a:rPr>
              <a:t>https://github.com/dvmazur/mixtral-offloading/blob/master/notebooks/demo.ipynb</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342900" lvl="0" indent="-1714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7"/>
              </a:rPr>
              <a:t>https://colab.research.google.com/github/dvmazur/mixtral-offloading/blob/master/notebooks/demo.ipynb</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p:txBody>
      </p:sp>
      <p:sp>
        <p:nvSpPr>
          <p:cNvPr id="75" name="Google Shape;75;p16"/>
          <p:cNvSpPr txBox="1"/>
          <p:nvPr/>
        </p:nvSpPr>
        <p:spPr>
          <a:xfrm>
            <a:off x="7014600" y="3472375"/>
            <a:ext cx="1809300" cy="939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solidFill>
                  <a:schemeClr val="dk1"/>
                </a:solidFill>
                <a:latin typeface="Calibri"/>
                <a:ea typeface="Calibri"/>
                <a:cs typeface="Calibri"/>
                <a:sym typeface="Calibri"/>
              </a:rPr>
              <a:t>Artyom Eliseev</a:t>
            </a:r>
            <a:endParaRPr sz="1300">
              <a:solidFill>
                <a:schemeClr val="dk1"/>
              </a:solidFill>
              <a:latin typeface="Calibri"/>
              <a:ea typeface="Calibri"/>
              <a:cs typeface="Calibri"/>
              <a:sym typeface="Calibri"/>
            </a:endParaRPr>
          </a:p>
          <a:p>
            <a:pPr marL="0" lvl="0" indent="0" algn="ctr" rtl="0">
              <a:spcBef>
                <a:spcPts val="0"/>
              </a:spcBef>
              <a:spcAft>
                <a:spcPts val="0"/>
              </a:spcAft>
              <a:buNone/>
            </a:pPr>
            <a:r>
              <a:rPr lang="en" sz="1300">
                <a:solidFill>
                  <a:schemeClr val="dk1"/>
                </a:solidFill>
                <a:latin typeface="Calibri"/>
                <a:ea typeface="Calibri"/>
                <a:cs typeface="Calibri"/>
                <a:sym typeface="Calibri"/>
              </a:rPr>
              <a:t>Yandex School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of Data Analysis</a:t>
            </a:r>
            <a:endParaRPr sz="1300">
              <a:solidFill>
                <a:schemeClr val="dk1"/>
              </a:solidFill>
              <a:latin typeface="Calibri"/>
              <a:ea typeface="Calibri"/>
              <a:cs typeface="Calibri"/>
              <a:sym typeface="Calibri"/>
            </a:endParaRPr>
          </a:p>
          <a:p>
            <a:pPr marL="0" lvl="0" indent="0" algn="ctr" rtl="0">
              <a:spcBef>
                <a:spcPts val="0"/>
              </a:spcBef>
              <a:spcAft>
                <a:spcPts val="0"/>
              </a:spcAft>
              <a:buNone/>
            </a:pPr>
            <a:r>
              <a:rPr lang="en" sz="1000" u="sng">
                <a:solidFill>
                  <a:schemeClr val="hlink"/>
                </a:solidFill>
                <a:latin typeface="Calibri"/>
                <a:ea typeface="Calibri"/>
                <a:cs typeface="Calibri"/>
                <a:sym typeface="Calibri"/>
                <a:hlinkClick r:id="rId8"/>
              </a:rPr>
              <a:t>https://github.com/lavawolfiee</a:t>
            </a:r>
            <a:endParaRPr sz="1000">
              <a:latin typeface="Calibri"/>
              <a:ea typeface="Calibri"/>
              <a:cs typeface="Calibri"/>
              <a:sym typeface="Calibri"/>
            </a:endParaRPr>
          </a:p>
        </p:txBody>
      </p:sp>
      <p:pic>
        <p:nvPicPr>
          <p:cNvPr id="76" name="Google Shape;76;p16"/>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5289475" y="60900"/>
            <a:ext cx="1809250" cy="573450"/>
          </a:xfrm>
          <a:prstGeom prst="rect">
            <a:avLst/>
          </a:prstGeom>
          <a:noFill/>
          <a:ln>
            <a:noFill/>
          </a:ln>
        </p:spPr>
      </p:pic>
      <p:pic>
        <p:nvPicPr>
          <p:cNvPr id="77" name="Google Shape;77;p16"/>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348776" y="1755700"/>
            <a:ext cx="1273636" cy="1632100"/>
          </a:xfrm>
          <a:prstGeom prst="rect">
            <a:avLst/>
          </a:prstGeom>
          <a:noFill/>
          <a:ln>
            <a:noFill/>
          </a:ln>
        </p:spPr>
      </p:pic>
      <p:pic>
        <p:nvPicPr>
          <p:cNvPr id="78" name="Google Shape;78;p16"/>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7317800" y="1755700"/>
            <a:ext cx="1191000" cy="1632100"/>
          </a:xfrm>
          <a:prstGeom prst="rect">
            <a:avLst/>
          </a:prstGeom>
          <a:noFill/>
          <a:ln>
            <a:noFill/>
          </a:ln>
        </p:spPr>
      </p:pic>
      <p:sp>
        <p:nvSpPr>
          <p:cNvPr id="79" name="Google Shape;79;p16"/>
          <p:cNvSpPr txBox="1"/>
          <p:nvPr/>
        </p:nvSpPr>
        <p:spPr>
          <a:xfrm>
            <a:off x="5348775" y="902525"/>
            <a:ext cx="33573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solidFill>
                  <a:schemeClr val="dk1"/>
                </a:solidFill>
                <a:latin typeface="Calibri"/>
                <a:ea typeface="Calibri"/>
                <a:cs typeface="Calibri"/>
                <a:sym typeface="Calibri"/>
              </a:rPr>
              <a:t>Moscow Institute of Physics and Technology</a:t>
            </a:r>
            <a:endParaRPr sz="1300">
              <a:solidFill>
                <a:schemeClr val="dk1"/>
              </a:solidFill>
              <a:latin typeface="Calibri"/>
              <a:ea typeface="Calibri"/>
              <a:cs typeface="Calibri"/>
              <a:sym typeface="Calibri"/>
            </a:endParaRPr>
          </a:p>
          <a:p>
            <a:pPr marL="0" lvl="0" indent="0" algn="ctr" rtl="0">
              <a:spcBef>
                <a:spcPts val="0"/>
              </a:spcBef>
              <a:spcAft>
                <a:spcPts val="0"/>
              </a:spcAft>
              <a:buNone/>
            </a:pPr>
            <a:r>
              <a:rPr lang="en" sz="1300">
                <a:solidFill>
                  <a:schemeClr val="dk1"/>
                </a:solidFill>
                <a:latin typeface="Calibri"/>
                <a:ea typeface="Calibri"/>
                <a:cs typeface="Calibri"/>
                <a:sym typeface="Calibri"/>
              </a:rPr>
              <a:t> Yandex</a:t>
            </a:r>
            <a:endParaRPr sz="1300">
              <a:latin typeface="Calibri"/>
              <a:ea typeface="Calibri"/>
              <a:cs typeface="Calibri"/>
              <a:sym typeface="Calibri"/>
            </a:endParaRPr>
          </a:p>
        </p:txBody>
      </p:sp>
      <p:pic>
        <p:nvPicPr>
          <p:cNvPr id="80" name="Google Shape;80;p16"/>
          <p:cNvPicPr preferRelativeResize="0"/>
          <p:nvPr/>
        </p:nvPicPr>
        <p:blipFill rotWithShape="1">
          <a:blip r:embed="rId12" cstate="email">
            <a:alphaModFix/>
            <a:extLst>
              <a:ext uri="{28A0092B-C50C-407E-A947-70E740481C1C}">
                <a14:useLocalDpi xmlns:a14="http://schemas.microsoft.com/office/drawing/2010/main"/>
              </a:ext>
            </a:extLst>
          </a:blip>
          <a:srcRect/>
          <a:stretch/>
        </p:blipFill>
        <p:spPr>
          <a:xfrm>
            <a:off x="7723050" y="80388"/>
            <a:ext cx="1329925" cy="534475"/>
          </a:xfrm>
          <a:prstGeom prst="rect">
            <a:avLst/>
          </a:prstGeom>
          <a:noFill/>
          <a:ln>
            <a:noFill/>
          </a:ln>
        </p:spPr>
      </p:pic>
      <p:sp>
        <p:nvSpPr>
          <p:cNvPr id="81" name="Google Shape;81;p16"/>
          <p:cNvSpPr txBox="1"/>
          <p:nvPr/>
        </p:nvSpPr>
        <p:spPr>
          <a:xfrm>
            <a:off x="5146050" y="3472375"/>
            <a:ext cx="1679100" cy="939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solidFill>
                  <a:schemeClr val="dk1"/>
                </a:solidFill>
                <a:latin typeface="Calibri"/>
                <a:ea typeface="Calibri"/>
                <a:cs typeface="Calibri"/>
                <a:sym typeface="Calibri"/>
              </a:rPr>
              <a:t>Denis Mazur </a:t>
            </a:r>
            <a:endParaRPr sz="1300">
              <a:solidFill>
                <a:schemeClr val="dk1"/>
              </a:solidFill>
              <a:latin typeface="Calibri"/>
              <a:ea typeface="Calibri"/>
              <a:cs typeface="Calibri"/>
              <a:sym typeface="Calibri"/>
            </a:endParaRPr>
          </a:p>
          <a:p>
            <a:pPr marL="0" lvl="0" indent="0" algn="ctr" rtl="0">
              <a:spcBef>
                <a:spcPts val="0"/>
              </a:spcBef>
              <a:spcAft>
                <a:spcPts val="0"/>
              </a:spcAft>
              <a:buNone/>
            </a:pPr>
            <a:r>
              <a:rPr lang="en" sz="1300">
                <a:solidFill>
                  <a:schemeClr val="dk1"/>
                </a:solidFill>
                <a:latin typeface="Calibri"/>
                <a:ea typeface="Calibri"/>
                <a:cs typeface="Calibri"/>
                <a:sym typeface="Calibri"/>
              </a:rPr>
              <a:t>Yandex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Researchcore</a:t>
            </a:r>
            <a:endParaRPr sz="1300">
              <a:solidFill>
                <a:schemeClr val="dk1"/>
              </a:solidFill>
              <a:latin typeface="Calibri"/>
              <a:ea typeface="Calibri"/>
              <a:cs typeface="Calibri"/>
              <a:sym typeface="Calibri"/>
            </a:endParaRPr>
          </a:p>
          <a:p>
            <a:pPr marL="0" lvl="0" indent="0" algn="ctr" rtl="0">
              <a:spcBef>
                <a:spcPts val="0"/>
              </a:spcBef>
              <a:spcAft>
                <a:spcPts val="0"/>
              </a:spcAft>
              <a:buNone/>
            </a:pPr>
            <a:r>
              <a:rPr lang="en" sz="1000" u="sng">
                <a:solidFill>
                  <a:schemeClr val="accent5"/>
                </a:solidFill>
                <a:latin typeface="Calibri"/>
                <a:ea typeface="Calibri"/>
                <a:cs typeface="Calibri"/>
                <a:sym typeface="Calibri"/>
                <a:hlinkClick r:id="rId13">
                  <a:extLst>
                    <a:ext uri="{A12FA001-AC4F-418D-AE19-62706E023703}">
                      <ahyp:hlinkClr xmlns:ahyp="http://schemas.microsoft.com/office/drawing/2018/hyperlinkcolor" val="tx"/>
                    </a:ext>
                  </a:extLst>
                </a:hlinkClick>
              </a:rPr>
              <a:t>https://github.com/dvmazur</a:t>
            </a:r>
            <a:r>
              <a:rPr lang="en" sz="1000">
                <a:solidFill>
                  <a:schemeClr val="dk1"/>
                </a:solidFill>
                <a:latin typeface="Calibri"/>
                <a:ea typeface="Calibri"/>
                <a:cs typeface="Calibri"/>
                <a:sym typeface="Calibri"/>
              </a:rPr>
              <a:t> </a:t>
            </a:r>
            <a:endParaRPr sz="1000">
              <a:latin typeface="Calibri"/>
              <a:ea typeface="Calibri"/>
              <a:cs typeface="Calibri"/>
              <a:sym typeface="Calibri"/>
            </a:endParaRPr>
          </a:p>
        </p:txBody>
      </p:sp>
      <p:pic>
        <p:nvPicPr>
          <p:cNvPr id="82" name="Google Shape;82;p16"/>
          <p:cNvPicPr preferRelativeResize="0"/>
          <p:nvPr/>
        </p:nvPicPr>
        <p:blipFill>
          <a:blip r:embed="rId14" cstate="email">
            <a:alphaModFix/>
            <a:extLst>
              <a:ext uri="{28A0092B-C50C-407E-A947-70E740481C1C}">
                <a14:useLocalDpi xmlns:a14="http://schemas.microsoft.com/office/drawing/2010/main"/>
              </a:ext>
            </a:extLst>
          </a:blip>
          <a:stretch>
            <a:fillRect/>
          </a:stretch>
        </p:blipFill>
        <p:spPr>
          <a:xfrm>
            <a:off x="4107675" y="442398"/>
            <a:ext cx="1038376" cy="12799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p:nvPr/>
        </p:nvSpPr>
        <p:spPr>
          <a:xfrm>
            <a:off x="88475" y="377925"/>
            <a:ext cx="3216900" cy="2340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b="1">
                <a:solidFill>
                  <a:srgbClr val="FF0000"/>
                </a:solidFill>
                <a:latin typeface="Calibri"/>
                <a:ea typeface="Calibri"/>
                <a:cs typeface="Calibri"/>
                <a:sym typeface="Calibri"/>
              </a:rPr>
              <a:t>Jan 26, 2024 :     </a:t>
            </a:r>
            <a:r>
              <a:rPr lang="en">
                <a:solidFill>
                  <a:schemeClr val="dk1"/>
                </a:solidFill>
                <a:latin typeface="Calibri"/>
                <a:ea typeface="Calibri"/>
                <a:cs typeface="Calibri"/>
                <a:sym typeface="Calibri"/>
              </a:rPr>
              <a:t>56 Models,     244K votes</a:t>
            </a:r>
            <a:endParaRPr>
              <a:solidFill>
                <a:schemeClr val="dk1"/>
              </a:solidFill>
              <a:latin typeface="Calibri"/>
              <a:ea typeface="Calibri"/>
              <a:cs typeface="Calibri"/>
              <a:sym typeface="Calibri"/>
            </a:endParaRPr>
          </a:p>
        </p:txBody>
      </p:sp>
      <p:sp>
        <p:nvSpPr>
          <p:cNvPr id="88" name="Google Shape;88;p17"/>
          <p:cNvSpPr txBox="1"/>
          <p:nvPr/>
        </p:nvSpPr>
        <p:spPr>
          <a:xfrm>
            <a:off x="6398400" y="421154"/>
            <a:ext cx="26871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Starting Elo rating = 1000 for each model</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95% CI = Confidence Interval</a:t>
            </a:r>
            <a:endParaRPr sz="1200">
              <a:solidFill>
                <a:schemeClr val="dk1"/>
              </a:solidFill>
              <a:latin typeface="Calibri"/>
              <a:ea typeface="Calibri"/>
              <a:cs typeface="Calibri"/>
              <a:sym typeface="Calibri"/>
            </a:endParaRPr>
          </a:p>
        </p:txBody>
      </p:sp>
      <p:sp>
        <p:nvSpPr>
          <p:cNvPr id="89" name="Google Shape;89;p17"/>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Crowd-sourced "Arena" leaderboard</a:t>
            </a:r>
            <a:endParaRPr sz="2000" b="1">
              <a:latin typeface="Calibri"/>
              <a:ea typeface="Calibri"/>
              <a:cs typeface="Calibri"/>
              <a:sym typeface="Calibri"/>
            </a:endParaRPr>
          </a:p>
        </p:txBody>
      </p:sp>
      <p:sp>
        <p:nvSpPr>
          <p:cNvPr id="90" name="Google Shape;90;p17"/>
          <p:cNvSpPr txBox="1"/>
          <p:nvPr/>
        </p:nvSpPr>
        <p:spPr>
          <a:xfrm>
            <a:off x="4259285" y="0"/>
            <a:ext cx="40158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https://huggingface.co/spaces/lmsys/chatbot-arena-leaderboard</a:t>
            </a:r>
            <a:r>
              <a:rPr lang="en" sz="10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91" name="Google Shape;91;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7000" y="898478"/>
            <a:ext cx="9061299" cy="4198824"/>
          </a:xfrm>
          <a:prstGeom prst="rect">
            <a:avLst/>
          </a:prstGeom>
          <a:noFill/>
          <a:ln w="9525" cap="flat" cmpd="sng">
            <a:solidFill>
              <a:srgbClr val="FF0000"/>
            </a:solidFill>
            <a:prstDash val="solid"/>
            <a:round/>
            <a:headEnd type="none" w="sm" len="sm"/>
            <a:tailEnd type="none" w="sm" len="sm"/>
          </a:ln>
        </p:spPr>
      </p:pic>
      <p:sp>
        <p:nvSpPr>
          <p:cNvPr id="92" name="Google Shape;92;p17"/>
          <p:cNvSpPr/>
          <p:nvPr/>
        </p:nvSpPr>
        <p:spPr>
          <a:xfrm>
            <a:off x="417900" y="1430525"/>
            <a:ext cx="7787700" cy="234000"/>
          </a:xfrm>
          <a:prstGeom prst="roundRect">
            <a:avLst>
              <a:gd name="adj" fmla="val 16667"/>
            </a:avLst>
          </a:prstGeom>
          <a:noFill/>
          <a:ln w="3810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3" name="Google Shape;93;p17"/>
          <p:cNvSpPr/>
          <p:nvPr/>
        </p:nvSpPr>
        <p:spPr>
          <a:xfrm>
            <a:off x="417900" y="2878325"/>
            <a:ext cx="7787700" cy="234000"/>
          </a:xfrm>
          <a:prstGeom prst="roundRect">
            <a:avLst>
              <a:gd name="adj" fmla="val 16667"/>
            </a:avLst>
          </a:prstGeom>
          <a:noFill/>
          <a:ln w="38100"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p:nvPr/>
        </p:nvSpPr>
        <p:spPr>
          <a:xfrm>
            <a:off x="72300" y="76200"/>
            <a:ext cx="4555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LLMs and Transformers</a:t>
            </a:r>
            <a:endParaRPr sz="2000" b="1">
              <a:solidFill>
                <a:schemeClr val="dk1"/>
              </a:solidFill>
              <a:latin typeface="Calibri"/>
              <a:ea typeface="Calibri"/>
              <a:cs typeface="Calibri"/>
              <a:sym typeface="Calibri"/>
            </a:endParaRPr>
          </a:p>
        </p:txBody>
      </p:sp>
      <p:sp>
        <p:nvSpPr>
          <p:cNvPr id="99" name="Google Shape;99;p18"/>
          <p:cNvSpPr txBox="1"/>
          <p:nvPr/>
        </p:nvSpPr>
        <p:spPr>
          <a:xfrm>
            <a:off x="785321" y="1241688"/>
            <a:ext cx="36450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LLM (Large Language Model)</a:t>
            </a:r>
            <a:r>
              <a:rPr lang="en" sz="1300">
                <a:solidFill>
                  <a:srgbClr val="0F0F0F"/>
                </a:solidFill>
                <a:latin typeface="Calibri"/>
                <a:ea typeface="Calibri"/>
                <a:cs typeface="Calibri"/>
                <a:sym typeface="Calibri"/>
              </a:rPr>
              <a:t> is typically a multi-layer model following the "decoder" part of the standard "transformer" architecture.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It accepts a sequence of tokens, converts them into sequence of embeddings (vectors), transforms them over multiple "decoder" layers, and </a:t>
            </a:r>
            <a:r>
              <a:rPr lang="en" sz="1300" b="1">
                <a:solidFill>
                  <a:srgbClr val="FF0000"/>
                </a:solidFill>
                <a:latin typeface="Calibri"/>
                <a:ea typeface="Calibri"/>
                <a:cs typeface="Calibri"/>
                <a:sym typeface="Calibri"/>
              </a:rPr>
              <a:t>generates the text token</a:t>
            </a:r>
            <a:r>
              <a:rPr lang="en" sz="1300">
                <a:solidFill>
                  <a:srgbClr val="0F0F0F"/>
                </a:solidFill>
                <a:latin typeface="Calibri"/>
                <a:ea typeface="Calibri"/>
                <a:cs typeface="Calibri"/>
                <a:sym typeface="Calibri"/>
              </a:rPr>
              <a:t>, which is then added to the input.</a:t>
            </a:r>
            <a:endParaRPr sz="1300">
              <a:solidFill>
                <a:srgbClr val="0F0F0F"/>
              </a:solidFill>
              <a:latin typeface="Calibri"/>
              <a:ea typeface="Calibri"/>
              <a:cs typeface="Calibri"/>
              <a:sym typeface="Calibri"/>
            </a:endParaRPr>
          </a:p>
        </p:txBody>
      </p:sp>
      <p:sp>
        <p:nvSpPr>
          <p:cNvPr id="100" name="Google Shape;100;p18"/>
          <p:cNvSpPr txBox="1"/>
          <p:nvPr/>
        </p:nvSpPr>
        <p:spPr>
          <a:xfrm>
            <a:off x="785325" y="3316812"/>
            <a:ext cx="36450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Each layer consists of two parts: Self-Attention and  Feed-Forward</a:t>
            </a:r>
            <a:endParaRPr sz="1300">
              <a:solidFill>
                <a:srgbClr val="0F0F0F"/>
              </a:solidFill>
              <a:latin typeface="Calibri"/>
              <a:ea typeface="Calibri"/>
              <a:cs typeface="Calibri"/>
              <a:sym typeface="Calibri"/>
            </a:endParaRPr>
          </a:p>
        </p:txBody>
      </p:sp>
      <p:pic>
        <p:nvPicPr>
          <p:cNvPr id="101" name="Google Shape;101;p1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904069" y="279988"/>
            <a:ext cx="1912102" cy="2052163"/>
          </a:xfrm>
          <a:prstGeom prst="rect">
            <a:avLst/>
          </a:prstGeom>
          <a:noFill/>
          <a:ln>
            <a:noFill/>
          </a:ln>
        </p:spPr>
      </p:pic>
      <p:pic>
        <p:nvPicPr>
          <p:cNvPr id="102" name="Google Shape;102;p1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904041" y="2318111"/>
            <a:ext cx="1912157" cy="2545401"/>
          </a:xfrm>
          <a:prstGeom prst="rect">
            <a:avLst/>
          </a:prstGeom>
          <a:noFill/>
          <a:ln>
            <a:noFill/>
          </a:ln>
        </p:spPr>
      </p:pic>
      <p:sp>
        <p:nvSpPr>
          <p:cNvPr id="103" name="Google Shape;103;p18"/>
          <p:cNvSpPr txBox="1"/>
          <p:nvPr/>
        </p:nvSpPr>
        <p:spPr>
          <a:xfrm>
            <a:off x="7438575" y="2252750"/>
            <a:ext cx="468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rPr>
              <a:t>xN</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9"/>
          <p:cNvSpPr txBox="1"/>
          <p:nvPr/>
        </p:nvSpPr>
        <p:spPr>
          <a:xfrm>
            <a:off x="72300" y="76200"/>
            <a:ext cx="6149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MoE</a:t>
            </a:r>
            <a:endParaRPr sz="2000" b="1">
              <a:latin typeface="Calibri"/>
              <a:ea typeface="Calibri"/>
              <a:cs typeface="Calibri"/>
              <a:sym typeface="Calibri"/>
            </a:endParaRPr>
          </a:p>
        </p:txBody>
      </p:sp>
      <p:pic>
        <p:nvPicPr>
          <p:cNvPr id="109" name="Google Shape;109;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87143" y="990705"/>
            <a:ext cx="5969725" cy="3162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2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8787" y="733163"/>
            <a:ext cx="3059125" cy="1083726"/>
          </a:xfrm>
          <a:prstGeom prst="rect">
            <a:avLst/>
          </a:prstGeom>
          <a:noFill/>
          <a:ln>
            <a:noFill/>
          </a:ln>
        </p:spPr>
      </p:pic>
      <p:sp>
        <p:nvSpPr>
          <p:cNvPr id="115" name="Google Shape;115;p20"/>
          <p:cNvSpPr txBox="1"/>
          <p:nvPr/>
        </p:nvSpPr>
        <p:spPr>
          <a:xfrm>
            <a:off x="72300" y="0"/>
            <a:ext cx="2805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Mixtral - how it works</a:t>
            </a:r>
            <a:endParaRPr sz="2000" b="1">
              <a:latin typeface="Calibri"/>
              <a:ea typeface="Calibri"/>
              <a:cs typeface="Calibri"/>
              <a:sym typeface="Calibri"/>
            </a:endParaRPr>
          </a:p>
        </p:txBody>
      </p:sp>
      <p:sp>
        <p:nvSpPr>
          <p:cNvPr id="116" name="Google Shape;116;p20"/>
          <p:cNvSpPr txBox="1"/>
          <p:nvPr/>
        </p:nvSpPr>
        <p:spPr>
          <a:xfrm>
            <a:off x="113225" y="353550"/>
            <a:ext cx="5976900" cy="34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Mixtral of Experts paper - </a:t>
            </a:r>
            <a:r>
              <a:rPr lang="en" sz="900" u="sng">
                <a:solidFill>
                  <a:schemeClr val="hlink"/>
                </a:solidFill>
                <a:latin typeface="Calibri"/>
                <a:ea typeface="Calibri"/>
                <a:cs typeface="Calibri"/>
                <a:sym typeface="Calibri"/>
                <a:hlinkClick r:id="rId4"/>
              </a:rPr>
              <a:t>https://arxiv.org/abs/2401.04088</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Mixtral 8x7B is a Sparse Mixture of Experts (SMoE) language model. </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Mixtral has the same architecture as Mistral 7B, with the difference that </a:t>
            </a:r>
            <a:r>
              <a:rPr lang="en" sz="1300" b="1">
                <a:solidFill>
                  <a:srgbClr val="FF0000"/>
                </a:solidFill>
                <a:latin typeface="Calibri"/>
                <a:ea typeface="Calibri"/>
                <a:cs typeface="Calibri"/>
                <a:sym typeface="Calibri"/>
              </a:rPr>
              <a:t>each layer has 8 feedforward blocks (i.e. experts).</a:t>
            </a:r>
            <a:endParaRPr sz="1300" b="1">
              <a:solidFill>
                <a:srgbClr val="FF0000"/>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b="1">
                <a:solidFill>
                  <a:srgbClr val="3C78D8"/>
                </a:solidFill>
                <a:latin typeface="Calibri"/>
                <a:ea typeface="Calibri"/>
                <a:cs typeface="Calibri"/>
                <a:sym typeface="Calibri"/>
              </a:rPr>
              <a:t>For every token, at each layer,</a:t>
            </a:r>
            <a:r>
              <a:rPr lang="en" sz="1300">
                <a:solidFill>
                  <a:srgbClr val="0F0F0F"/>
                </a:solidFill>
                <a:latin typeface="Calibri"/>
                <a:ea typeface="Calibri"/>
                <a:cs typeface="Calibri"/>
                <a:sym typeface="Calibri"/>
              </a:rPr>
              <a:t> </a:t>
            </a:r>
            <a:r>
              <a:rPr lang="en" sz="1300" b="1">
                <a:solidFill>
                  <a:srgbClr val="6AA84F"/>
                </a:solidFill>
                <a:latin typeface="Calibri"/>
                <a:ea typeface="Calibri"/>
                <a:cs typeface="Calibri"/>
                <a:sym typeface="Calibri"/>
              </a:rPr>
              <a:t>a router network selects two experts to process the current state and combine their outputs. </a:t>
            </a:r>
            <a:endParaRPr sz="1300" b="1">
              <a:solidFill>
                <a:srgbClr val="6AA84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Even though each token only sees two experts, </a:t>
            </a:r>
            <a:r>
              <a:rPr lang="en" sz="1300" b="1">
                <a:solidFill>
                  <a:srgbClr val="FF0000"/>
                </a:solidFill>
                <a:latin typeface="Calibri"/>
                <a:ea typeface="Calibri"/>
                <a:cs typeface="Calibri"/>
                <a:sym typeface="Calibri"/>
              </a:rPr>
              <a:t>the selected experts can be different at each timestep.</a:t>
            </a:r>
            <a:r>
              <a:rPr lang="en" sz="1300">
                <a:solidFill>
                  <a:srgbClr val="0F0F0F"/>
                </a:solidFill>
                <a:latin typeface="Calibri"/>
                <a:ea typeface="Calibri"/>
                <a:cs typeface="Calibri"/>
                <a:sym typeface="Calibri"/>
              </a:rPr>
              <a:t> As a result, each token has access to 47B parameters, </a:t>
            </a:r>
            <a:r>
              <a:rPr lang="en" sz="1300">
                <a:solidFill>
                  <a:srgbClr val="6AA84F"/>
                </a:solidFill>
                <a:latin typeface="Calibri"/>
                <a:ea typeface="Calibri"/>
                <a:cs typeface="Calibri"/>
                <a:sym typeface="Calibri"/>
              </a:rPr>
              <a:t>but only uses 13B active parameters during inference</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Mixtral was trained with a </a:t>
            </a:r>
            <a:r>
              <a:rPr lang="en" sz="1300">
                <a:solidFill>
                  <a:srgbClr val="FF0000"/>
                </a:solidFill>
                <a:latin typeface="Calibri"/>
                <a:ea typeface="Calibri"/>
                <a:cs typeface="Calibri"/>
                <a:sym typeface="Calibri"/>
              </a:rPr>
              <a:t>context size of 32k tokens</a:t>
            </a:r>
            <a:r>
              <a:rPr lang="en" sz="1300">
                <a:solidFill>
                  <a:srgbClr val="0F0F0F"/>
                </a:solidFill>
                <a:latin typeface="Calibri"/>
                <a:ea typeface="Calibri"/>
                <a:cs typeface="Calibri"/>
                <a:sym typeface="Calibri"/>
              </a:rPr>
              <a:t> and it outperforms or matches Llama 2 70B and GPT-3.5 across all evaluated benchmarks. </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In particular, Mixtral vastly outperforms Llama 2 70B on mathematics, code generation, and multilingual benchmarks. </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We also provide a model fine-tuned to follow instructions, </a:t>
            </a:r>
            <a:r>
              <a:rPr lang="en" sz="1300" b="1">
                <a:solidFill>
                  <a:srgbClr val="FF0000"/>
                </a:solidFill>
                <a:latin typeface="Calibri"/>
                <a:ea typeface="Calibri"/>
                <a:cs typeface="Calibri"/>
                <a:sym typeface="Calibri"/>
              </a:rPr>
              <a:t>Mixtral 8x7B - Instruct</a:t>
            </a:r>
            <a:r>
              <a:rPr lang="en" sz="1300">
                <a:solidFill>
                  <a:srgbClr val="0F0F0F"/>
                </a:solidFill>
                <a:latin typeface="Calibri"/>
                <a:ea typeface="Calibri"/>
                <a:cs typeface="Calibri"/>
                <a:sym typeface="Calibri"/>
              </a:rPr>
              <a:t>, that surpasses GPT-3.5 Turbo, Claude-2.1, Gemini Pro, and Llama 2 70B - chat model on human benchmarks. </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Both the </a:t>
            </a:r>
            <a:r>
              <a:rPr lang="en" sz="1300" b="1">
                <a:solidFill>
                  <a:srgbClr val="6AA84F"/>
                </a:solidFill>
                <a:latin typeface="Calibri"/>
                <a:ea typeface="Calibri"/>
                <a:cs typeface="Calibri"/>
                <a:sym typeface="Calibri"/>
              </a:rPr>
              <a:t>base and instruct models</a:t>
            </a:r>
            <a:r>
              <a:rPr lang="en" sz="1300">
                <a:solidFill>
                  <a:srgbClr val="0F0F0F"/>
                </a:solidFill>
                <a:latin typeface="Calibri"/>
                <a:ea typeface="Calibri"/>
                <a:cs typeface="Calibri"/>
                <a:sym typeface="Calibri"/>
              </a:rPr>
              <a:t> are released under the Apache 2.0 license.</a:t>
            </a:r>
            <a:endParaRPr sz="1300">
              <a:solidFill>
                <a:srgbClr val="0F0F0F"/>
              </a:solidFill>
              <a:latin typeface="Calibri"/>
              <a:ea typeface="Calibri"/>
              <a:cs typeface="Calibri"/>
              <a:sym typeface="Calibri"/>
            </a:endParaRPr>
          </a:p>
        </p:txBody>
      </p:sp>
      <p:sp>
        <p:nvSpPr>
          <p:cNvPr id="117" name="Google Shape;117;p20"/>
          <p:cNvSpPr txBox="1"/>
          <p:nvPr/>
        </p:nvSpPr>
        <p:spPr>
          <a:xfrm>
            <a:off x="6334950" y="21600"/>
            <a:ext cx="26592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Feed-Forward Sub-Layers have this structure with router, experts, and aggregation outputs.</a:t>
            </a:r>
            <a:endParaRPr sz="1300">
              <a:solidFill>
                <a:srgbClr val="0F0F0F"/>
              </a:solidFill>
              <a:latin typeface="Calibri"/>
              <a:ea typeface="Calibri"/>
              <a:cs typeface="Calibri"/>
              <a:sym typeface="Calibri"/>
            </a:endParaRPr>
          </a:p>
        </p:txBody>
      </p:sp>
      <p:pic>
        <p:nvPicPr>
          <p:cNvPr id="118" name="Google Shape;118;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258750" y="2902800"/>
            <a:ext cx="1750126" cy="1915976"/>
          </a:xfrm>
          <a:prstGeom prst="rect">
            <a:avLst/>
          </a:prstGeom>
          <a:noFill/>
          <a:ln>
            <a:noFill/>
          </a:ln>
        </p:spPr>
      </p:pic>
      <p:sp>
        <p:nvSpPr>
          <p:cNvPr id="119" name="Google Shape;119;p20"/>
          <p:cNvSpPr txBox="1"/>
          <p:nvPr/>
        </p:nvSpPr>
        <p:spPr>
          <a:xfrm>
            <a:off x="6258750" y="1867250"/>
            <a:ext cx="26592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The aggregation at the output of each layer is implemented by taking the softmax over the Top-K logits of a linear layer of experts in this layer</a:t>
            </a:r>
            <a:endParaRPr sz="1300">
              <a:solidFill>
                <a:srgbClr val="0F0F0F"/>
              </a:solidFill>
              <a:latin typeface="Calibri"/>
              <a:ea typeface="Calibri"/>
              <a:cs typeface="Calibri"/>
              <a:sym typeface="Calibri"/>
            </a:endParaRPr>
          </a:p>
        </p:txBody>
      </p:sp>
      <p:sp>
        <p:nvSpPr>
          <p:cNvPr id="120" name="Google Shape;120;p20"/>
          <p:cNvSpPr txBox="1"/>
          <p:nvPr/>
        </p:nvSpPr>
        <p:spPr>
          <a:xfrm>
            <a:off x="113225" y="3914100"/>
            <a:ext cx="5976900" cy="871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Understanding Mixtral-8x7b - </a:t>
            </a:r>
            <a:r>
              <a:rPr lang="en" sz="900" u="sng">
                <a:solidFill>
                  <a:schemeClr val="hlink"/>
                </a:solidFill>
                <a:latin typeface="Calibri"/>
                <a:ea typeface="Calibri"/>
                <a:cs typeface="Calibri"/>
                <a:sym typeface="Calibri"/>
                <a:hlinkClick r:id="rId6"/>
              </a:rPr>
              <a:t>https://huggingface.co/blog/vtabbott/mixtral</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Google 2022 review of sparse expert models - </a:t>
            </a:r>
            <a:r>
              <a:rPr lang="en" sz="900" u="sng">
                <a:solidFill>
                  <a:schemeClr val="hlink"/>
                </a:solidFill>
                <a:latin typeface="Calibri"/>
                <a:ea typeface="Calibri"/>
                <a:cs typeface="Calibri"/>
                <a:sym typeface="Calibri"/>
                <a:hlinkClick r:id="rId7"/>
              </a:rPr>
              <a:t>https://arxiv.org/pdf/2209.01667.pdf</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228600" lvl="0" indent="-171450" algn="l" rtl="0">
              <a:spcBef>
                <a:spcPts val="0"/>
              </a:spcBef>
              <a:spcAft>
                <a:spcPts val="0"/>
              </a:spcAft>
              <a:buClr>
                <a:srgbClr val="0F0F0F"/>
              </a:buClr>
              <a:buSzPts val="900"/>
              <a:buFont typeface="Calibri"/>
              <a:buChar char="●"/>
            </a:pPr>
            <a:r>
              <a:rPr lang="en" sz="900" u="sng">
                <a:solidFill>
                  <a:schemeClr val="hlink"/>
                </a:solidFill>
                <a:latin typeface="Calibri"/>
                <a:ea typeface="Calibri"/>
                <a:cs typeface="Calibri"/>
                <a:sym typeface="Calibri"/>
                <a:hlinkClick r:id="rId8"/>
              </a:rPr>
              <a:t>https://github.com/huggingface/transformers/blob/main/src/transformers/models/mixtral/configuration_mixtral.py</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228600" lvl="0" indent="-171450" algn="l" rtl="0">
              <a:spcBef>
                <a:spcPts val="0"/>
              </a:spcBef>
              <a:spcAft>
                <a:spcPts val="0"/>
              </a:spcAft>
              <a:buClr>
                <a:srgbClr val="0F0F0F"/>
              </a:buClr>
              <a:buSzPts val="900"/>
              <a:buFont typeface="Calibri"/>
              <a:buChar char="●"/>
            </a:pPr>
            <a:r>
              <a:rPr lang="en" sz="900" u="sng">
                <a:solidFill>
                  <a:schemeClr val="hlink"/>
                </a:solidFill>
                <a:latin typeface="Calibri"/>
                <a:ea typeface="Calibri"/>
                <a:cs typeface="Calibri"/>
                <a:sym typeface="Calibri"/>
                <a:hlinkClick r:id="rId9"/>
              </a:rPr>
              <a:t>https://github.com/huggingface/transformers/blob/main/src/transformers/models/mistral/configuration_mistral.py</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228600" lvl="0" indent="-171450" algn="l" rtl="0">
              <a:spcBef>
                <a:spcPts val="0"/>
              </a:spcBef>
              <a:spcAft>
                <a:spcPts val="0"/>
              </a:spcAft>
              <a:buClr>
                <a:srgbClr val="0F0F0F"/>
              </a:buClr>
              <a:buSzPts val="900"/>
              <a:buFont typeface="Calibri"/>
              <a:buChar char="●"/>
            </a:pPr>
            <a:r>
              <a:rPr lang="en" sz="900" u="sng">
                <a:solidFill>
                  <a:schemeClr val="hlink"/>
                </a:solidFill>
                <a:latin typeface="Calibri"/>
                <a:ea typeface="Calibri"/>
                <a:cs typeface="Calibri"/>
                <a:sym typeface="Calibri"/>
                <a:hlinkClick r:id="rId10"/>
              </a:rPr>
              <a:t>https://arxiv.org/abs/2305.13245</a:t>
            </a:r>
            <a:r>
              <a:rPr lang="en" sz="900">
                <a:solidFill>
                  <a:srgbClr val="0F0F0F"/>
                </a:solidFill>
                <a:latin typeface="Calibri"/>
                <a:ea typeface="Calibri"/>
                <a:cs typeface="Calibri"/>
                <a:sym typeface="Calibri"/>
              </a:rPr>
              <a:t> - group attention mechanism </a:t>
            </a:r>
            <a:endParaRPr sz="900">
              <a:solidFill>
                <a:srgbClr val="0F0F0F"/>
              </a:solidFill>
              <a:latin typeface="Calibri"/>
              <a:ea typeface="Calibri"/>
              <a:cs typeface="Calibri"/>
              <a:sym typeface="Calibri"/>
            </a:endParaRPr>
          </a:p>
        </p:txBody>
      </p:sp>
      <p:sp>
        <p:nvSpPr>
          <p:cNvPr id="121" name="Google Shape;121;p20"/>
          <p:cNvSpPr txBox="1"/>
          <p:nvPr/>
        </p:nvSpPr>
        <p:spPr>
          <a:xfrm>
            <a:off x="8008875" y="3678650"/>
            <a:ext cx="1045500" cy="1569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900" b="1">
                <a:solidFill>
                  <a:srgbClr val="0F0F0F"/>
                </a:solidFill>
                <a:latin typeface="Calibri"/>
                <a:ea typeface="Calibri"/>
                <a:cs typeface="Calibri"/>
                <a:sym typeface="Calibri"/>
              </a:rPr>
              <a:t>dim_MLP</a:t>
            </a:r>
            <a:endParaRPr sz="900" b="1">
              <a:solidFill>
                <a:srgbClr val="0F0F0F"/>
              </a:solidFill>
              <a:latin typeface="Calibri"/>
              <a:ea typeface="Calibri"/>
              <a:cs typeface="Calibri"/>
              <a:sym typeface="Calibri"/>
            </a:endParaRPr>
          </a:p>
        </p:txBody>
      </p:sp>
      <p:sp>
        <p:nvSpPr>
          <p:cNvPr id="122" name="Google Shape;122;p20"/>
          <p:cNvSpPr txBox="1"/>
          <p:nvPr/>
        </p:nvSpPr>
        <p:spPr>
          <a:xfrm>
            <a:off x="8008878" y="3955778"/>
            <a:ext cx="1045500" cy="1569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900" b="1">
                <a:solidFill>
                  <a:srgbClr val="0F0F0F"/>
                </a:solidFill>
                <a:latin typeface="Calibri"/>
                <a:ea typeface="Calibri"/>
                <a:cs typeface="Calibri"/>
                <a:sym typeface="Calibri"/>
              </a:rPr>
              <a:t>group attention</a:t>
            </a:r>
            <a:endParaRPr sz="900" b="1">
              <a:solidFill>
                <a:srgbClr val="0F0F0F"/>
              </a:solidFill>
              <a:latin typeface="Calibri"/>
              <a:ea typeface="Calibri"/>
              <a:cs typeface="Calibri"/>
              <a:sym typeface="Calibri"/>
            </a:endParaRPr>
          </a:p>
        </p:txBody>
      </p:sp>
      <p:sp>
        <p:nvSpPr>
          <p:cNvPr id="123" name="Google Shape;123;p20"/>
          <p:cNvSpPr txBox="1"/>
          <p:nvPr/>
        </p:nvSpPr>
        <p:spPr>
          <a:xfrm>
            <a:off x="8008875" y="3514425"/>
            <a:ext cx="1045500" cy="1569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900" b="1">
                <a:solidFill>
                  <a:srgbClr val="0F0F0F"/>
                </a:solidFill>
                <a:latin typeface="Calibri"/>
                <a:ea typeface="Calibri"/>
                <a:cs typeface="Calibri"/>
                <a:sym typeface="Calibri"/>
              </a:rPr>
              <a:t>=4096/n_heads</a:t>
            </a:r>
            <a:endParaRPr sz="900" b="1">
              <a:solidFill>
                <a:srgbClr val="0F0F0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p:nvPr/>
        </p:nvSpPr>
        <p:spPr>
          <a:xfrm>
            <a:off x="76200" y="76200"/>
            <a:ext cx="5064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Quantization</a:t>
            </a:r>
            <a:endParaRPr sz="2000" b="1">
              <a:solidFill>
                <a:schemeClr val="dk1"/>
              </a:solidFill>
              <a:latin typeface="Calibri"/>
              <a:ea typeface="Calibri"/>
              <a:cs typeface="Calibri"/>
              <a:sym typeface="Calibri"/>
            </a:endParaRPr>
          </a:p>
        </p:txBody>
      </p:sp>
      <p:pic>
        <p:nvPicPr>
          <p:cNvPr id="129" name="Google Shape;129;p2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333962" y="1017177"/>
            <a:ext cx="4472276" cy="2434100"/>
          </a:xfrm>
          <a:prstGeom prst="rect">
            <a:avLst/>
          </a:prstGeom>
          <a:noFill/>
          <a:ln>
            <a:noFill/>
          </a:ln>
        </p:spPr>
      </p:pic>
      <p:pic>
        <p:nvPicPr>
          <p:cNvPr id="130" name="Google Shape;130;p2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806250" y="968950"/>
            <a:ext cx="3666299" cy="2740224"/>
          </a:xfrm>
          <a:prstGeom prst="rect">
            <a:avLst/>
          </a:prstGeom>
          <a:noFill/>
          <a:ln>
            <a:noFill/>
          </a:ln>
        </p:spPr>
      </p:pic>
      <p:sp>
        <p:nvSpPr>
          <p:cNvPr id="131" name="Google Shape;131;p21"/>
          <p:cNvSpPr txBox="1"/>
          <p:nvPr/>
        </p:nvSpPr>
        <p:spPr>
          <a:xfrm>
            <a:off x="2155050" y="3991450"/>
            <a:ext cx="4833900" cy="78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solidFill>
                  <a:srgbClr val="0F0F0F"/>
                </a:solidFill>
                <a:latin typeface="Calibri"/>
                <a:ea typeface="Calibri"/>
                <a:cs typeface="Calibri"/>
                <a:sym typeface="Calibri"/>
              </a:rPr>
              <a:t>In LLMs, quantization reduces parameter precision to save memory and speed up inference, but it might lower accuracy</a:t>
            </a:r>
            <a:r>
              <a:rPr lang="en" sz="1300" dirty="0">
                <a:solidFill>
                  <a:schemeClr val="dk2"/>
                </a:solidFill>
                <a:latin typeface="Calibri"/>
                <a:ea typeface="Calibri"/>
                <a:cs typeface="Calibri"/>
                <a:sym typeface="Calibri"/>
              </a:rPr>
              <a:t>.</a:t>
            </a:r>
            <a:endParaRPr lang="en" sz="1300" dirty="0">
              <a:solidFill>
                <a:schemeClr val="dk2"/>
              </a:solidFill>
              <a:latin typeface="Calibri"/>
              <a:ea typeface="Calibri"/>
              <a:cs typeface="Calibri"/>
              <a:sym typeface="Calibri"/>
              <a:hlinkClick r:id="rId5"/>
            </a:endParaRPr>
          </a:p>
          <a:p>
            <a:pPr marL="0" lvl="0" indent="0" algn="l" rtl="0">
              <a:spcBef>
                <a:spcPts val="0"/>
              </a:spcBef>
              <a:spcAft>
                <a:spcPts val="0"/>
              </a:spcAft>
              <a:buNone/>
            </a:pPr>
            <a:r>
              <a:rPr lang="en-US" sz="1300" dirty="0">
                <a:solidFill>
                  <a:srgbClr val="0F0F0F"/>
                </a:solidFill>
                <a:latin typeface="Calibri"/>
                <a:ea typeface="Calibri"/>
                <a:cs typeface="Calibri"/>
                <a:sym typeface="Calibri"/>
                <a:hlinkClick r:id="rId5"/>
              </a:rPr>
              <a:t>https://</a:t>
            </a:r>
            <a:r>
              <a:rPr lang="en-US" sz="1300" dirty="0" err="1">
                <a:solidFill>
                  <a:srgbClr val="0F0F0F"/>
                </a:solidFill>
                <a:latin typeface="Calibri"/>
                <a:ea typeface="Calibri"/>
                <a:cs typeface="Calibri"/>
                <a:sym typeface="Calibri"/>
                <a:hlinkClick r:id="rId5"/>
              </a:rPr>
              <a:t>arxiv.org</a:t>
            </a:r>
            <a:r>
              <a:rPr lang="en-US" sz="1300" dirty="0">
                <a:solidFill>
                  <a:srgbClr val="0F0F0F"/>
                </a:solidFill>
                <a:latin typeface="Calibri"/>
                <a:ea typeface="Calibri"/>
                <a:cs typeface="Calibri"/>
                <a:sym typeface="Calibri"/>
                <a:hlinkClick r:id="rId5"/>
              </a:rPr>
              <a:t>/pdf/2212.09720.pdf</a:t>
            </a:r>
            <a:endParaRPr sz="1300" dirty="0">
              <a:solidFill>
                <a:srgbClr val="0F0F0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2"/>
          <p:cNvSpPr txBox="1"/>
          <p:nvPr/>
        </p:nvSpPr>
        <p:spPr>
          <a:xfrm>
            <a:off x="76200" y="76200"/>
            <a:ext cx="5064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Mixed Quantization &amp; our setup</a:t>
            </a:r>
            <a:endParaRPr sz="2000" b="1">
              <a:solidFill>
                <a:schemeClr val="dk1"/>
              </a:solidFill>
              <a:latin typeface="Calibri"/>
              <a:ea typeface="Calibri"/>
              <a:cs typeface="Calibri"/>
              <a:sym typeface="Calibri"/>
            </a:endParaRPr>
          </a:p>
        </p:txBody>
      </p:sp>
      <p:sp>
        <p:nvSpPr>
          <p:cNvPr id="137" name="Google Shape;137;p22"/>
          <p:cNvSpPr txBox="1"/>
          <p:nvPr/>
        </p:nvSpPr>
        <p:spPr>
          <a:xfrm>
            <a:off x="3270600" y="4393663"/>
            <a:ext cx="26028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HQQ = Half-Quadratic Quantization</a:t>
            </a:r>
            <a:br>
              <a:rPr lang="en" sz="1300">
                <a:solidFill>
                  <a:schemeClr val="dk2"/>
                </a:solidFill>
                <a:latin typeface="Calibri"/>
                <a:ea typeface="Calibri"/>
                <a:cs typeface="Calibri"/>
                <a:sym typeface="Calibri"/>
              </a:rPr>
            </a:br>
            <a:r>
              <a:rPr lang="en" sz="1300" u="sng">
                <a:solidFill>
                  <a:schemeClr val="hlink"/>
                </a:solidFill>
                <a:latin typeface="Calibri"/>
                <a:ea typeface="Calibri"/>
                <a:cs typeface="Calibri"/>
                <a:sym typeface="Calibri"/>
                <a:hlinkClick r:id="rId3"/>
              </a:rPr>
              <a:t>https://github.com/mobiusml/hqq</a:t>
            </a:r>
            <a:r>
              <a:rPr lang="en" sz="1300">
                <a:solidFill>
                  <a:schemeClr val="dk2"/>
                </a:solidFill>
                <a:latin typeface="Calibri"/>
                <a:ea typeface="Calibri"/>
                <a:cs typeface="Calibri"/>
                <a:sym typeface="Calibri"/>
              </a:rPr>
              <a:t> </a:t>
            </a:r>
            <a:endParaRPr sz="1300">
              <a:solidFill>
                <a:schemeClr val="dk2"/>
              </a:solidFill>
              <a:latin typeface="Calibri"/>
              <a:ea typeface="Calibri"/>
              <a:cs typeface="Calibri"/>
              <a:sym typeface="Calibri"/>
            </a:endParaRPr>
          </a:p>
        </p:txBody>
      </p:sp>
      <p:sp>
        <p:nvSpPr>
          <p:cNvPr id="138" name="Google Shape;138;p22"/>
          <p:cNvSpPr txBox="1"/>
          <p:nvPr/>
        </p:nvSpPr>
        <p:spPr>
          <a:xfrm>
            <a:off x="761000" y="1506875"/>
            <a:ext cx="3566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pic>
        <p:nvPicPr>
          <p:cNvPr id="139" name="Google Shape;139;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908163" y="899647"/>
            <a:ext cx="7327676" cy="3344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p:nvPr/>
        </p:nvSpPr>
        <p:spPr>
          <a:xfrm>
            <a:off x="76200" y="76200"/>
            <a:ext cx="5064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Offloading</a:t>
            </a:r>
            <a:endParaRPr sz="2000" b="1">
              <a:latin typeface="Calibri"/>
              <a:ea typeface="Calibri"/>
              <a:cs typeface="Calibri"/>
              <a:sym typeface="Calibri"/>
            </a:endParaRPr>
          </a:p>
        </p:txBody>
      </p:sp>
      <p:sp>
        <p:nvSpPr>
          <p:cNvPr id="145" name="Google Shape;145;p23"/>
          <p:cNvSpPr txBox="1"/>
          <p:nvPr/>
        </p:nvSpPr>
        <p:spPr>
          <a:xfrm>
            <a:off x="178450" y="1321425"/>
            <a:ext cx="3676800" cy="178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28600" tIns="91425" rIns="91425" bIns="91425" anchor="t" anchorCtr="0">
            <a:spAutoFit/>
          </a:bodyPr>
          <a:lstStyle/>
          <a:p>
            <a:pPr marL="457200" marR="0" lvl="0" indent="-311150" algn="l" rtl="0">
              <a:lnSpc>
                <a:spcPct val="100000"/>
              </a:lnSpc>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LLM often don’t fit into GPU memory. Sometimes neither in full precision, nor quantized</a:t>
            </a:r>
            <a:endParaRPr sz="1300">
              <a:solidFill>
                <a:srgbClr val="0F0F0F"/>
              </a:solidFill>
              <a:latin typeface="Calibri"/>
              <a:ea typeface="Calibri"/>
              <a:cs typeface="Calibri"/>
              <a:sym typeface="Calibri"/>
            </a:endParaRPr>
          </a:p>
          <a:p>
            <a:pPr marL="457200" marR="0" lvl="0" indent="-311150" algn="l" rtl="0">
              <a:lnSpc>
                <a:spcPct val="100000"/>
              </a:lnSpc>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Only part of a model’s parameters are used at the same time while computing activations. Why not put them into RAM?</a:t>
            </a:r>
            <a:endParaRPr sz="1300">
              <a:solidFill>
                <a:srgbClr val="0F0F0F"/>
              </a:solidFill>
              <a:latin typeface="Calibri"/>
              <a:ea typeface="Calibri"/>
              <a:cs typeface="Calibri"/>
              <a:sym typeface="Calibri"/>
            </a:endParaRPr>
          </a:p>
          <a:p>
            <a:pPr marL="457200" marR="0" lvl="0" indent="-311150" algn="l" rtl="0">
              <a:lnSpc>
                <a:spcPct val="100000"/>
              </a:lnSpc>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Moving data between RAM and VRAM is quite expensive</a:t>
            </a:r>
            <a:endParaRPr sz="1300">
              <a:solidFill>
                <a:srgbClr val="0F0F0F"/>
              </a:solidFill>
              <a:latin typeface="Calibri"/>
              <a:ea typeface="Calibri"/>
              <a:cs typeface="Calibri"/>
              <a:sym typeface="Calibri"/>
            </a:endParaRPr>
          </a:p>
        </p:txBody>
      </p:sp>
      <p:sp>
        <p:nvSpPr>
          <p:cNvPr id="146" name="Google Shape;146;p23"/>
          <p:cNvSpPr/>
          <p:nvPr/>
        </p:nvSpPr>
        <p:spPr>
          <a:xfrm>
            <a:off x="6546157" y="2064989"/>
            <a:ext cx="274500" cy="2634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aseline="-25000"/>
          </a:p>
        </p:txBody>
      </p:sp>
      <p:sp>
        <p:nvSpPr>
          <p:cNvPr id="147" name="Google Shape;147;p23"/>
          <p:cNvSpPr txBox="1"/>
          <p:nvPr/>
        </p:nvSpPr>
        <p:spPr>
          <a:xfrm>
            <a:off x="6820599" y="2029575"/>
            <a:ext cx="1956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2"/>
                </a:solidFill>
              </a:rPr>
              <a:t>D. Block in GPU mem.</a:t>
            </a:r>
            <a:endParaRPr sz="1200">
              <a:solidFill>
                <a:schemeClr val="dk2"/>
              </a:solidFill>
            </a:endParaRPr>
          </a:p>
        </p:txBody>
      </p:sp>
      <p:sp>
        <p:nvSpPr>
          <p:cNvPr id="148" name="Google Shape;148;p23"/>
          <p:cNvSpPr/>
          <p:nvPr/>
        </p:nvSpPr>
        <p:spPr>
          <a:xfrm>
            <a:off x="6546157" y="2477887"/>
            <a:ext cx="274500" cy="263400"/>
          </a:xfrm>
          <a:prstGeom prst="rect">
            <a:avLst/>
          </a:pr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baseline="-25000"/>
          </a:p>
        </p:txBody>
      </p:sp>
      <p:sp>
        <p:nvSpPr>
          <p:cNvPr id="149" name="Google Shape;149;p23"/>
          <p:cNvSpPr txBox="1"/>
          <p:nvPr/>
        </p:nvSpPr>
        <p:spPr>
          <a:xfrm>
            <a:off x="6820606" y="2442461"/>
            <a:ext cx="1705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2"/>
                </a:solidFill>
              </a:rPr>
              <a:t>D. Block in CPU mem.</a:t>
            </a:r>
            <a:endParaRPr sz="1200">
              <a:solidFill>
                <a:schemeClr val="dk2"/>
              </a:solidFill>
            </a:endParaRPr>
          </a:p>
        </p:txBody>
      </p:sp>
      <p:sp>
        <p:nvSpPr>
          <p:cNvPr id="150" name="Google Shape;150;p23"/>
          <p:cNvSpPr/>
          <p:nvPr/>
        </p:nvSpPr>
        <p:spPr>
          <a:xfrm>
            <a:off x="6546157" y="2890784"/>
            <a:ext cx="274500" cy="263400"/>
          </a:xfrm>
          <a:prstGeom prst="rect">
            <a:avLst/>
          </a:prstGeom>
          <a:noFill/>
          <a:ln w="2857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baseline="-25000"/>
          </a:p>
        </p:txBody>
      </p:sp>
      <p:sp>
        <p:nvSpPr>
          <p:cNvPr id="151" name="Google Shape;151;p23"/>
          <p:cNvSpPr txBox="1"/>
          <p:nvPr/>
        </p:nvSpPr>
        <p:spPr>
          <a:xfrm>
            <a:off x="6820606" y="2855358"/>
            <a:ext cx="2141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2"/>
                </a:solidFill>
              </a:rPr>
              <a:t>D. Block being inferenced</a:t>
            </a:r>
            <a:endParaRPr sz="1200">
              <a:solidFill>
                <a:schemeClr val="dk2"/>
              </a:solidFill>
            </a:endParaRPr>
          </a:p>
        </p:txBody>
      </p:sp>
      <p:grpSp>
        <p:nvGrpSpPr>
          <p:cNvPr id="152" name="Google Shape;152;p23"/>
          <p:cNvGrpSpPr/>
          <p:nvPr/>
        </p:nvGrpSpPr>
        <p:grpSpPr>
          <a:xfrm>
            <a:off x="4335525" y="1129175"/>
            <a:ext cx="1767900" cy="3418779"/>
            <a:chOff x="4335525" y="1129175"/>
            <a:chExt cx="1767900" cy="3418779"/>
          </a:xfrm>
        </p:grpSpPr>
        <p:sp>
          <p:nvSpPr>
            <p:cNvPr id="153" name="Google Shape;153;p23"/>
            <p:cNvSpPr/>
            <p:nvPr/>
          </p:nvSpPr>
          <p:spPr>
            <a:xfrm>
              <a:off x="4335525" y="1384713"/>
              <a:ext cx="1767900" cy="491700"/>
            </a:xfrm>
            <a:prstGeom prst="rect">
              <a:avLst/>
            </a:pr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t>Decoder Block</a:t>
              </a:r>
              <a:r>
                <a:rPr lang="en" baseline="-25000"/>
                <a:t>i -1</a:t>
              </a:r>
              <a:endParaRPr baseline="-25000"/>
            </a:p>
          </p:txBody>
        </p:sp>
        <p:sp>
          <p:nvSpPr>
            <p:cNvPr id="154" name="Google Shape;154;p23"/>
            <p:cNvSpPr/>
            <p:nvPr/>
          </p:nvSpPr>
          <p:spPr>
            <a:xfrm rot="5400000">
              <a:off x="5120621" y="1919519"/>
              <a:ext cx="197400" cy="227400"/>
            </a:xfrm>
            <a:prstGeom prst="rightArrow">
              <a:avLst>
                <a:gd name="adj1" fmla="val 50000"/>
                <a:gd name="adj2"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5" name="Google Shape;155;p23"/>
            <p:cNvSpPr/>
            <p:nvPr/>
          </p:nvSpPr>
          <p:spPr>
            <a:xfrm>
              <a:off x="4335525" y="2190058"/>
              <a:ext cx="1767900" cy="491700"/>
            </a:xfrm>
            <a:prstGeom prst="rect">
              <a:avLst/>
            </a:prstGeom>
            <a:solidFill>
              <a:srgbClr val="D9EAD3"/>
            </a:solidFill>
            <a:ln w="2857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Decoder Block</a:t>
              </a:r>
              <a:r>
                <a:rPr lang="en" baseline="-25000"/>
                <a:t>i</a:t>
              </a:r>
              <a:endParaRPr baseline="-25000"/>
            </a:p>
          </p:txBody>
        </p:sp>
        <p:sp>
          <p:nvSpPr>
            <p:cNvPr id="156" name="Google Shape;156;p23"/>
            <p:cNvSpPr/>
            <p:nvPr/>
          </p:nvSpPr>
          <p:spPr>
            <a:xfrm rot="5400000">
              <a:off x="5120621" y="2724864"/>
              <a:ext cx="197400" cy="227400"/>
            </a:xfrm>
            <a:prstGeom prst="rightArrow">
              <a:avLst>
                <a:gd name="adj1" fmla="val 50000"/>
                <a:gd name="adj2"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7" name="Google Shape;157;p23"/>
            <p:cNvSpPr/>
            <p:nvPr/>
          </p:nvSpPr>
          <p:spPr>
            <a:xfrm>
              <a:off x="4335525" y="2995403"/>
              <a:ext cx="1767900" cy="491700"/>
            </a:xfrm>
            <a:prstGeom prst="rect">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rPr>
                <a:t>Decoder Block</a:t>
              </a:r>
              <a:r>
                <a:rPr lang="en" baseline="-25000">
                  <a:solidFill>
                    <a:schemeClr val="dk1"/>
                  </a:solidFill>
                </a:rPr>
                <a:t>i+1</a:t>
              </a:r>
              <a:endParaRPr/>
            </a:p>
          </p:txBody>
        </p:sp>
        <p:sp>
          <p:nvSpPr>
            <p:cNvPr id="158" name="Google Shape;158;p23"/>
            <p:cNvSpPr/>
            <p:nvPr/>
          </p:nvSpPr>
          <p:spPr>
            <a:xfrm rot="5400000">
              <a:off x="5120621" y="3530209"/>
              <a:ext cx="197400" cy="227400"/>
            </a:xfrm>
            <a:prstGeom prst="rightArrow">
              <a:avLst>
                <a:gd name="adj1" fmla="val 50000"/>
                <a:gd name="adj2"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9" name="Google Shape;159;p23"/>
            <p:cNvSpPr/>
            <p:nvPr/>
          </p:nvSpPr>
          <p:spPr>
            <a:xfrm>
              <a:off x="4335525" y="3800747"/>
              <a:ext cx="1767900" cy="491700"/>
            </a:xfrm>
            <a:prstGeom prst="rect">
              <a:avLst/>
            </a:prstGeom>
            <a:solidFill>
              <a:srgbClr val="EEEEEE"/>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solidFill>
                    <a:schemeClr val="dk1"/>
                  </a:solidFill>
                </a:rPr>
                <a:t>Decoder Block</a:t>
              </a:r>
              <a:r>
                <a:rPr lang="en" baseline="-25000">
                  <a:solidFill>
                    <a:schemeClr val="dk1"/>
                  </a:solidFill>
                </a:rPr>
                <a:t>i+2</a:t>
              </a:r>
              <a:endParaRPr baseline="-25000"/>
            </a:p>
          </p:txBody>
        </p:sp>
        <p:sp>
          <p:nvSpPr>
            <p:cNvPr id="160" name="Google Shape;160;p23"/>
            <p:cNvSpPr/>
            <p:nvPr/>
          </p:nvSpPr>
          <p:spPr>
            <a:xfrm rot="5400000">
              <a:off x="5120621" y="4335553"/>
              <a:ext cx="197400" cy="227400"/>
            </a:xfrm>
            <a:prstGeom prst="rightArrow">
              <a:avLst>
                <a:gd name="adj1" fmla="val 50000"/>
                <a:gd name="adj2"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1" name="Google Shape;161;p23"/>
            <p:cNvSpPr/>
            <p:nvPr/>
          </p:nvSpPr>
          <p:spPr>
            <a:xfrm rot="5400000">
              <a:off x="5120621" y="1114175"/>
              <a:ext cx="197400" cy="227400"/>
            </a:xfrm>
            <a:prstGeom prst="rightArrow">
              <a:avLst>
                <a:gd name="adj1" fmla="val 50000"/>
                <a:gd name="adj2"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2545</Words>
  <Application>Microsoft Macintosh PowerPoint</Application>
  <PresentationFormat>On-screen Show (16:9)</PresentationFormat>
  <Paragraphs>158</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Bree Serif</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2</cp:revision>
  <dcterms:modified xsi:type="dcterms:W3CDTF">2024-02-01T18:56:08Z</dcterms:modified>
</cp:coreProperties>
</file>