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1F3AF1-C48B-4ABC-8A40-3C19EF65C997}">
  <a:tblStyle styleId="{D61F3AF1-C48B-4ABC-8A40-3C19EF65C99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4053ed64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4053ed6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4053ed64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4053ed64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b5f500dd5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b5f500dd5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b5f500dd52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b5f500dd52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b4e0960af6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b4e0960af6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b4053ed649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b4053ed64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efc610799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efc61079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4053ed64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4053ed64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b4053ed649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b4053ed649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b5e24854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b5e24854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4880762bc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b4880762b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b607cb612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b607cb61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efe4f8a449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efe4f8a44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b4053ed64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b4053ed64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b5e2485a5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b5e2485a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b4053ed649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b4053ed64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48845969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b48845969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5f500dd5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b5f500dd5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b4053ed649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b4053ed64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b4053ed64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2b4053ed64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b4053ed649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b4053ed649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b4053ed649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2b4053ed64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b5f500dd5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b5f500dd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b5f500dd52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b5f500dd52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b5f500dd52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b5f500dd52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5f500dd5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b5f500dd5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b5f500dd52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b5f500dd52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4e0960af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4e0960af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b5f500dd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b5f500d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8NjcYdLrjFk" TargetMode="Externa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youtube.com/watch?v=QFXp_TU-bO8"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twitter.com/ylecun/status/1753431180861419947" TargetMode="External"/><Relationship Id="rId5" Type="http://schemas.openxmlformats.org/officeDocument/2006/relationships/image" Target="../media/image15.png"/><Relationship Id="rId4" Type="http://schemas.openxmlformats.org/officeDocument/2006/relationships/hyperlink" Target="https://twitter.com/soumithchintala/status/175318112006830498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History_of_Unix"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miqudev/miqu-1-70b"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twitter.com/arthurmensch/status/175273746266368434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llama/ollama-python"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hyperlink" Target="https://github.com/ollama/ollama-js"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jan.ai/docs/" TargetMode="External"/><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youtube.com/watch?v=zkafOIyQM8s" TargetMode="External"/><Relationship Id="rId5" Type="http://schemas.openxmlformats.org/officeDocument/2006/relationships/hyperlink" Target="https://github.com/orgs/janhq/projects/5/views/31" TargetMode="External"/><Relationship Id="rId4" Type="http://schemas.openxmlformats.org/officeDocument/2006/relationships/hyperlink" Target="https://github.com/janhq/ja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GDhcKNIuKP4" TargetMode="External"/><Relationship Id="rId3" Type="http://schemas.openxmlformats.org/officeDocument/2006/relationships/hyperlink" Target="https://arxiv.org/abs/2312.00752" TargetMode="External"/><Relationship Id="rId7" Type="http://schemas.openxmlformats.org/officeDocument/2006/relationships/hyperlink" Target="https://huggingface.co/state-space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huggingface.co/datasets/EleutherAI/pile" TargetMode="External"/><Relationship Id="rId5" Type="http://schemas.openxmlformats.org/officeDocument/2006/relationships/hyperlink" Target="https://github.com/state-spaces/mamba" TargetMode="External"/><Relationship Id="rId10" Type="http://schemas.openxmlformats.org/officeDocument/2006/relationships/hyperlink" Target="https://huggingface.co/clibrain/mamba-2.8b-instruct-openhermes" TargetMode="External"/><Relationship Id="rId4" Type="http://schemas.openxmlformats.org/officeDocument/2006/relationships/hyperlink" Target="https://news.ycombinator.com/item?id=38708730" TargetMode="External"/><Relationship Id="rId9" Type="http://schemas.openxmlformats.org/officeDocument/2006/relationships/hyperlink" Target="https://colab.research.google.com/drive/18LesI-SoCVCT52ptoM1MskE4Y_rsYjL_?usp=sharing"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openai.com/blog/new-embedding-models-and-api-updates" TargetMode="External"/><Relationship Id="rId7" Type="http://schemas.openxmlformats.org/officeDocument/2006/relationships/hyperlink" Target="https://til.simonwillison.net/llms/colbert-ragatouille"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github.com/bclavie/RAGatouille" TargetMode="External"/><Relationship Id="rId5" Type="http://schemas.openxmlformats.org/officeDocument/2006/relationships/hyperlink" Target="https://people.eecs.berkeley.edu/~matei/papers/2020/sigir_colbert.pdf" TargetMode="External"/><Relationship Id="rId4" Type="http://schemas.openxmlformats.org/officeDocument/2006/relationships/hyperlink" Target="https://twitter.com/marktenenholtz/status/1751406680535883869"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informationisbeautiful.net/visualizations/the-rise-of-generative-ai-large-language-models-llms-like-chatgp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imagineai.live" TargetMode="External"/><Relationship Id="rId5" Type="http://schemas.openxmlformats.org/officeDocument/2006/relationships/image" Target="../media/image25.png"/><Relationship Id="rId4" Type="http://schemas.openxmlformats.org/officeDocument/2006/relationships/hyperlink" Target="https://www.vizsweet.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ai.plainenglish.io/qlora-key-quantization-and-fine-tuning-techniques-in-the-era-of-large-language-models-0fa05a961d27"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lsZCVmCBRlc"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www.holisticai.com/blog/types-of-llm-hallucinations" TargetMode="External"/><Relationship Id="rId4" Type="http://schemas.openxmlformats.org/officeDocument/2006/relationships/image" Target="../media/image34.jpe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hyperlink" Target="https://en.wikipedia.org/wiki/Neural_facilitation" TargetMode="External"/><Relationship Id="rId7"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5.jpeg"/><Relationship Id="rId11" Type="http://schemas.openxmlformats.org/officeDocument/2006/relationships/image" Target="../media/image40.png"/><Relationship Id="rId5" Type="http://schemas.openxmlformats.org/officeDocument/2006/relationships/hyperlink" Target="https://www.ncbi.nlm.nih.gov/pmc/articles/PMC7177153/" TargetMode="External"/><Relationship Id="rId10" Type="http://schemas.openxmlformats.org/officeDocument/2006/relationships/image" Target="../media/image39.png"/><Relationship Id="rId4" Type="http://schemas.openxmlformats.org/officeDocument/2006/relationships/hyperlink" Target="https://en.wikipedia.org/wiki/Lateral_inhibition" TargetMode="External"/><Relationship Id="rId9"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hyperlink" Target="https://you.com" TargetMode="External"/><Relationship Id="rId7" Type="http://schemas.openxmlformats.org/officeDocument/2006/relationships/hyperlink" Target="https://en.wikipedia.org/wiki/Niklaus_Wirth"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github.com/dair-ai/Prompt-Engineering-Guide" TargetMode="External"/><Relationship Id="rId5" Type="http://schemas.openxmlformats.org/officeDocument/2006/relationships/hyperlink" Target="https://arxiv.org/pdf/2401.14423.pdf" TargetMode="External"/><Relationship Id="rId10" Type="http://schemas.openxmlformats.org/officeDocument/2006/relationships/hyperlink" Target="https://allenai.org/olmo/olmo-paper.pdf" TargetMode="External"/><Relationship Id="rId4" Type="http://schemas.openxmlformats.org/officeDocument/2006/relationships/image" Target="../media/image41.png"/><Relationship Id="rId9" Type="http://schemas.openxmlformats.org/officeDocument/2006/relationships/hyperlink" Target="https://twitter.com/venturetwins/status/175311930576222220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 Id="rId9"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hyperlink" Target="https://huggingface.co/spaces/mlabonne/Yet_Another_LLM_Leaderboard"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https://evalplus.github.io/leaderboard.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ClOQ0BnJNcs" TargetMode="External"/><Relationship Id="rId13" Type="http://schemas.openxmlformats.org/officeDocument/2006/relationships/image" Target="../media/image4.png"/><Relationship Id="rId3" Type="http://schemas.openxmlformats.org/officeDocument/2006/relationships/hyperlink" Target="https://ai.meta.com/blog/code-llama-large-language-model-coding/" TargetMode="External"/><Relationship Id="rId7" Type="http://schemas.openxmlformats.org/officeDocument/2006/relationships/hyperlink" Target="https://ai.meta.com/resources/models-and-libraries/llama-downloads/" TargetMode="External"/><Relationship Id="rId12" Type="http://schemas.openxmlformats.org/officeDocument/2006/relationships/hyperlink" Target="https://huggingface.co/cha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codellama/CodeLlama-70b-hf" TargetMode="External"/><Relationship Id="rId11" Type="http://schemas.openxmlformats.org/officeDocument/2006/relationships/hyperlink" Target="https://labs.perplexity.ai" TargetMode="External"/><Relationship Id="rId5" Type="http://schemas.openxmlformats.org/officeDocument/2006/relationships/hyperlink" Target="https://openai.com/blog/openai-codex" TargetMode="External"/><Relationship Id="rId10" Type="http://schemas.openxmlformats.org/officeDocument/2006/relationships/hyperlink" Target="https://www.youtube.com/watch?v=gY_E3QBZ-NE" TargetMode="External"/><Relationship Id="rId4" Type="http://schemas.openxmlformats.org/officeDocument/2006/relationships/hyperlink" Target="https://twitter.com/AIatMeta/status/1752013879532782075" TargetMode="External"/><Relationship Id="rId9" Type="http://schemas.openxmlformats.org/officeDocument/2006/relationships/hyperlink" Target="https://www.youtube.com/watch?v=JLtA3l9SEw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eepseekcoder.github.io"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efog-ai/sqlcoder"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huggingface.co/defog/sqlcoder-70b-alpha" TargetMode="External"/><Relationship Id="rId4" Type="http://schemas.openxmlformats.org/officeDocument/2006/relationships/hyperlink" Target="https://twitter.com/rishdotblog/status/175232947186737165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ode.dev"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youtube.com/watch?v=gY_E3QBZ-NE" TargetMode="External"/><Relationship Id="rId4" Type="http://schemas.openxmlformats.org/officeDocument/2006/relationships/hyperlink" Target="https://sourcegraph.com/cody"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ontinue.dev"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www.youtube.com/watch?v=F1bXfnrzAxM"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analyticsindiamag.com/copilot-vs-alphacode-the-race-for-coding-supremacy/" TargetMode="External"/><Relationship Id="rId3" Type="http://schemas.openxmlformats.org/officeDocument/2006/relationships/hyperlink" Target="https://huggingface.co/spaces/mike-ravkine/can-ai-code-results" TargetMode="External"/><Relationship Id="rId7" Type="http://schemas.openxmlformats.org/officeDocument/2006/relationships/hyperlink" Target="https://openai.com/blog/openai-codex"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huggingface.co/spaces/mlabonne/Yet_Another_LLM_Leaderboard" TargetMode="External"/><Relationship Id="rId5" Type="http://schemas.openxmlformats.org/officeDocument/2006/relationships/hyperlink" Target="https://huggingface.co/spaces/bigcode/bigcode-models-leaderboard" TargetMode="External"/><Relationship Id="rId10" Type="http://schemas.openxmlformats.org/officeDocument/2006/relationships/hyperlink" Target="https://github.com/salesforce/CodeGen" TargetMode="External"/><Relationship Id="rId4" Type="http://schemas.openxmlformats.org/officeDocument/2006/relationships/hyperlink" Target="https://evalplus.github.io/leaderboard.html" TargetMode="External"/><Relationship Id="rId9" Type="http://schemas.openxmlformats.org/officeDocument/2006/relationships/hyperlink" Target="https://github.com/google-deepmind/code_contest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bard.google.com/cha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137850" y="1734453"/>
            <a:ext cx="4342500" cy="314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CodeLlama-70B</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DeepSeek-Coder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SQLCoder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cody.dev and continue.dev</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for coding - Leaderboards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Google Bard Upgrades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Rabbit R1 uses Cloud-based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Meta to do Open-Source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Open Source: Linux over Unix</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Miqu-70 - old Mistral model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ollama-python &amp; ollama-js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jan.ai - LLM on your desktop</a:t>
            </a:r>
            <a:endParaRPr sz="1600" b="1">
              <a:solidFill>
                <a:srgbClr val="3C78D8"/>
              </a:solidFill>
            </a:endParaRPr>
          </a:p>
        </p:txBody>
      </p:sp>
      <p:sp>
        <p:nvSpPr>
          <p:cNvPr id="67" name="Google Shape;67;p15"/>
          <p:cNvSpPr txBox="1"/>
          <p:nvPr/>
        </p:nvSpPr>
        <p:spPr>
          <a:xfrm>
            <a:off x="4672738" y="1734453"/>
            <a:ext cx="4342500" cy="314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Mamba Hermes  2.8B</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Embeddings, ColBERT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The Rise and Rise of AI  LLMs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as a Baby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Primitive as a Worm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How quantized 4bit models run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Why Do LLM Hallucinate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Attention = Facilitation &amp; Inhibition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Misc. news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Layoffs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Leaderboards</a:t>
            </a:r>
            <a:endParaRPr sz="1600" b="1">
              <a:solidFill>
                <a:srgbClr val="3C78D8"/>
              </a:solidFill>
            </a:endParaRPr>
          </a:p>
          <a:p>
            <a:pPr marL="228600" lvl="0" indent="-215900" algn="l" rtl="0">
              <a:spcBef>
                <a:spcPts val="0"/>
              </a:spcBef>
              <a:spcAft>
                <a:spcPts val="0"/>
              </a:spcAft>
              <a:buClr>
                <a:srgbClr val="3C78D8"/>
              </a:buClr>
              <a:buSzPts val="1600"/>
              <a:buChar char="●"/>
            </a:pPr>
            <a:endParaRPr sz="1600" b="1">
              <a:solidFill>
                <a:srgbClr val="3C78D8"/>
              </a:solidFill>
            </a:endParaRPr>
          </a:p>
        </p:txBody>
      </p:sp>
      <p:sp>
        <p:nvSpPr>
          <p:cNvPr id="68" name="Google Shape;68;p15"/>
          <p:cNvSpPr txBox="1"/>
          <p:nvPr/>
        </p:nvSpPr>
        <p:spPr>
          <a:xfrm>
            <a:off x="2493250" y="22817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February 02, 2024</a:t>
            </a:r>
            <a:endParaRPr sz="2400" b="1">
              <a:solidFill>
                <a:srgbClr val="3C78D8"/>
              </a:solidFill>
            </a:endParaRPr>
          </a:p>
        </p:txBody>
      </p:sp>
      <p:pic>
        <p:nvPicPr>
          <p:cNvPr id="69" name="Google Shape;69;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579400" y="78600"/>
            <a:ext cx="2471125" cy="15942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1</a:t>
            </a:r>
            <a:endParaRPr sz="2000" b="1">
              <a:latin typeface="Calibri"/>
              <a:ea typeface="Calibri"/>
              <a:cs typeface="Calibri"/>
              <a:sym typeface="Calibri"/>
            </a:endParaRPr>
          </a:p>
        </p:txBody>
      </p:sp>
      <p:sp>
        <p:nvSpPr>
          <p:cNvPr id="137" name="Google Shape;137;p24"/>
          <p:cNvSpPr txBox="1"/>
          <p:nvPr/>
        </p:nvSpPr>
        <p:spPr>
          <a:xfrm>
            <a:off x="72300" y="524325"/>
            <a:ext cx="53961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Rabbit R1</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LAM (Large Action Model) does NOT run on device. It runs on the cloud. Device will get access to all your private accounts you will be using. Your private info will be sent to the cloud. But ... no subscription fee for cloud services ?</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F0F0F"/>
                </a:solidFill>
                <a:latin typeface="Calibri"/>
                <a:ea typeface="Calibri"/>
                <a:cs typeface="Calibri"/>
                <a:sym typeface="Calibri"/>
              </a:rPr>
              <a:t>R1 will use </a:t>
            </a:r>
            <a:r>
              <a:rPr lang="en" sz="1300" b="1">
                <a:solidFill>
                  <a:srgbClr val="FF0000"/>
                </a:solidFill>
                <a:latin typeface="Calibri"/>
                <a:ea typeface="Calibri"/>
                <a:cs typeface="Calibri"/>
                <a:sym typeface="Calibri"/>
              </a:rPr>
              <a:t>Perplexity</a:t>
            </a:r>
            <a:r>
              <a:rPr lang="en" sz="1300">
                <a:solidFill>
                  <a:srgbClr val="0F0F0F"/>
                </a:solidFill>
                <a:latin typeface="Calibri"/>
                <a:ea typeface="Calibri"/>
                <a:cs typeface="Calibri"/>
                <a:sym typeface="Calibri"/>
              </a:rPr>
              <a:t> via online API - with subscription fee.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Not clear whether speech-to-text runs on device?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u="sng">
                <a:solidFill>
                  <a:schemeClr val="hlink"/>
                </a:solidFill>
                <a:latin typeface="Calibri"/>
                <a:ea typeface="Calibri"/>
                <a:cs typeface="Calibri"/>
                <a:sym typeface="Calibri"/>
                <a:hlinkClick r:id="rId3"/>
              </a:rPr>
              <a:t>https://www.youtube.com/watch?v=8NjcYdLrjFk</a:t>
            </a:r>
            <a:r>
              <a:rPr lang="en" sz="1300">
                <a:solidFill>
                  <a:srgbClr val="0F0F0F"/>
                </a:solidFill>
                <a:latin typeface="Calibri"/>
                <a:ea typeface="Calibri"/>
                <a:cs typeface="Calibri"/>
                <a:sym typeface="Calibri"/>
              </a:rPr>
              <a:t>  - good review</a:t>
            </a:r>
            <a:endParaRPr sz="1300">
              <a:solidFill>
                <a:srgbClr val="0F0F0F"/>
              </a:solidFill>
              <a:latin typeface="Calibri"/>
              <a:ea typeface="Calibri"/>
              <a:cs typeface="Calibri"/>
              <a:sym typeface="Calibri"/>
            </a:endParaRPr>
          </a:p>
        </p:txBody>
      </p:sp>
      <p:sp>
        <p:nvSpPr>
          <p:cNvPr id="138" name="Google Shape;138;p24"/>
          <p:cNvSpPr txBox="1"/>
          <p:nvPr/>
        </p:nvSpPr>
        <p:spPr>
          <a:xfrm>
            <a:off x="72300" y="2431650"/>
            <a:ext cx="53961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OpenAI's Sam Altman: investors to build AI Chip Factories (in US ?)</a:t>
            </a:r>
            <a:endParaRPr sz="1300">
              <a:solidFill>
                <a:srgbClr val="0F0F0F"/>
              </a:solidFill>
              <a:latin typeface="Calibri"/>
              <a:ea typeface="Calibri"/>
              <a:cs typeface="Calibri"/>
              <a:sym typeface="Calibri"/>
            </a:endParaRPr>
          </a:p>
        </p:txBody>
      </p:sp>
      <p:sp>
        <p:nvSpPr>
          <p:cNvPr id="139" name="Google Shape;139;p24"/>
          <p:cNvSpPr txBox="1"/>
          <p:nvPr/>
        </p:nvSpPr>
        <p:spPr>
          <a:xfrm>
            <a:off x="72300" y="2989588"/>
            <a:ext cx="53961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Axios' Ina Fried in conversation with Open AI's Sam Altman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https://www.youtube.com/watch?v=QFXp_TU-bO8</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Models getting much smarter.</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Access to training data, synthetic data, regulations,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Politics - election security.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Support for military.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OpenAI ~800 people.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Censorship in different countries, global standards.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GPTs may be customized down to a government level, or even down to a user.</a:t>
            </a:r>
            <a:endParaRPr sz="1300">
              <a:solidFill>
                <a:srgbClr val="0F0F0F"/>
              </a:solidFill>
              <a:latin typeface="Calibri"/>
              <a:ea typeface="Calibri"/>
              <a:cs typeface="Calibri"/>
              <a:sym typeface="Calibri"/>
            </a:endParaRPr>
          </a:p>
        </p:txBody>
      </p:sp>
      <p:pic>
        <p:nvPicPr>
          <p:cNvPr id="140" name="Google Shape;14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02375" y="3469613"/>
            <a:ext cx="3097277" cy="1539876"/>
          </a:xfrm>
          <a:prstGeom prst="rect">
            <a:avLst/>
          </a:prstGeom>
          <a:noFill/>
          <a:ln>
            <a:noFill/>
          </a:ln>
        </p:spPr>
      </p:pic>
      <p:pic>
        <p:nvPicPr>
          <p:cNvPr id="141" name="Google Shape;14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02375" y="701497"/>
            <a:ext cx="2141021" cy="1187875"/>
          </a:xfrm>
          <a:prstGeom prst="rect">
            <a:avLst/>
          </a:prstGeom>
          <a:noFill/>
          <a:ln>
            <a:noFill/>
          </a:ln>
        </p:spPr>
      </p:pic>
      <p:pic>
        <p:nvPicPr>
          <p:cNvPr id="142" name="Google Shape;142;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602375" y="2163087"/>
            <a:ext cx="1401974" cy="78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5"/>
          <p:cNvSpPr txBox="1"/>
          <p:nvPr/>
        </p:nvSpPr>
        <p:spPr>
          <a:xfrm>
            <a:off x="72300" y="0"/>
            <a:ext cx="468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It is Profitable for Meta to do Open-Source</a:t>
            </a:r>
            <a:endParaRPr sz="2000" b="1">
              <a:latin typeface="Calibri"/>
              <a:ea typeface="Calibri"/>
              <a:cs typeface="Calibri"/>
              <a:sym typeface="Calibri"/>
            </a:endParaRPr>
          </a:p>
        </p:txBody>
      </p:sp>
      <p:pic>
        <p:nvPicPr>
          <p:cNvPr id="148" name="Google Shape;148;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298050" y="612800"/>
            <a:ext cx="5759725" cy="1254176"/>
          </a:xfrm>
          <a:prstGeom prst="rect">
            <a:avLst/>
          </a:prstGeom>
          <a:noFill/>
          <a:ln w="9525" cap="flat" cmpd="sng">
            <a:solidFill>
              <a:srgbClr val="FF0000"/>
            </a:solidFill>
            <a:prstDash val="solid"/>
            <a:round/>
            <a:headEnd type="none" w="sm" len="sm"/>
            <a:tailEnd type="none" w="sm" len="sm"/>
          </a:ln>
        </p:spPr>
      </p:pic>
      <p:sp>
        <p:nvSpPr>
          <p:cNvPr id="149" name="Google Shape;149;p25"/>
          <p:cNvSpPr txBox="1"/>
          <p:nvPr/>
        </p:nvSpPr>
        <p:spPr>
          <a:xfrm>
            <a:off x="-9923" y="274094"/>
            <a:ext cx="3728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https://twitter.com/soumithchintala/status/1753181120068304989</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50" name="Google Shape;150;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298050" y="1962006"/>
            <a:ext cx="5759725" cy="3101045"/>
          </a:xfrm>
          <a:prstGeom prst="rect">
            <a:avLst/>
          </a:prstGeom>
          <a:noFill/>
          <a:ln w="9525" cap="flat" cmpd="sng">
            <a:solidFill>
              <a:srgbClr val="FF0000"/>
            </a:solidFill>
            <a:prstDash val="solid"/>
            <a:round/>
            <a:headEnd type="none" w="sm" len="sm"/>
            <a:tailEnd type="none" w="sm" len="sm"/>
          </a:ln>
        </p:spPr>
      </p:pic>
      <p:sp>
        <p:nvSpPr>
          <p:cNvPr id="151" name="Google Shape;151;p25"/>
          <p:cNvSpPr txBox="1"/>
          <p:nvPr/>
        </p:nvSpPr>
        <p:spPr>
          <a:xfrm>
            <a:off x="630375" y="686500"/>
            <a:ext cx="2211000" cy="387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A clear answer in Meta's earnings call today from Mark Zuckerberg</a:t>
            </a:r>
            <a:endParaRPr sz="1200">
              <a:latin typeface="Calibri"/>
              <a:ea typeface="Calibri"/>
              <a:cs typeface="Calibri"/>
              <a:sym typeface="Calibri"/>
            </a:endParaRPr>
          </a:p>
        </p:txBody>
      </p:sp>
      <p:sp>
        <p:nvSpPr>
          <p:cNvPr id="152" name="Google Shape;152;p25"/>
          <p:cNvSpPr txBox="1"/>
          <p:nvPr/>
        </p:nvSpPr>
        <p:spPr>
          <a:xfrm>
            <a:off x="72300" y="3739450"/>
            <a:ext cx="3064200" cy="132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Yann LeCun - AI at Meta: 350k H100s by the end of the year, open source AI software infrastructure, new data centers with custom chips for AI inference serving hundreds of millions of users of AI tools</a:t>
            </a:r>
            <a:r>
              <a:rPr lang="en" sz="900">
                <a:solidFill>
                  <a:srgbClr val="0F0F0F"/>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https://twitter.com/ylecun/status/1753431180861419947</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153" name="Google Shape;153;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111801" y="2691500"/>
            <a:ext cx="985200" cy="985200"/>
          </a:xfrm>
          <a:prstGeom prst="rect">
            <a:avLst/>
          </a:prstGeom>
          <a:noFill/>
          <a:ln>
            <a:noFill/>
          </a:ln>
        </p:spPr>
      </p:pic>
      <p:pic>
        <p:nvPicPr>
          <p:cNvPr id="154" name="Google Shape;154;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111800" y="1148100"/>
            <a:ext cx="985200" cy="938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72300" y="0"/>
            <a:ext cx="468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 Source Wins: Linux vs Unix</a:t>
            </a:r>
            <a:endParaRPr sz="2000" b="1">
              <a:latin typeface="Calibri"/>
              <a:ea typeface="Calibri"/>
              <a:cs typeface="Calibri"/>
              <a:sym typeface="Calibri"/>
            </a:endParaRPr>
          </a:p>
        </p:txBody>
      </p:sp>
      <p:sp>
        <p:nvSpPr>
          <p:cNvPr id="160" name="Google Shape;160;p26"/>
          <p:cNvSpPr txBox="1"/>
          <p:nvPr/>
        </p:nvSpPr>
        <p:spPr>
          <a:xfrm>
            <a:off x="-9924" y="274100"/>
            <a:ext cx="2631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https://en.wikipedia.org/wiki/History_of_Unix</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61" name="Google Shape;161;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300" y="612800"/>
            <a:ext cx="4870200" cy="2922599"/>
          </a:xfrm>
          <a:prstGeom prst="rect">
            <a:avLst/>
          </a:prstGeom>
          <a:noFill/>
          <a:ln>
            <a:noFill/>
          </a:ln>
        </p:spPr>
      </p:pic>
      <p:pic>
        <p:nvPicPr>
          <p:cNvPr id="162" name="Google Shape;16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00077" y="2285500"/>
            <a:ext cx="4746323" cy="26737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p:nvPr/>
        </p:nvSpPr>
        <p:spPr>
          <a:xfrm>
            <a:off x="36889" y="35411"/>
            <a:ext cx="3159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Miqu-70 - old Mistral model</a:t>
            </a:r>
            <a:endParaRPr sz="2000" b="1">
              <a:latin typeface="Calibri"/>
              <a:ea typeface="Calibri"/>
              <a:cs typeface="Calibri"/>
              <a:sym typeface="Calibri"/>
            </a:endParaRPr>
          </a:p>
        </p:txBody>
      </p:sp>
      <p:sp>
        <p:nvSpPr>
          <p:cNvPr id="168" name="Google Shape;168;p27"/>
          <p:cNvSpPr txBox="1"/>
          <p:nvPr/>
        </p:nvSpPr>
        <p:spPr>
          <a:xfrm>
            <a:off x="72300" y="409175"/>
            <a:ext cx="3734400" cy="132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Mistral 70b ?</a:t>
            </a: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https://huggingface.co/miqudev/miqu-1-70b</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MIQU -&gt; Mistral Quantized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Mistral has retrained this model from Llama-70B.</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It was in Sept 2023 when Mistral-7B was released.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See twitter post: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https://twitter.com/arthurmensch/status/1752737462663684344</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graphicFrame>
        <p:nvGraphicFramePr>
          <p:cNvPr id="169" name="Google Shape;169;p27"/>
          <p:cNvGraphicFramePr/>
          <p:nvPr/>
        </p:nvGraphicFramePr>
        <p:xfrm>
          <a:off x="3934150" y="76200"/>
          <a:ext cx="5143925" cy="1294863"/>
        </p:xfrm>
        <a:graphic>
          <a:graphicData uri="http://schemas.openxmlformats.org/drawingml/2006/table">
            <a:tbl>
              <a:tblPr>
                <a:noFill/>
                <a:tableStyleId>{D61F3AF1-C48B-4ABC-8A40-3C19EF65C997}</a:tableStyleId>
              </a:tblPr>
              <a:tblGrid>
                <a:gridCol w="1354725">
                  <a:extLst>
                    <a:ext uri="{9D8B030D-6E8A-4147-A177-3AD203B41FA5}">
                      <a16:colId xmlns:a16="http://schemas.microsoft.com/office/drawing/2014/main" val="20000"/>
                    </a:ext>
                  </a:extLst>
                </a:gridCol>
                <a:gridCol w="878900">
                  <a:extLst>
                    <a:ext uri="{9D8B030D-6E8A-4147-A177-3AD203B41FA5}">
                      <a16:colId xmlns:a16="http://schemas.microsoft.com/office/drawing/2014/main" val="20001"/>
                    </a:ext>
                  </a:extLst>
                </a:gridCol>
                <a:gridCol w="727575">
                  <a:extLst>
                    <a:ext uri="{9D8B030D-6E8A-4147-A177-3AD203B41FA5}">
                      <a16:colId xmlns:a16="http://schemas.microsoft.com/office/drawing/2014/main" val="20002"/>
                    </a:ext>
                  </a:extLst>
                </a:gridCol>
                <a:gridCol w="727575">
                  <a:extLst>
                    <a:ext uri="{9D8B030D-6E8A-4147-A177-3AD203B41FA5}">
                      <a16:colId xmlns:a16="http://schemas.microsoft.com/office/drawing/2014/main" val="20003"/>
                    </a:ext>
                  </a:extLst>
                </a:gridCol>
                <a:gridCol w="727575">
                  <a:extLst>
                    <a:ext uri="{9D8B030D-6E8A-4147-A177-3AD203B41FA5}">
                      <a16:colId xmlns:a16="http://schemas.microsoft.com/office/drawing/2014/main" val="20004"/>
                    </a:ext>
                  </a:extLst>
                </a:gridCol>
                <a:gridCol w="727575">
                  <a:extLst>
                    <a:ext uri="{9D8B030D-6E8A-4147-A177-3AD203B41FA5}">
                      <a16:colId xmlns:a16="http://schemas.microsoft.com/office/drawing/2014/main" val="20005"/>
                    </a:ext>
                  </a:extLst>
                </a:gridCol>
              </a:tblGrid>
              <a:tr h="195525">
                <a:tc>
                  <a:txBody>
                    <a:bodyPr/>
                    <a:lstStyle/>
                    <a:p>
                      <a:pPr marL="0" lvl="0" indent="0" algn="l" rtl="0">
                        <a:spcBef>
                          <a:spcPts val="0"/>
                        </a:spcBef>
                        <a:spcAft>
                          <a:spcPts val="0"/>
                        </a:spcAft>
                        <a:buNone/>
                      </a:pP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Mistral-7b</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Mixtral-8x7b</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llama-7b</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llama-70b</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Miqu-70B</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hidden_size</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4096</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4096</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4096</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8192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8192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intermediate_size</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14336</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14336</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11008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28672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28672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num_attention_heads</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64</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64</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num_hidden_layers</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80</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80</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num_key_value_heads</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32</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65350">
                <a:tc>
                  <a:txBody>
                    <a:bodyPr/>
                    <a:lstStyle/>
                    <a:p>
                      <a:pPr marL="0" lvl="0" indent="0" algn="l" rtl="0">
                        <a:lnSpc>
                          <a:spcPct val="115000"/>
                        </a:lnSpc>
                        <a:spcBef>
                          <a:spcPts val="0"/>
                        </a:spcBef>
                        <a:spcAft>
                          <a:spcPts val="0"/>
                        </a:spcAft>
                        <a:buNone/>
                      </a:pPr>
                      <a:r>
                        <a:rPr lang="en" sz="1000" b="1">
                          <a:solidFill>
                            <a:srgbClr val="3C78D8"/>
                          </a:solidFill>
                          <a:latin typeface="Calibri"/>
                          <a:ea typeface="Calibri"/>
                          <a:cs typeface="Calibri"/>
                          <a:sym typeface="Calibri"/>
                        </a:rPr>
                        <a:t>num_experts</a:t>
                      </a:r>
                      <a:endParaRPr sz="1000" b="1">
                        <a:solidFill>
                          <a:srgbClr val="3C78D8"/>
                        </a:solidFill>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bl>
          </a:graphicData>
        </a:graphic>
      </p:graphicFrame>
      <p:pic>
        <p:nvPicPr>
          <p:cNvPr id="170" name="Google Shape;17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074275" y="1862975"/>
            <a:ext cx="5677301" cy="3133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p:nvPr/>
        </p:nvSpPr>
        <p:spPr>
          <a:xfrm>
            <a:off x="72300" y="0"/>
            <a:ext cx="363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ollama-python &amp; ollama-js </a:t>
            </a:r>
            <a:endParaRPr sz="2000" b="1">
              <a:latin typeface="Calibri"/>
              <a:ea typeface="Calibri"/>
              <a:cs typeface="Calibri"/>
              <a:sym typeface="Calibri"/>
            </a:endParaRPr>
          </a:p>
        </p:txBody>
      </p:sp>
      <p:sp>
        <p:nvSpPr>
          <p:cNvPr id="176" name="Google Shape;176;p28"/>
          <p:cNvSpPr txBox="1"/>
          <p:nvPr/>
        </p:nvSpPr>
        <p:spPr>
          <a:xfrm>
            <a:off x="72300" y="520650"/>
            <a:ext cx="42090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From: Ollama Maintainers &lt;hello@ollama.ai&gt;</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Date: January 24, 2024 at 6:51 PM</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Subject: Ollama - Introducing Python &amp; JavaScript Libraries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https://github.com/ollama/ollama-python</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Roboto Mono"/>
                <a:ea typeface="Roboto Mono"/>
                <a:cs typeface="Roboto Mono"/>
                <a:sym typeface="Roboto Mono"/>
              </a:rPr>
              <a:t>    pip install ollama</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https://github.com/ollama/ollama-js</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Roboto Mono"/>
                <a:ea typeface="Roboto Mono"/>
                <a:cs typeface="Roboto Mono"/>
                <a:sym typeface="Roboto Mono"/>
              </a:rPr>
              <a:t>    npm install ollama</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Roboto Mono"/>
                <a:ea typeface="Roboto Mono"/>
                <a:cs typeface="Roboto Mono"/>
                <a:sym typeface="Roboto Mono"/>
              </a:rPr>
              <a:t>ollama -v  # 0.1.20 - download to update</a:t>
            </a:r>
            <a:endParaRPr sz="1300">
              <a:solidFill>
                <a:srgbClr val="0F0F0F"/>
              </a:solidFill>
              <a:latin typeface="Calibri"/>
              <a:ea typeface="Calibri"/>
              <a:cs typeface="Calibri"/>
              <a:sym typeface="Calibri"/>
            </a:endParaRPr>
          </a:p>
        </p:txBody>
      </p:sp>
      <p:pic>
        <p:nvPicPr>
          <p:cNvPr id="177" name="Google Shape;17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96375" y="201025"/>
            <a:ext cx="788850" cy="1115725"/>
          </a:xfrm>
          <a:prstGeom prst="rect">
            <a:avLst/>
          </a:prstGeom>
          <a:noFill/>
          <a:ln>
            <a:noFill/>
          </a:ln>
        </p:spPr>
      </p:pic>
      <p:sp>
        <p:nvSpPr>
          <p:cNvPr id="178" name="Google Shape;178;p28"/>
          <p:cNvSpPr txBox="1"/>
          <p:nvPr/>
        </p:nvSpPr>
        <p:spPr>
          <a:xfrm>
            <a:off x="4793400" y="1455825"/>
            <a:ext cx="29790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rgbClr val="0F0F0F"/>
                </a:solidFill>
                <a:latin typeface="Calibri"/>
                <a:ea typeface="Calibri"/>
                <a:cs typeface="Calibri"/>
                <a:sym typeface="Calibri"/>
              </a:rPr>
              <a:t>Ollama - Run LLMs locally</a:t>
            </a:r>
            <a:endParaRPr sz="2000">
              <a:solidFill>
                <a:srgbClr val="0F0F0F"/>
              </a:solidFill>
              <a:latin typeface="Calibri"/>
              <a:ea typeface="Calibri"/>
              <a:cs typeface="Calibri"/>
              <a:sym typeface="Calibri"/>
            </a:endParaRPr>
          </a:p>
        </p:txBody>
      </p:sp>
      <p:sp>
        <p:nvSpPr>
          <p:cNvPr id="179" name="Google Shape;179;p28"/>
          <p:cNvSpPr txBox="1"/>
          <p:nvPr/>
        </p:nvSpPr>
        <p:spPr>
          <a:xfrm>
            <a:off x="459600" y="2700600"/>
            <a:ext cx="34344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Roboto Mono"/>
                <a:ea typeface="Roboto Mono"/>
                <a:cs typeface="Roboto Mono"/>
                <a:sym typeface="Roboto Mono"/>
              </a:rPr>
              <a:t>in iPython:  ollama.&lt;tab&gt;</a:t>
            </a:r>
            <a:endParaRPr sz="1200">
              <a:solidFill>
                <a:srgbClr val="0F0F0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6AA84F"/>
                </a:solidFill>
                <a:latin typeface="Roboto Mono"/>
                <a:ea typeface="Roboto Mono"/>
                <a:cs typeface="Roboto Mono"/>
                <a:sym typeface="Roboto Mono"/>
              </a:rPr>
              <a:t>AsyncClient</a:t>
            </a:r>
            <a:r>
              <a:rPr lang="en" sz="1200" b="1">
                <a:solidFill>
                  <a:srgbClr val="3C78D8"/>
                </a:solidFill>
                <a:latin typeface="Roboto Mono"/>
                <a:ea typeface="Roboto Mono"/>
                <a:cs typeface="Roboto Mono"/>
                <a:sym typeface="Roboto Mono"/>
              </a:rPr>
              <a:t>      list()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chat()           </a:t>
            </a:r>
            <a:r>
              <a:rPr lang="en" sz="1200" b="1">
                <a:solidFill>
                  <a:srgbClr val="6AA84F"/>
                </a:solidFill>
                <a:latin typeface="Roboto Mono"/>
                <a:ea typeface="Roboto Mono"/>
                <a:cs typeface="Roboto Mono"/>
                <a:sym typeface="Roboto Mono"/>
              </a:rPr>
              <a:t>Message</a:t>
            </a:r>
            <a:endParaRPr sz="12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6AA84F"/>
                </a:solidFill>
                <a:latin typeface="Roboto Mono"/>
                <a:ea typeface="Roboto Mono"/>
                <a:cs typeface="Roboto Mono"/>
                <a:sym typeface="Roboto Mono"/>
              </a:rPr>
              <a:t>ChatResponse</a:t>
            </a:r>
            <a:r>
              <a:rPr lang="en" sz="1200" b="1">
                <a:solidFill>
                  <a:srgbClr val="3C78D8"/>
                </a:solidFill>
                <a:latin typeface="Roboto Mono"/>
                <a:ea typeface="Roboto Mono"/>
                <a:cs typeface="Roboto Mono"/>
                <a:sym typeface="Roboto Mono"/>
              </a:rPr>
              <a:t>     </a:t>
            </a:r>
            <a:r>
              <a:rPr lang="en" sz="1200" b="1">
                <a:solidFill>
                  <a:srgbClr val="6AA84F"/>
                </a:solidFill>
                <a:latin typeface="Roboto Mono"/>
                <a:ea typeface="Roboto Mono"/>
                <a:cs typeface="Roboto Mono"/>
                <a:sym typeface="Roboto Mono"/>
              </a:rPr>
              <a:t>Options</a:t>
            </a:r>
            <a:endParaRPr sz="12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6AA84F"/>
                </a:solidFill>
                <a:latin typeface="Roboto Mono"/>
                <a:ea typeface="Roboto Mono"/>
                <a:cs typeface="Roboto Mono"/>
                <a:sym typeface="Roboto Mono"/>
              </a:rPr>
              <a:t>Client</a:t>
            </a:r>
            <a:r>
              <a:rPr lang="en" sz="1200" b="1">
                <a:solidFill>
                  <a:srgbClr val="3C78D8"/>
                </a:solidFill>
                <a:latin typeface="Roboto Mono"/>
                <a:ea typeface="Roboto Mono"/>
                <a:cs typeface="Roboto Mono"/>
                <a:sym typeface="Roboto Mono"/>
              </a:rPr>
              <a:t>           </a:t>
            </a:r>
            <a:r>
              <a:rPr lang="en" sz="1200" b="1">
                <a:solidFill>
                  <a:srgbClr val="6AA84F"/>
                </a:solidFill>
                <a:latin typeface="Roboto Mono"/>
                <a:ea typeface="Roboto Mono"/>
                <a:cs typeface="Roboto Mono"/>
                <a:sym typeface="Roboto Mono"/>
              </a:rPr>
              <a:t>ProgressResponse</a:t>
            </a:r>
            <a:endParaRPr sz="12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copy()           pull()</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create()         push()</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delete()         </a:t>
            </a:r>
            <a:r>
              <a:rPr lang="en" sz="1200" b="1">
                <a:solidFill>
                  <a:srgbClr val="6AA84F"/>
                </a:solidFill>
                <a:latin typeface="Roboto Mono"/>
                <a:ea typeface="Roboto Mono"/>
                <a:cs typeface="Roboto Mono"/>
                <a:sym typeface="Roboto Mono"/>
              </a:rPr>
              <a:t>RequestError</a:t>
            </a:r>
            <a:endParaRPr sz="12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embeddings()     </a:t>
            </a:r>
            <a:r>
              <a:rPr lang="en" sz="1200" b="1">
                <a:solidFill>
                  <a:srgbClr val="6AA84F"/>
                </a:solidFill>
                <a:latin typeface="Roboto Mono"/>
                <a:ea typeface="Roboto Mono"/>
                <a:cs typeface="Roboto Mono"/>
                <a:sym typeface="Roboto Mono"/>
              </a:rPr>
              <a:t>ResponseError</a:t>
            </a:r>
            <a:endParaRPr sz="12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3C78D8"/>
                </a:solidFill>
                <a:latin typeface="Roboto Mono"/>
                <a:ea typeface="Roboto Mono"/>
                <a:cs typeface="Roboto Mono"/>
                <a:sym typeface="Roboto Mono"/>
              </a:rPr>
              <a:t>generate()       show()</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b="1">
                <a:solidFill>
                  <a:srgbClr val="6AA84F"/>
                </a:solidFill>
                <a:latin typeface="Roboto Mono"/>
                <a:ea typeface="Roboto Mono"/>
                <a:cs typeface="Roboto Mono"/>
                <a:sym typeface="Roboto Mono"/>
              </a:rPr>
              <a:t>GenerateResponse</a:t>
            </a:r>
            <a:endParaRPr sz="1200" b="1">
              <a:solidFill>
                <a:srgbClr val="6AA84F"/>
              </a:solidFill>
              <a:latin typeface="Roboto Mono"/>
              <a:ea typeface="Roboto Mono"/>
              <a:cs typeface="Roboto Mono"/>
              <a:sym typeface="Roboto Mono"/>
            </a:endParaRPr>
          </a:p>
        </p:txBody>
      </p:sp>
      <p:sp>
        <p:nvSpPr>
          <p:cNvPr id="180" name="Google Shape;180;p28"/>
          <p:cNvSpPr txBox="1"/>
          <p:nvPr/>
        </p:nvSpPr>
        <p:spPr>
          <a:xfrm>
            <a:off x="4364075" y="2379975"/>
            <a:ext cx="4662300" cy="258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import ollama</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stream = ollama.chat(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model='</a:t>
            </a:r>
            <a:r>
              <a:rPr lang="en" sz="1200">
                <a:solidFill>
                  <a:srgbClr val="6AA84F"/>
                </a:solidFill>
                <a:latin typeface="Roboto Mono"/>
                <a:ea typeface="Roboto Mono"/>
                <a:cs typeface="Roboto Mono"/>
                <a:sym typeface="Roboto Mono"/>
              </a:rPr>
              <a:t>dolphin2.2-mistral:latest</a:t>
            </a: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messages=[{'role': 'user',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'content': 'why sky is blue?'}],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stream=True,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for chunk in stream:</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  if 'message' in chunk:</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print(chunk['message']['content'],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rgbClr val="3C78D8"/>
                </a:solidFill>
                <a:latin typeface="Roboto Mono"/>
                <a:ea typeface="Roboto Mono"/>
                <a:cs typeface="Roboto Mono"/>
                <a:sym typeface="Roboto Mono"/>
              </a:rPr>
              <a:t>          end='', flush=True)</a:t>
            </a:r>
            <a:endParaRPr sz="1200">
              <a:solidFill>
                <a:srgbClr val="3C78D8"/>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p:nvPr/>
        </p:nvSpPr>
        <p:spPr>
          <a:xfrm>
            <a:off x="72300" y="45225"/>
            <a:ext cx="41313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jan.ai - Run Any Chatbot FREE Locally on Your Computer</a:t>
            </a:r>
            <a:endParaRPr sz="2000" b="1">
              <a:latin typeface="Calibri"/>
              <a:ea typeface="Calibri"/>
              <a:cs typeface="Calibri"/>
              <a:sym typeface="Calibri"/>
            </a:endParaRPr>
          </a:p>
        </p:txBody>
      </p:sp>
      <p:sp>
        <p:nvSpPr>
          <p:cNvPr id="186" name="Google Shape;186;p29"/>
          <p:cNvSpPr txBox="1"/>
          <p:nvPr/>
        </p:nvSpPr>
        <p:spPr>
          <a:xfrm>
            <a:off x="72300" y="1172200"/>
            <a:ext cx="43698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Jan.ai</a:t>
            </a:r>
            <a:r>
              <a:rPr lang="en" sz="1300">
                <a:solidFill>
                  <a:schemeClr val="dk1"/>
                </a:solidFill>
                <a:latin typeface="Calibri"/>
                <a:ea typeface="Calibri"/>
                <a:cs typeface="Calibri"/>
                <a:sym typeface="Calibri"/>
              </a:rPr>
              <a:t> = open-source app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runs LLMs locally 100% offline on your computer (Windows, Mac, Linux)</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https://jan.ai/docs/</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https://github.com/janhq/jan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https://github.com/orgs/janhq/projects/5/views/31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https://www.youtube.com/watch?v=zkafOIyQM8s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87" name="Google Shape;187;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62426" y="127500"/>
            <a:ext cx="4461249" cy="2243625"/>
          </a:xfrm>
          <a:prstGeom prst="rect">
            <a:avLst/>
          </a:prstGeom>
          <a:noFill/>
          <a:ln w="9525" cap="flat" cmpd="sng">
            <a:solidFill>
              <a:srgbClr val="FF0000"/>
            </a:solidFill>
            <a:prstDash val="solid"/>
            <a:round/>
            <a:headEnd type="none" w="sm" len="sm"/>
            <a:tailEnd type="none" w="sm" len="sm"/>
          </a:ln>
        </p:spPr>
      </p:pic>
      <p:pic>
        <p:nvPicPr>
          <p:cNvPr id="188" name="Google Shape;18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74259" y="2523525"/>
            <a:ext cx="3363843" cy="24675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Mamba Hermes  2.8B</a:t>
            </a:r>
            <a:endParaRPr sz="2000" b="1">
              <a:latin typeface="Calibri"/>
              <a:ea typeface="Calibri"/>
              <a:cs typeface="Calibri"/>
              <a:sym typeface="Calibri"/>
            </a:endParaRPr>
          </a:p>
        </p:txBody>
      </p:sp>
      <p:sp>
        <p:nvSpPr>
          <p:cNvPr id="194" name="Google Shape;194;p30"/>
          <p:cNvSpPr txBox="1"/>
          <p:nvPr/>
        </p:nvSpPr>
        <p:spPr>
          <a:xfrm>
            <a:off x="72300" y="371425"/>
            <a:ext cx="68637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"""Mamba is a POC (Proof of Concept) LLM using architecture called S6 instead of Transformer. Mamba is better than transformer based LLMs in every measurable way. It train faster, run faster, use less VRAM, result in lower perplexity and better benchmark scores with the same exact training data."""</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https://arxiv.org/abs/2312.00752</a:t>
            </a:r>
            <a:r>
              <a:rPr lang="en" sz="1300">
                <a:solidFill>
                  <a:schemeClr val="dk1"/>
                </a:solidFill>
                <a:latin typeface="Calibri"/>
                <a:ea typeface="Calibri"/>
                <a:cs typeface="Calibri"/>
                <a:sym typeface="Calibri"/>
              </a:rPr>
              <a:t> - Mamba original paper, Dec 1, 2023</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https://news.ycombinator.com/item?id=38708730</a:t>
            </a:r>
            <a:r>
              <a:rPr lang="en" sz="1300">
                <a:solidFill>
                  <a:schemeClr val="dk1"/>
                </a:solidFill>
                <a:latin typeface="Calibri"/>
                <a:ea typeface="Calibri"/>
                <a:cs typeface="Calibri"/>
                <a:sym typeface="Calibri"/>
              </a:rPr>
              <a:t> - discussion about Mamba</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https://github.com/state-spaces/mamba</a:t>
            </a:r>
            <a:r>
              <a:rPr lang="en" sz="1300">
                <a:solidFill>
                  <a:schemeClr val="dk1"/>
                </a:solidFill>
                <a:latin typeface="Calibri"/>
                <a:ea typeface="Calibri"/>
                <a:cs typeface="Calibri"/>
                <a:sym typeface="Calibri"/>
              </a:rPr>
              <a:t> - Model code and pre-trained checkpoints.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Trained on Pile dataset - </a:t>
            </a:r>
            <a:r>
              <a:rPr lang="en" sz="1300" u="sng">
                <a:solidFill>
                  <a:schemeClr val="hlink"/>
                </a:solidFill>
                <a:latin typeface="Calibri"/>
                <a:ea typeface="Calibri"/>
                <a:cs typeface="Calibri"/>
                <a:sym typeface="Calibri"/>
                <a:hlinkClick r:id="rId6"/>
              </a:rPr>
              <a:t>https://huggingface.co/datasets/EleutherAI/pile</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Largest model has 2.8B params, 64 layers</a:t>
            </a:r>
            <a:endParaRPr sz="130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https://huggingface.co/state-spaces</a:t>
            </a:r>
            <a:r>
              <a:rPr lang="en" sz="1300">
                <a:solidFill>
                  <a:schemeClr val="dk1"/>
                </a:solidFill>
                <a:latin typeface="Calibri"/>
                <a:ea typeface="Calibri"/>
                <a:cs typeface="Calibri"/>
                <a:sym typeface="Calibri"/>
              </a:rPr>
              <a:t> - pretrained models</a:t>
            </a:r>
            <a:endParaRPr sz="1300">
              <a:solidFill>
                <a:srgbClr val="0F0F0F"/>
              </a:solidFill>
              <a:latin typeface="Calibri"/>
              <a:ea typeface="Calibri"/>
              <a:cs typeface="Calibri"/>
              <a:sym typeface="Calibri"/>
            </a:endParaRPr>
          </a:p>
        </p:txBody>
      </p:sp>
      <p:sp>
        <p:nvSpPr>
          <p:cNvPr id="195" name="Google Shape;195;p30"/>
          <p:cNvSpPr txBox="1"/>
          <p:nvPr/>
        </p:nvSpPr>
        <p:spPr>
          <a:xfrm>
            <a:off x="72300" y="2865725"/>
            <a:ext cx="6863700" cy="172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Mamba Hermes  2.8B</a:t>
            </a:r>
            <a:r>
              <a:rPr lang="en" sz="1300">
                <a:solidFill>
                  <a:schemeClr val="dk1"/>
                </a:solidFill>
                <a:latin typeface="Calibri"/>
                <a:ea typeface="Calibri"/>
                <a:cs typeface="Calibri"/>
                <a:sym typeface="Calibri"/>
              </a:rPr>
              <a:t> - open-source mamba model fine-tuned on OpenHermes dataset composed of 242,000 entries of primarily GPT-4 generated data</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8"/>
              </a:rPr>
              <a:t>https://www.youtube.com/watch?v=GDhcKNIuKP4</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9"/>
              </a:rPr>
              <a:t>https://colab.research.google.com/drive/18LesI-SoCVCT52ptoM1MskE4Y_rsYjL_?usp=sharing</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0"/>
              </a:rPr>
              <a:t>https://huggingface.co/clibrain/mamba-2.8b-instruct-openhermes</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pip install torch==2.1.0 transformers==4.35.0 causal-conv1d==1.0.0 mamba-ssm==1.0.1 </a:t>
            </a:r>
            <a:endParaRPr sz="1300">
              <a:solidFill>
                <a:srgbClr val="0F0F0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p:nvPr/>
        </p:nvSpPr>
        <p:spPr>
          <a:xfrm>
            <a:off x="72300" y="0"/>
            <a:ext cx="314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Embeddings, ColBERT</a:t>
            </a:r>
            <a:endParaRPr sz="2000" b="1">
              <a:latin typeface="Calibri"/>
              <a:ea typeface="Calibri"/>
              <a:cs typeface="Calibri"/>
              <a:sym typeface="Calibri"/>
            </a:endParaRPr>
          </a:p>
        </p:txBody>
      </p:sp>
      <p:sp>
        <p:nvSpPr>
          <p:cNvPr id="201" name="Google Shape;201;p31"/>
          <p:cNvSpPr txBox="1"/>
          <p:nvPr/>
        </p:nvSpPr>
        <p:spPr>
          <a:xfrm>
            <a:off x="72300" y="348250"/>
            <a:ext cx="3587100" cy="156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new models and pricing </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https://openai.com/blog/new-embedding-models-and-api-updates</a:t>
            </a:r>
            <a:endParaRPr sz="900">
              <a:solidFill>
                <a:schemeClr val="dk1"/>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Embedding V3 models (small &amp; large)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text-embedding-3-small </a:t>
            </a:r>
            <a:r>
              <a:rPr lang="en" sz="1200">
                <a:solidFill>
                  <a:srgbClr val="0F0F0F"/>
                </a:solidFill>
                <a:latin typeface="Calibri"/>
                <a:ea typeface="Calibri"/>
                <a:cs typeface="Calibri"/>
                <a:sym typeface="Calibri"/>
              </a:rPr>
              <a:t>- dim 512, 1536; </a:t>
            </a:r>
            <a:br>
              <a:rPr lang="en" sz="1200">
                <a:solidFill>
                  <a:srgbClr val="0F0F0F"/>
                </a:solidFill>
                <a:latin typeface="Calibri"/>
                <a:ea typeface="Calibri"/>
                <a:cs typeface="Calibri"/>
                <a:sym typeface="Calibri"/>
              </a:rPr>
            </a:br>
            <a:r>
              <a:rPr lang="en" sz="1200">
                <a:solidFill>
                  <a:srgbClr val="0F0F0F"/>
                </a:solidFill>
                <a:latin typeface="Calibri"/>
                <a:ea typeface="Calibri"/>
                <a:cs typeface="Calibri"/>
                <a:sym typeface="Calibri"/>
              </a:rPr>
              <a:t>   price $0.02 / 1 Mln tokens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text-embedding-3-large</a:t>
            </a:r>
            <a:r>
              <a:rPr lang="en" sz="1300">
                <a:solidFill>
                  <a:srgbClr val="0F0F0F"/>
                </a:solidFill>
                <a:latin typeface="Calibri"/>
                <a:ea typeface="Calibri"/>
                <a:cs typeface="Calibri"/>
                <a:sym typeface="Calibri"/>
              </a:rPr>
              <a:t> </a:t>
            </a:r>
            <a:r>
              <a:rPr lang="en" sz="1200">
                <a:solidFill>
                  <a:srgbClr val="0F0F0F"/>
                </a:solidFill>
                <a:latin typeface="Calibri"/>
                <a:ea typeface="Calibri"/>
                <a:cs typeface="Calibri"/>
                <a:sym typeface="Calibri"/>
              </a:rPr>
              <a:t>- dim 256,1024, 3072; price $0.13 / 1M tokens</a:t>
            </a:r>
            <a:endParaRPr sz="12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gpt-4-0125-preview</a:t>
            </a:r>
            <a:r>
              <a:rPr lang="en" sz="1300">
                <a:solidFill>
                  <a:srgbClr val="0F0F0F"/>
                </a:solidFill>
                <a:latin typeface="Calibri"/>
                <a:ea typeface="Calibri"/>
                <a:cs typeface="Calibri"/>
                <a:sym typeface="Calibri"/>
              </a:rPr>
              <a:t> , </a:t>
            </a:r>
            <a:r>
              <a:rPr lang="en" sz="1300" b="1">
                <a:solidFill>
                  <a:srgbClr val="FF0000"/>
                </a:solidFill>
                <a:latin typeface="Calibri"/>
                <a:ea typeface="Calibri"/>
                <a:cs typeface="Calibri"/>
                <a:sym typeface="Calibri"/>
              </a:rPr>
              <a:t>gpt-3.5-turbo-0125</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202" name="Google Shape;202;p31"/>
          <p:cNvSpPr txBox="1"/>
          <p:nvPr/>
        </p:nvSpPr>
        <p:spPr>
          <a:xfrm>
            <a:off x="72300" y="2093422"/>
            <a:ext cx="3587100" cy="18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OpenAI embeddings: cheap, good, no GPU needed, but not as good as multi-vector </a:t>
            </a:r>
            <a:r>
              <a:rPr lang="en" sz="1300" b="1">
                <a:solidFill>
                  <a:srgbClr val="FF0000"/>
                </a:solidFill>
                <a:latin typeface="Calibri"/>
                <a:ea typeface="Calibri"/>
                <a:cs typeface="Calibri"/>
                <a:sym typeface="Calibri"/>
              </a:rPr>
              <a:t>ColBERT</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https://twitter.com/marktenenholtz/status/1751406680535883869</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ColBERT</a:t>
            </a:r>
            <a:r>
              <a:rPr lang="en" sz="1300">
                <a:solidFill>
                  <a:srgbClr val="0F0F0F"/>
                </a:solidFill>
                <a:latin typeface="Calibri"/>
                <a:ea typeface="Calibri"/>
                <a:cs typeface="Calibri"/>
                <a:sym typeface="Calibri"/>
              </a:rPr>
              <a:t>: Efficient and Effective Passage Search via Contextualized Late Interaction over BERT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https://people.eecs.berkeley.edu/~matei/papers/2020/sigir_colbert.pdf</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ColBERT</a:t>
            </a:r>
            <a:r>
              <a:rPr lang="en" sz="1200">
                <a:solidFill>
                  <a:srgbClr val="0F0F0F"/>
                </a:solidFill>
                <a:latin typeface="Calibri"/>
                <a:ea typeface="Calibri"/>
                <a:cs typeface="Calibri"/>
                <a:sym typeface="Calibri"/>
              </a:rPr>
              <a:t> </a:t>
            </a:r>
            <a:r>
              <a:rPr lang="en" sz="1200">
                <a:solidFill>
                  <a:srgbClr val="3C78D8"/>
                </a:solidFill>
                <a:latin typeface="Calibri"/>
                <a:ea typeface="Calibri"/>
                <a:cs typeface="Calibri"/>
                <a:sym typeface="Calibri"/>
              </a:rPr>
              <a:t>(Contrastive Retrieval of Neural Passages)</a:t>
            </a:r>
            <a:r>
              <a:rPr lang="en" sz="1200">
                <a:solidFill>
                  <a:srgbClr val="0F0F0F"/>
                </a:solidFill>
                <a:latin typeface="Calibri"/>
                <a:ea typeface="Calibri"/>
                <a:cs typeface="Calibri"/>
                <a:sym typeface="Calibri"/>
              </a:rPr>
              <a:t> - a retrieval model that approximates nearest neighbor search (accurate &amp; efficient information retrieval, especially in large document collections.</a:t>
            </a:r>
            <a:endParaRPr sz="1200">
              <a:solidFill>
                <a:srgbClr val="0F0F0F"/>
              </a:solidFill>
              <a:latin typeface="Calibri"/>
              <a:ea typeface="Calibri"/>
              <a:cs typeface="Calibri"/>
              <a:sym typeface="Calibri"/>
            </a:endParaRPr>
          </a:p>
        </p:txBody>
      </p:sp>
      <p:sp>
        <p:nvSpPr>
          <p:cNvPr id="203" name="Google Shape;203;p31"/>
          <p:cNvSpPr txBox="1"/>
          <p:nvPr/>
        </p:nvSpPr>
        <p:spPr>
          <a:xfrm>
            <a:off x="89250" y="4174800"/>
            <a:ext cx="3570000" cy="73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RAGatouille</a:t>
            </a:r>
            <a:r>
              <a:rPr lang="en" sz="1300">
                <a:latin typeface="Calibri"/>
                <a:ea typeface="Calibri"/>
                <a:cs typeface="Calibri"/>
                <a:sym typeface="Calibri"/>
              </a:rPr>
              <a:t> - Easily use &amp; train SOT retrieval methods in any RAG pipeline (using ColBERT).</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https://github.com/bclavie/RAGatouille</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https://til.simonwillison.net/llms/colbert-ragatouille</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204" name="Google Shape;204;p31"/>
          <p:cNvSpPr txBox="1"/>
          <p:nvPr/>
        </p:nvSpPr>
        <p:spPr>
          <a:xfrm>
            <a:off x="3813904" y="75600"/>
            <a:ext cx="5260500" cy="165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ColBERT</a:t>
            </a:r>
            <a:r>
              <a:rPr lang="en" sz="1300">
                <a:solidFill>
                  <a:srgbClr val="0F0F0F"/>
                </a:solidFill>
                <a:latin typeface="Calibri"/>
                <a:ea typeface="Calibri"/>
                <a:cs typeface="Calibri"/>
                <a:sym typeface="Calibri"/>
              </a:rPr>
              <a:t> is designed to scale to large document collections and can handle millions of docs efficiently. It uses Efficient indexing &amp; retrieval (top-k most similar documents)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ColBERT</a:t>
            </a:r>
            <a:r>
              <a:rPr lang="en" sz="1300">
                <a:solidFill>
                  <a:srgbClr val="0F0F0F"/>
                </a:solidFill>
                <a:latin typeface="Calibri"/>
                <a:ea typeface="Calibri"/>
                <a:cs typeface="Calibri"/>
                <a:sym typeface="Calibri"/>
              </a:rPr>
              <a:t> is good for ad-hoc retrieval, but not as good for question answering, summarization, and text classification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Late Interaction: first encode the query and doc, then compute the similarity between the embeddings at the token level (MaxSim scoring). The final similarity score is the sum of the token-wise similarities.</a:t>
            </a:r>
            <a:endParaRPr sz="1300">
              <a:solidFill>
                <a:srgbClr val="0F0F0F"/>
              </a:solidFill>
              <a:latin typeface="Calibri"/>
              <a:ea typeface="Calibri"/>
              <a:cs typeface="Calibri"/>
              <a:sym typeface="Calibri"/>
            </a:endParaRPr>
          </a:p>
        </p:txBody>
      </p:sp>
      <p:pic>
        <p:nvPicPr>
          <p:cNvPr id="205" name="Google Shape;205;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813900" y="1788153"/>
            <a:ext cx="5260501" cy="3312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p:nvPr/>
        </p:nvSpPr>
        <p:spPr>
          <a:xfrm>
            <a:off x="72300" y="76200"/>
            <a:ext cx="36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Rise and Rise of AI  LLMs </a:t>
            </a:r>
            <a:endParaRPr sz="2000" b="1">
              <a:solidFill>
                <a:schemeClr val="dk1"/>
              </a:solidFill>
              <a:latin typeface="Calibri"/>
              <a:ea typeface="Calibri"/>
              <a:cs typeface="Calibri"/>
              <a:sym typeface="Calibri"/>
            </a:endParaRPr>
          </a:p>
        </p:txBody>
      </p:sp>
      <p:sp>
        <p:nvSpPr>
          <p:cNvPr id="211" name="Google Shape;211;p32"/>
          <p:cNvSpPr txBox="1"/>
          <p:nvPr/>
        </p:nvSpPr>
        <p:spPr>
          <a:xfrm>
            <a:off x="121275" y="558325"/>
            <a:ext cx="38436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The Rise and Rise of A.I.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Large Language Models (LLMs)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Beautiful Interactive Dashboard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Last updated in December 2023</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Unfortunately not complete - doesn't even have Mistral &amp; Mixtral</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https://informationisbeautiful.net/visualizations/the-rise-of-generative-ai-large-language-models-llms-like-chatgpt/</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https://www.vizsweet.com</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212" name="Google Shape;212;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95275" y="76200"/>
            <a:ext cx="4992448" cy="5019301"/>
          </a:xfrm>
          <a:prstGeom prst="rect">
            <a:avLst/>
          </a:prstGeom>
          <a:noFill/>
          <a:ln w="9525" cap="flat" cmpd="sng">
            <a:solidFill>
              <a:srgbClr val="FF0000"/>
            </a:solidFill>
            <a:prstDash val="solid"/>
            <a:round/>
            <a:headEnd type="none" w="sm" len="sm"/>
            <a:tailEnd type="none" w="sm" len="sm"/>
          </a:ln>
        </p:spPr>
      </p:pic>
      <p:sp>
        <p:nvSpPr>
          <p:cNvPr id="213" name="Google Shape;213;p32"/>
          <p:cNvSpPr txBox="1"/>
          <p:nvPr/>
        </p:nvSpPr>
        <p:spPr>
          <a:xfrm>
            <a:off x="121275" y="3226025"/>
            <a:ext cx="34449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Businesses powered by AI don’t just lead; they dominate.  Don't let your business be the one that gets left behind...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https://www.imagineai.live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p:nvPr/>
        </p:nvSpPr>
        <p:spPr>
          <a:xfrm>
            <a:off x="72300" y="76200"/>
            <a:ext cx="151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as a Baby</a:t>
            </a:r>
            <a:endParaRPr sz="2000" b="1">
              <a:latin typeface="Calibri"/>
              <a:ea typeface="Calibri"/>
              <a:cs typeface="Calibri"/>
              <a:sym typeface="Calibri"/>
            </a:endParaRPr>
          </a:p>
        </p:txBody>
      </p:sp>
      <p:sp>
        <p:nvSpPr>
          <p:cNvPr id="219" name="Google Shape;219;p33"/>
          <p:cNvSpPr txBox="1"/>
          <p:nvPr/>
        </p:nvSpPr>
        <p:spPr>
          <a:xfrm>
            <a:off x="339225" y="1302925"/>
            <a:ext cx="33054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Kindergartens (Universities ?) :</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Berkeley, Carnegie Mellon, MIT,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OpenAI, Microsoft</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Google DeepMind</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Meta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Mistral.ai</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Stability.ai</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Anthropic</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01.ai</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X.ai</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Inflection.ai</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IBM</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 . .</a:t>
            </a:r>
            <a:endParaRPr sz="1300">
              <a:solidFill>
                <a:srgbClr val="0F0F0F"/>
              </a:solidFill>
              <a:latin typeface="Calibri"/>
              <a:ea typeface="Calibri"/>
              <a:cs typeface="Calibri"/>
              <a:sym typeface="Calibri"/>
            </a:endParaRPr>
          </a:p>
        </p:txBody>
      </p:sp>
      <p:pic>
        <p:nvPicPr>
          <p:cNvPr id="220" name="Google Shape;220;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73950" y="402600"/>
            <a:ext cx="3932950" cy="2871250"/>
          </a:xfrm>
          <a:prstGeom prst="rect">
            <a:avLst/>
          </a:prstGeom>
          <a:noFill/>
          <a:ln>
            <a:noFill/>
          </a:ln>
        </p:spPr>
      </p:pic>
      <p:sp>
        <p:nvSpPr>
          <p:cNvPr id="221" name="Google Shape;221;p33"/>
          <p:cNvSpPr txBox="1"/>
          <p:nvPr/>
        </p:nvSpPr>
        <p:spPr>
          <a:xfrm>
            <a:off x="5099950" y="2866150"/>
            <a:ext cx="206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rgbClr val="FF0000"/>
                </a:solidFill>
                <a:latin typeface="Calibri"/>
                <a:ea typeface="Calibri"/>
                <a:cs typeface="Calibri"/>
                <a:sym typeface="Calibri"/>
              </a:rPr>
              <a:t>Mama Humanity</a:t>
            </a:r>
            <a:endParaRPr sz="2000" b="1">
              <a:solidFill>
                <a:srgbClr val="FF0000"/>
              </a:solidFill>
              <a:latin typeface="Calibri"/>
              <a:ea typeface="Calibri"/>
              <a:cs typeface="Calibri"/>
              <a:sym typeface="Calibri"/>
            </a:endParaRPr>
          </a:p>
        </p:txBody>
      </p:sp>
      <p:sp>
        <p:nvSpPr>
          <p:cNvPr id="222" name="Google Shape;222;p33"/>
          <p:cNvSpPr txBox="1"/>
          <p:nvPr/>
        </p:nvSpPr>
        <p:spPr>
          <a:xfrm>
            <a:off x="6788175" y="1302925"/>
            <a:ext cx="102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rgbClr val="FF0000"/>
                </a:solidFill>
                <a:latin typeface="Calibri"/>
                <a:ea typeface="Calibri"/>
                <a:cs typeface="Calibri"/>
                <a:sym typeface="Calibri"/>
              </a:rPr>
              <a:t>Baby AI</a:t>
            </a:r>
            <a:endParaRPr sz="2000" b="1">
              <a:solidFill>
                <a:srgbClr val="FF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5" name="Google Shape;75;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6" name="Google Shape;76;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8" name="Google Shape;78;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p:nvPr/>
        </p:nvSpPr>
        <p:spPr>
          <a:xfrm>
            <a:off x="72300" y="76200"/>
            <a:ext cx="29814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LLM is Primitive as a Worm</a:t>
            </a:r>
            <a:endParaRPr sz="1800" b="1">
              <a:latin typeface="Calibri"/>
              <a:ea typeface="Calibri"/>
              <a:cs typeface="Calibri"/>
              <a:sym typeface="Calibri"/>
            </a:endParaRPr>
          </a:p>
        </p:txBody>
      </p:sp>
      <p:sp>
        <p:nvSpPr>
          <p:cNvPr id="228" name="Google Shape;228;p34"/>
          <p:cNvSpPr/>
          <p:nvPr/>
        </p:nvSpPr>
        <p:spPr>
          <a:xfrm>
            <a:off x="1549100" y="535650"/>
            <a:ext cx="586500" cy="3189600"/>
          </a:xfrm>
          <a:prstGeom prst="curvedLeftArrow">
            <a:avLst>
              <a:gd name="adj1" fmla="val 25000"/>
              <a:gd name="adj2" fmla="val 50000"/>
              <a:gd name="adj3" fmla="val 25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4"/>
          <p:cNvSpPr txBox="1"/>
          <p:nvPr/>
        </p:nvSpPr>
        <p:spPr>
          <a:xfrm>
            <a:off x="1647800" y="1981488"/>
            <a:ext cx="586500" cy="418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Next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token</a:t>
            </a:r>
            <a:endParaRPr sz="1300">
              <a:solidFill>
                <a:srgbClr val="0F0F0F"/>
              </a:solidFill>
              <a:latin typeface="Calibri"/>
              <a:ea typeface="Calibri"/>
              <a:cs typeface="Calibri"/>
              <a:sym typeface="Calibri"/>
            </a:endParaRPr>
          </a:p>
        </p:txBody>
      </p:sp>
      <p:grpSp>
        <p:nvGrpSpPr>
          <p:cNvPr id="230" name="Google Shape;230;p34"/>
          <p:cNvGrpSpPr/>
          <p:nvPr/>
        </p:nvGrpSpPr>
        <p:grpSpPr>
          <a:xfrm rot="-5400000">
            <a:off x="-278188" y="1691409"/>
            <a:ext cx="2637237" cy="781275"/>
            <a:chOff x="1776125" y="1266350"/>
            <a:chExt cx="5275530" cy="2162400"/>
          </a:xfrm>
        </p:grpSpPr>
        <p:sp>
          <p:nvSpPr>
            <p:cNvPr id="231" name="Google Shape;231;p34"/>
            <p:cNvSpPr/>
            <p:nvPr/>
          </p:nvSpPr>
          <p:spPr>
            <a:xfrm>
              <a:off x="177612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4"/>
            <p:cNvSpPr/>
            <p:nvPr/>
          </p:nvSpPr>
          <p:spPr>
            <a:xfrm>
              <a:off x="194161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4"/>
            <p:cNvSpPr/>
            <p:nvPr/>
          </p:nvSpPr>
          <p:spPr>
            <a:xfrm>
              <a:off x="2107110"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4"/>
            <p:cNvSpPr/>
            <p:nvPr/>
          </p:nvSpPr>
          <p:spPr>
            <a:xfrm>
              <a:off x="2272603"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4"/>
            <p:cNvSpPr/>
            <p:nvPr/>
          </p:nvSpPr>
          <p:spPr>
            <a:xfrm>
              <a:off x="244484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4"/>
            <p:cNvSpPr/>
            <p:nvPr/>
          </p:nvSpPr>
          <p:spPr>
            <a:xfrm>
              <a:off x="261033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4"/>
            <p:cNvSpPr/>
            <p:nvPr/>
          </p:nvSpPr>
          <p:spPr>
            <a:xfrm>
              <a:off x="277582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4"/>
            <p:cNvSpPr/>
            <p:nvPr/>
          </p:nvSpPr>
          <p:spPr>
            <a:xfrm>
              <a:off x="2941320"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4"/>
            <p:cNvSpPr/>
            <p:nvPr/>
          </p:nvSpPr>
          <p:spPr>
            <a:xfrm>
              <a:off x="3113559"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4"/>
            <p:cNvSpPr/>
            <p:nvPr/>
          </p:nvSpPr>
          <p:spPr>
            <a:xfrm>
              <a:off x="327905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4"/>
            <p:cNvSpPr/>
            <p:nvPr/>
          </p:nvSpPr>
          <p:spPr>
            <a:xfrm>
              <a:off x="344454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4"/>
            <p:cNvSpPr/>
            <p:nvPr/>
          </p:nvSpPr>
          <p:spPr>
            <a:xfrm>
              <a:off x="361003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4"/>
            <p:cNvSpPr/>
            <p:nvPr/>
          </p:nvSpPr>
          <p:spPr>
            <a:xfrm>
              <a:off x="3782277"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4"/>
            <p:cNvSpPr/>
            <p:nvPr/>
          </p:nvSpPr>
          <p:spPr>
            <a:xfrm>
              <a:off x="3947769"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4"/>
            <p:cNvSpPr/>
            <p:nvPr/>
          </p:nvSpPr>
          <p:spPr>
            <a:xfrm>
              <a:off x="411326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4"/>
            <p:cNvSpPr/>
            <p:nvPr/>
          </p:nvSpPr>
          <p:spPr>
            <a:xfrm>
              <a:off x="427875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4"/>
            <p:cNvSpPr/>
            <p:nvPr/>
          </p:nvSpPr>
          <p:spPr>
            <a:xfrm>
              <a:off x="444312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4"/>
            <p:cNvSpPr/>
            <p:nvPr/>
          </p:nvSpPr>
          <p:spPr>
            <a:xfrm>
              <a:off x="460861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4"/>
            <p:cNvSpPr/>
            <p:nvPr/>
          </p:nvSpPr>
          <p:spPr>
            <a:xfrm>
              <a:off x="4774110"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4"/>
            <p:cNvSpPr/>
            <p:nvPr/>
          </p:nvSpPr>
          <p:spPr>
            <a:xfrm>
              <a:off x="4939603"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4"/>
            <p:cNvSpPr/>
            <p:nvPr/>
          </p:nvSpPr>
          <p:spPr>
            <a:xfrm>
              <a:off x="511184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4"/>
            <p:cNvSpPr/>
            <p:nvPr/>
          </p:nvSpPr>
          <p:spPr>
            <a:xfrm>
              <a:off x="527733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4"/>
            <p:cNvSpPr/>
            <p:nvPr/>
          </p:nvSpPr>
          <p:spPr>
            <a:xfrm>
              <a:off x="544282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4"/>
            <p:cNvSpPr/>
            <p:nvPr/>
          </p:nvSpPr>
          <p:spPr>
            <a:xfrm>
              <a:off x="5608320"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4"/>
            <p:cNvSpPr/>
            <p:nvPr/>
          </p:nvSpPr>
          <p:spPr>
            <a:xfrm>
              <a:off x="5780559"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4"/>
            <p:cNvSpPr/>
            <p:nvPr/>
          </p:nvSpPr>
          <p:spPr>
            <a:xfrm>
              <a:off x="594605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4"/>
            <p:cNvSpPr/>
            <p:nvPr/>
          </p:nvSpPr>
          <p:spPr>
            <a:xfrm>
              <a:off x="611154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4"/>
            <p:cNvSpPr/>
            <p:nvPr/>
          </p:nvSpPr>
          <p:spPr>
            <a:xfrm>
              <a:off x="6277038"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4"/>
            <p:cNvSpPr/>
            <p:nvPr/>
          </p:nvSpPr>
          <p:spPr>
            <a:xfrm>
              <a:off x="6449277"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4"/>
            <p:cNvSpPr/>
            <p:nvPr/>
          </p:nvSpPr>
          <p:spPr>
            <a:xfrm>
              <a:off x="6614769"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4"/>
            <p:cNvSpPr/>
            <p:nvPr/>
          </p:nvSpPr>
          <p:spPr>
            <a:xfrm>
              <a:off x="6780262"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4"/>
            <p:cNvSpPr/>
            <p:nvPr/>
          </p:nvSpPr>
          <p:spPr>
            <a:xfrm>
              <a:off x="6945755" y="1266350"/>
              <a:ext cx="105900" cy="2162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63" name="Google Shape;263;p34"/>
          <p:cNvSpPr txBox="1"/>
          <p:nvPr/>
        </p:nvSpPr>
        <p:spPr>
          <a:xfrm>
            <a:off x="56126" y="1980500"/>
            <a:ext cx="671100" cy="187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32 Layers</a:t>
            </a:r>
            <a:endParaRPr sz="1100">
              <a:solidFill>
                <a:srgbClr val="0F0F0F"/>
              </a:solidFill>
              <a:latin typeface="Calibri"/>
              <a:ea typeface="Calibri"/>
              <a:cs typeface="Calibri"/>
              <a:sym typeface="Calibri"/>
            </a:endParaRPr>
          </a:p>
        </p:txBody>
      </p:sp>
      <p:sp>
        <p:nvSpPr>
          <p:cNvPr id="264" name="Google Shape;264;p34"/>
          <p:cNvSpPr/>
          <p:nvPr/>
        </p:nvSpPr>
        <p:spPr>
          <a:xfrm>
            <a:off x="649800" y="535650"/>
            <a:ext cx="783900" cy="170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900">
                <a:latin typeface="Calibri"/>
                <a:ea typeface="Calibri"/>
                <a:cs typeface="Calibri"/>
                <a:sym typeface="Calibri"/>
              </a:rPr>
              <a:t>Next Token</a:t>
            </a:r>
            <a:endParaRPr sz="900">
              <a:latin typeface="Calibri"/>
              <a:ea typeface="Calibri"/>
              <a:cs typeface="Calibri"/>
              <a:sym typeface="Calibri"/>
            </a:endParaRPr>
          </a:p>
        </p:txBody>
      </p:sp>
      <p:sp>
        <p:nvSpPr>
          <p:cNvPr id="265" name="Google Shape;265;p34"/>
          <p:cNvSpPr/>
          <p:nvPr/>
        </p:nvSpPr>
        <p:spPr>
          <a:xfrm>
            <a:off x="648488" y="3458050"/>
            <a:ext cx="783900" cy="170400"/>
          </a:xfrm>
          <a:prstGeom prst="roundRect">
            <a:avLst>
              <a:gd name="adj" fmla="val 16667"/>
            </a:avLst>
          </a:prstGeom>
          <a:solidFill>
            <a:srgbClr val="EEEEEE"/>
          </a:solidFill>
          <a:ln w="9525" cap="flat" cmpd="sng">
            <a:solidFill>
              <a:srgbClr val="595959"/>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900">
                <a:latin typeface="Calibri"/>
                <a:ea typeface="Calibri"/>
                <a:cs typeface="Calibri"/>
                <a:sym typeface="Calibri"/>
              </a:rPr>
              <a:t>Encode</a:t>
            </a:r>
            <a:endParaRPr sz="900">
              <a:latin typeface="Calibri"/>
              <a:ea typeface="Calibri"/>
              <a:cs typeface="Calibri"/>
              <a:sym typeface="Calibri"/>
            </a:endParaRPr>
          </a:p>
        </p:txBody>
      </p:sp>
      <p:pic>
        <p:nvPicPr>
          <p:cNvPr id="266" name="Google Shape;266;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1970" y="3858295"/>
            <a:ext cx="1919550" cy="848703"/>
          </a:xfrm>
          <a:prstGeom prst="rect">
            <a:avLst/>
          </a:prstGeom>
          <a:noFill/>
          <a:ln>
            <a:noFill/>
          </a:ln>
        </p:spPr>
      </p:pic>
      <p:sp>
        <p:nvSpPr>
          <p:cNvPr id="267" name="Google Shape;267;p34"/>
          <p:cNvSpPr txBox="1"/>
          <p:nvPr/>
        </p:nvSpPr>
        <p:spPr>
          <a:xfrm>
            <a:off x="706200" y="4589775"/>
            <a:ext cx="671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worm</a:t>
            </a:r>
            <a:endParaRPr/>
          </a:p>
        </p:txBody>
      </p:sp>
      <p:pic>
        <p:nvPicPr>
          <p:cNvPr id="268" name="Google Shape;268;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279477" y="3520525"/>
            <a:ext cx="1712574" cy="1255000"/>
          </a:xfrm>
          <a:prstGeom prst="rect">
            <a:avLst/>
          </a:prstGeom>
          <a:noFill/>
          <a:ln>
            <a:noFill/>
          </a:ln>
        </p:spPr>
      </p:pic>
      <p:pic>
        <p:nvPicPr>
          <p:cNvPr id="269" name="Google Shape;269;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49702" y="1046725"/>
            <a:ext cx="1389950" cy="924950"/>
          </a:xfrm>
          <a:prstGeom prst="rect">
            <a:avLst/>
          </a:prstGeom>
          <a:noFill/>
          <a:ln>
            <a:noFill/>
          </a:ln>
        </p:spPr>
      </p:pic>
      <p:pic>
        <p:nvPicPr>
          <p:cNvPr id="270" name="Google Shape;270;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555385" y="2227800"/>
            <a:ext cx="1005015" cy="1255000"/>
          </a:xfrm>
          <a:prstGeom prst="rect">
            <a:avLst/>
          </a:prstGeom>
          <a:noFill/>
          <a:ln>
            <a:noFill/>
          </a:ln>
        </p:spPr>
      </p:pic>
      <p:pic>
        <p:nvPicPr>
          <p:cNvPr id="271" name="Google Shape;271;p3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426825" y="2797925"/>
            <a:ext cx="2267851" cy="1791851"/>
          </a:xfrm>
          <a:prstGeom prst="rect">
            <a:avLst/>
          </a:prstGeom>
          <a:noFill/>
          <a:ln>
            <a:noFill/>
          </a:ln>
        </p:spPr>
      </p:pic>
      <p:sp>
        <p:nvSpPr>
          <p:cNvPr id="272" name="Google Shape;272;p34"/>
          <p:cNvSpPr txBox="1"/>
          <p:nvPr/>
        </p:nvSpPr>
        <p:spPr>
          <a:xfrm>
            <a:off x="6434000" y="76200"/>
            <a:ext cx="23727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chemeClr val="dk1"/>
                </a:solidFill>
                <a:latin typeface="Calibri"/>
                <a:ea typeface="Calibri"/>
                <a:cs typeface="Calibri"/>
                <a:sym typeface="Calibri"/>
              </a:rPr>
              <a:t>Multi-Agent Systems</a:t>
            </a:r>
            <a:endParaRPr sz="1800" b="1">
              <a:latin typeface="Calibri"/>
              <a:ea typeface="Calibri"/>
              <a:cs typeface="Calibri"/>
              <a:sym typeface="Calibri"/>
            </a:endParaRPr>
          </a:p>
        </p:txBody>
      </p:sp>
      <p:sp>
        <p:nvSpPr>
          <p:cNvPr id="273" name="Google Shape;273;p34"/>
          <p:cNvSpPr txBox="1"/>
          <p:nvPr/>
        </p:nvSpPr>
        <p:spPr>
          <a:xfrm>
            <a:off x="4898700" y="1353250"/>
            <a:ext cx="718200" cy="187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Brain parts</a:t>
            </a:r>
            <a:endParaRPr sz="1100">
              <a:solidFill>
                <a:srgbClr val="0F0F0F"/>
              </a:solidFill>
              <a:latin typeface="Calibri"/>
              <a:ea typeface="Calibri"/>
              <a:cs typeface="Calibri"/>
              <a:sym typeface="Calibri"/>
            </a:endParaRPr>
          </a:p>
        </p:txBody>
      </p:sp>
      <p:sp>
        <p:nvSpPr>
          <p:cNvPr id="274" name="Google Shape;274;p34"/>
          <p:cNvSpPr txBox="1"/>
          <p:nvPr/>
        </p:nvSpPr>
        <p:spPr>
          <a:xfrm>
            <a:off x="4679875" y="2761400"/>
            <a:ext cx="823800" cy="187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Body organs</a:t>
            </a:r>
            <a:endParaRPr sz="1100">
              <a:solidFill>
                <a:srgbClr val="0F0F0F"/>
              </a:solidFill>
              <a:latin typeface="Calibri"/>
              <a:ea typeface="Calibri"/>
              <a:cs typeface="Calibri"/>
              <a:sym typeface="Calibri"/>
            </a:endParaRPr>
          </a:p>
        </p:txBody>
      </p:sp>
      <p:sp>
        <p:nvSpPr>
          <p:cNvPr id="275" name="Google Shape;275;p34"/>
          <p:cNvSpPr txBox="1"/>
          <p:nvPr/>
        </p:nvSpPr>
        <p:spPr>
          <a:xfrm>
            <a:off x="5081100" y="3893700"/>
            <a:ext cx="718200" cy="187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Car engine </a:t>
            </a:r>
            <a:endParaRPr sz="1100">
              <a:solidFill>
                <a:srgbClr val="0F0F0F"/>
              </a:solidFill>
              <a:latin typeface="Calibri"/>
              <a:ea typeface="Calibri"/>
              <a:cs typeface="Calibri"/>
              <a:sym typeface="Calibri"/>
            </a:endParaRPr>
          </a:p>
        </p:txBody>
      </p:sp>
      <p:grpSp>
        <p:nvGrpSpPr>
          <p:cNvPr id="276" name="Google Shape;276;p34"/>
          <p:cNvGrpSpPr/>
          <p:nvPr/>
        </p:nvGrpSpPr>
        <p:grpSpPr>
          <a:xfrm>
            <a:off x="6015850" y="590850"/>
            <a:ext cx="3059825" cy="1255000"/>
            <a:chOff x="6015850" y="590850"/>
            <a:chExt cx="3059825" cy="1255000"/>
          </a:xfrm>
        </p:grpSpPr>
        <p:sp>
          <p:nvSpPr>
            <p:cNvPr id="277" name="Google Shape;277;p34"/>
            <p:cNvSpPr/>
            <p:nvPr/>
          </p:nvSpPr>
          <p:spPr>
            <a:xfrm>
              <a:off x="6952275" y="902950"/>
              <a:ext cx="2123400" cy="942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4"/>
            <p:cNvSpPr txBox="1"/>
            <p:nvPr/>
          </p:nvSpPr>
          <p:spPr>
            <a:xfrm>
              <a:off x="7173281" y="1215137"/>
              <a:ext cx="586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0F0F0F"/>
                  </a:solidFill>
                  <a:latin typeface="Calibri"/>
                  <a:ea typeface="Calibri"/>
                  <a:cs typeface="Calibri"/>
                  <a:sym typeface="Calibri"/>
                </a:rPr>
                <a:t>LLM</a:t>
              </a:r>
              <a:endParaRPr sz="1100">
                <a:solidFill>
                  <a:srgbClr val="0F0F0F"/>
                </a:solidFill>
                <a:latin typeface="Calibri"/>
                <a:ea typeface="Calibri"/>
                <a:cs typeface="Calibri"/>
                <a:sym typeface="Calibri"/>
              </a:endParaRPr>
            </a:p>
            <a:p>
              <a:pPr marL="0" lvl="0" indent="0" algn="ctr" rtl="0">
                <a:spcBef>
                  <a:spcPts val="0"/>
                </a:spcBef>
                <a:spcAft>
                  <a:spcPts val="0"/>
                </a:spcAft>
                <a:buNone/>
              </a:pPr>
              <a:r>
                <a:rPr lang="en" sz="1100">
                  <a:solidFill>
                    <a:srgbClr val="0F0F0F"/>
                  </a:solidFill>
                  <a:latin typeface="Calibri"/>
                  <a:ea typeface="Calibri"/>
                  <a:cs typeface="Calibri"/>
                  <a:sym typeface="Calibri"/>
                </a:rPr>
                <a:t>Writer</a:t>
              </a:r>
              <a:endParaRPr sz="1100">
                <a:solidFill>
                  <a:srgbClr val="0F0F0F"/>
                </a:solidFill>
                <a:latin typeface="Calibri"/>
                <a:ea typeface="Calibri"/>
                <a:cs typeface="Calibri"/>
                <a:sym typeface="Calibri"/>
              </a:endParaRPr>
            </a:p>
          </p:txBody>
        </p:sp>
        <p:sp>
          <p:nvSpPr>
            <p:cNvPr id="279" name="Google Shape;279;p34"/>
            <p:cNvSpPr txBox="1"/>
            <p:nvPr/>
          </p:nvSpPr>
          <p:spPr>
            <a:xfrm>
              <a:off x="8277600" y="1212163"/>
              <a:ext cx="586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0F0F0F"/>
                  </a:solidFill>
                  <a:latin typeface="Calibri"/>
                  <a:ea typeface="Calibri"/>
                  <a:cs typeface="Calibri"/>
                  <a:sym typeface="Calibri"/>
                </a:rPr>
                <a:t>LLM</a:t>
              </a:r>
              <a:endParaRPr sz="1100">
                <a:solidFill>
                  <a:srgbClr val="0F0F0F"/>
                </a:solidFill>
                <a:latin typeface="Calibri"/>
                <a:ea typeface="Calibri"/>
                <a:cs typeface="Calibri"/>
                <a:sym typeface="Calibri"/>
              </a:endParaRPr>
            </a:p>
            <a:p>
              <a:pPr marL="0" lvl="0" indent="0" algn="ctr" rtl="0">
                <a:spcBef>
                  <a:spcPts val="0"/>
                </a:spcBef>
                <a:spcAft>
                  <a:spcPts val="0"/>
                </a:spcAft>
                <a:buNone/>
              </a:pPr>
              <a:r>
                <a:rPr lang="en" sz="1100">
                  <a:solidFill>
                    <a:srgbClr val="0F0F0F"/>
                  </a:solidFill>
                  <a:latin typeface="Calibri"/>
                  <a:ea typeface="Calibri"/>
                  <a:cs typeface="Calibri"/>
                  <a:sym typeface="Calibri"/>
                </a:rPr>
                <a:t>Editor</a:t>
              </a:r>
              <a:endParaRPr sz="1100">
                <a:solidFill>
                  <a:srgbClr val="0F0F0F"/>
                </a:solidFill>
                <a:latin typeface="Calibri"/>
                <a:ea typeface="Calibri"/>
                <a:cs typeface="Calibri"/>
                <a:sym typeface="Calibri"/>
              </a:endParaRPr>
            </a:p>
          </p:txBody>
        </p:sp>
        <p:sp>
          <p:nvSpPr>
            <p:cNvPr id="280" name="Google Shape;280;p34"/>
            <p:cNvSpPr/>
            <p:nvPr/>
          </p:nvSpPr>
          <p:spPr>
            <a:xfrm>
              <a:off x="7849275" y="1314850"/>
              <a:ext cx="311400" cy="1704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1" name="Google Shape;281;p3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15850" y="590850"/>
              <a:ext cx="586500" cy="789309"/>
            </a:xfrm>
            <a:prstGeom prst="rect">
              <a:avLst/>
            </a:prstGeom>
            <a:noFill/>
            <a:ln>
              <a:noFill/>
            </a:ln>
          </p:spPr>
        </p:pic>
        <p:sp>
          <p:nvSpPr>
            <p:cNvPr id="282" name="Google Shape;282;p34"/>
            <p:cNvSpPr/>
            <p:nvPr/>
          </p:nvSpPr>
          <p:spPr>
            <a:xfrm rot="1700773">
              <a:off x="6559791" y="1134891"/>
              <a:ext cx="384163" cy="119067"/>
            </a:xfrm>
            <a:prstGeom prst="rightArrow">
              <a:avLst>
                <a:gd name="adj1" fmla="val 50000"/>
                <a:gd name="adj2" fmla="val 50000"/>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83" name="Google Shape;283;p34"/>
          <p:cNvSpPr txBox="1"/>
          <p:nvPr/>
        </p:nvSpPr>
        <p:spPr>
          <a:xfrm>
            <a:off x="3129925" y="76200"/>
            <a:ext cx="2372700" cy="5727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800" b="1">
                <a:solidFill>
                  <a:schemeClr val="dk1"/>
                </a:solidFill>
                <a:latin typeface="Calibri"/>
                <a:ea typeface="Calibri"/>
                <a:cs typeface="Calibri"/>
                <a:sym typeface="Calibri"/>
              </a:rPr>
              <a:t>Real Systems Have Many Different Parts</a:t>
            </a:r>
            <a:endParaRPr sz="1800" b="1">
              <a:latin typeface="Calibri"/>
              <a:ea typeface="Calibri"/>
              <a:cs typeface="Calibri"/>
              <a:sym typeface="Calibri"/>
            </a:endParaRPr>
          </a:p>
        </p:txBody>
      </p:sp>
      <p:cxnSp>
        <p:nvCxnSpPr>
          <p:cNvPr id="284" name="Google Shape;284;p34"/>
          <p:cNvCxnSpPr/>
          <p:nvPr/>
        </p:nvCxnSpPr>
        <p:spPr>
          <a:xfrm>
            <a:off x="5909725" y="91525"/>
            <a:ext cx="0" cy="4988400"/>
          </a:xfrm>
          <a:prstGeom prst="straightConnector1">
            <a:avLst/>
          </a:prstGeom>
          <a:noFill/>
          <a:ln w="9525" cap="flat" cmpd="sng">
            <a:solidFill>
              <a:schemeClr val="dk2"/>
            </a:solidFill>
            <a:prstDash val="solid"/>
            <a:round/>
            <a:headEnd type="none" w="med" len="med"/>
            <a:tailEnd type="none" w="med" len="med"/>
          </a:ln>
        </p:spPr>
      </p:cxnSp>
      <p:cxnSp>
        <p:nvCxnSpPr>
          <p:cNvPr id="285" name="Google Shape;285;p34"/>
          <p:cNvCxnSpPr/>
          <p:nvPr/>
        </p:nvCxnSpPr>
        <p:spPr>
          <a:xfrm>
            <a:off x="2861725" y="91525"/>
            <a:ext cx="0" cy="4988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5"/>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quantized 4bit models run?</a:t>
            </a:r>
            <a:endParaRPr sz="2000" b="1">
              <a:latin typeface="Calibri"/>
              <a:ea typeface="Calibri"/>
              <a:cs typeface="Calibri"/>
              <a:sym typeface="Calibri"/>
            </a:endParaRPr>
          </a:p>
        </p:txBody>
      </p:sp>
      <p:sp>
        <p:nvSpPr>
          <p:cNvPr id="291" name="Google Shape;291;p35"/>
          <p:cNvSpPr txBox="1"/>
          <p:nvPr/>
        </p:nvSpPr>
        <p:spPr>
          <a:xfrm>
            <a:off x="108429" y="379225"/>
            <a:ext cx="3678900" cy="398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Suppose that weights are stored as 4bit.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Embedding vectors and activations are typically kept at higher precision (8bit or 16bit).</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Ways to do multiplication:</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AutoNum type="arabicPeriod"/>
            </a:pPr>
            <a:r>
              <a:rPr lang="en" sz="1300" b="1">
                <a:solidFill>
                  <a:srgbClr val="FF0000"/>
                </a:solidFill>
                <a:latin typeface="Calibri"/>
                <a:ea typeface="Calibri"/>
                <a:cs typeface="Calibri"/>
                <a:sym typeface="Calibri"/>
              </a:rPr>
              <a:t>Full Conversion to higher precision</a:t>
            </a:r>
            <a:r>
              <a:rPr lang="en" sz="1300">
                <a:solidFill>
                  <a:srgbClr val="0F0F0F"/>
                </a:solidFill>
                <a:latin typeface="Calibri"/>
                <a:ea typeface="Calibri"/>
                <a:cs typeface="Calibri"/>
                <a:sym typeface="Calibri"/>
              </a:rPr>
              <a:t>. Both weights and activations are temporarily converted to a higher precision (e.g., 16-bit or 32-bit) before multiplication.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AutoNum type="arabicPeriod"/>
            </a:pPr>
            <a:r>
              <a:rPr lang="en" sz="1300" b="1">
                <a:solidFill>
                  <a:srgbClr val="FF0000"/>
                </a:solidFill>
                <a:latin typeface="Calibri"/>
                <a:ea typeface="Calibri"/>
                <a:cs typeface="Calibri"/>
                <a:sym typeface="Calibri"/>
              </a:rPr>
              <a:t>Partial Conversion with scaling.</a:t>
            </a:r>
            <a:r>
              <a:rPr lang="en" sz="1300">
                <a:solidFill>
                  <a:srgbClr val="0F0F0F"/>
                </a:solidFill>
                <a:latin typeface="Calibri"/>
                <a:ea typeface="Calibri"/>
                <a:cs typeface="Calibri"/>
                <a:sym typeface="Calibri"/>
              </a:rPr>
              <a:t> Weights remain in 4-bit format, activations converted to a higher precision (e.g., 8-bit) but scaled down before multiplication (to avoid overflow while maintaining some dynamic range). Drawback - reduced accuracy.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AutoNum type="arabicPeriod"/>
            </a:pPr>
            <a:r>
              <a:rPr lang="en" sz="1300" b="1">
                <a:solidFill>
                  <a:srgbClr val="FF0000"/>
                </a:solidFill>
                <a:latin typeface="Calibri"/>
                <a:ea typeface="Calibri"/>
                <a:cs typeface="Calibri"/>
                <a:sym typeface="Calibri"/>
              </a:rPr>
              <a:t>Native Low-Bit Multiplication (if supported by hardware)</a:t>
            </a:r>
            <a:r>
              <a:rPr lang="en" sz="1300">
                <a:solidFill>
                  <a:srgbClr val="0F0F0F"/>
                </a:solidFill>
                <a:latin typeface="Calibri"/>
                <a:ea typeface="Calibri"/>
                <a:cs typeface="Calibri"/>
                <a:sym typeface="Calibri"/>
              </a:rPr>
              <a:t>: both weights and activations keep their accuracy (4bit and 8bit).</a:t>
            </a:r>
            <a:endParaRPr sz="1300">
              <a:solidFill>
                <a:srgbClr val="0F0F0F"/>
              </a:solidFill>
              <a:latin typeface="Calibri"/>
              <a:ea typeface="Calibri"/>
              <a:cs typeface="Calibri"/>
              <a:sym typeface="Calibri"/>
            </a:endParaRPr>
          </a:p>
        </p:txBody>
      </p:sp>
      <p:sp>
        <p:nvSpPr>
          <p:cNvPr id="292" name="Google Shape;292;p35"/>
          <p:cNvSpPr txBox="1"/>
          <p:nvPr/>
        </p:nvSpPr>
        <p:spPr>
          <a:xfrm>
            <a:off x="3942375" y="2909375"/>
            <a:ext cx="2092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NF4</a:t>
            </a:r>
            <a:r>
              <a:rPr lang="en" sz="1300">
                <a:solidFill>
                  <a:srgbClr val="0F0F0F"/>
                </a:solidFill>
                <a:latin typeface="Calibri"/>
                <a:ea typeface="Calibri"/>
                <a:cs typeface="Calibri"/>
                <a:sym typeface="Calibri"/>
              </a:rPr>
              <a:t> is used only for storage.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You need to de-quantize values before using them.</a:t>
            </a:r>
            <a:endParaRPr sz="1300">
              <a:solidFill>
                <a:srgbClr val="0F0F0F"/>
              </a:solidFill>
              <a:latin typeface="Calibri"/>
              <a:ea typeface="Calibri"/>
              <a:cs typeface="Calibri"/>
              <a:sym typeface="Calibri"/>
            </a:endParaRPr>
          </a:p>
        </p:txBody>
      </p:sp>
      <p:sp>
        <p:nvSpPr>
          <p:cNvPr id="293" name="Google Shape;293;p35"/>
          <p:cNvSpPr txBox="1"/>
          <p:nvPr/>
        </p:nvSpPr>
        <p:spPr>
          <a:xfrm>
            <a:off x="3942375" y="50066"/>
            <a:ext cx="51531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Absmax Quantization to 8 bit</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If M = max(abs(your data)), c = (127/M),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then </a:t>
            </a:r>
            <a:r>
              <a:rPr lang="en" sz="1300" b="1">
                <a:solidFill>
                  <a:srgbClr val="3C78D8"/>
                </a:solidFill>
                <a:latin typeface="Calibri"/>
                <a:ea typeface="Calibri"/>
                <a:cs typeface="Calibri"/>
                <a:sym typeface="Calibri"/>
              </a:rPr>
              <a:t>x -&gt; c*x</a:t>
            </a:r>
            <a:r>
              <a:rPr lang="en" sz="1300">
                <a:solidFill>
                  <a:srgbClr val="0F0F0F"/>
                </a:solidFill>
                <a:latin typeface="Calibri"/>
                <a:ea typeface="Calibri"/>
                <a:cs typeface="Calibri"/>
                <a:sym typeface="Calibri"/>
              </a:rPr>
              <a:t>  will project float numbers (x) into range (-127,+127)</a:t>
            </a:r>
            <a:endParaRPr sz="1300">
              <a:solidFill>
                <a:srgbClr val="0F0F0F"/>
              </a:solidFill>
              <a:latin typeface="Calibri"/>
              <a:ea typeface="Calibri"/>
              <a:cs typeface="Calibri"/>
              <a:sym typeface="Calibri"/>
            </a:endParaRPr>
          </a:p>
        </p:txBody>
      </p:sp>
      <p:sp>
        <p:nvSpPr>
          <p:cNvPr id="294" name="Google Shape;294;p35"/>
          <p:cNvSpPr txBox="1"/>
          <p:nvPr/>
        </p:nvSpPr>
        <p:spPr>
          <a:xfrm>
            <a:off x="3942450" y="890050"/>
            <a:ext cx="5153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Quantile  Quantization to 4 bit</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Sort your data points in ascending order and divide them into 16 parts (quantiles) containing equal number of points. This maps original values to 16 4-bit values. But it is a slow (sorting, finding levels).</a:t>
            </a:r>
            <a:endParaRPr sz="1300">
              <a:solidFill>
                <a:srgbClr val="0F0F0F"/>
              </a:solidFill>
              <a:latin typeface="Calibri"/>
              <a:ea typeface="Calibri"/>
              <a:cs typeface="Calibri"/>
              <a:sym typeface="Calibri"/>
            </a:endParaRPr>
          </a:p>
        </p:txBody>
      </p:sp>
      <p:pic>
        <p:nvPicPr>
          <p:cNvPr id="295" name="Google Shape;295;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81563" y="2908500"/>
            <a:ext cx="3013924" cy="2184001"/>
          </a:xfrm>
          <a:prstGeom prst="rect">
            <a:avLst/>
          </a:prstGeom>
          <a:noFill/>
          <a:ln w="9525" cap="flat" cmpd="sng">
            <a:solidFill>
              <a:srgbClr val="FF0000"/>
            </a:solidFill>
            <a:prstDash val="solid"/>
            <a:round/>
            <a:headEnd type="none" w="sm" len="sm"/>
            <a:tailEnd type="none" w="sm" len="sm"/>
          </a:ln>
        </p:spPr>
      </p:pic>
      <p:sp>
        <p:nvSpPr>
          <p:cNvPr id="296" name="Google Shape;296;p35"/>
          <p:cNvSpPr txBox="1"/>
          <p:nvPr/>
        </p:nvSpPr>
        <p:spPr>
          <a:xfrm>
            <a:off x="3942375" y="1937375"/>
            <a:ext cx="51531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Normalized float4 (NF4) quantization</a:t>
            </a:r>
            <a:r>
              <a:rPr lang="en" sz="1300">
                <a:solidFill>
                  <a:srgbClr val="0F0F0F"/>
                </a:solidFill>
                <a:latin typeface="Calibri"/>
                <a:ea typeface="Calibri"/>
                <a:cs typeface="Calibri"/>
                <a:sym typeface="Calibri"/>
              </a:rPr>
              <a:t> - a </a:t>
            </a:r>
            <a:r>
              <a:rPr lang="en" sz="1300" b="1">
                <a:solidFill>
                  <a:srgbClr val="3C78D8"/>
                </a:solidFill>
                <a:latin typeface="Calibri"/>
                <a:ea typeface="Calibri"/>
                <a:cs typeface="Calibri"/>
                <a:sym typeface="Calibri"/>
              </a:rPr>
              <a:t>Quantile  Quantization</a:t>
            </a:r>
            <a:r>
              <a:rPr lang="en" sz="1300">
                <a:solidFill>
                  <a:srgbClr val="0F0F0F"/>
                </a:solidFill>
                <a:latin typeface="Calibri"/>
                <a:ea typeface="Calibri"/>
                <a:cs typeface="Calibri"/>
                <a:sym typeface="Calibri"/>
              </a:rPr>
              <a:t> using pre-calculated quantiles (for Gaussian distribution)</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https://ai.plainenglish.io/qlora-key-quantization-and-fine-tuning-techniques-in-the-era-of-large-language-models-0fa05a961d27</a:t>
            </a:r>
            <a:endParaRPr sz="1000">
              <a:solidFill>
                <a:srgbClr val="0F0F0F"/>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Why Do LLM Hallucinate ?</a:t>
            </a:r>
            <a:endParaRPr sz="2000" b="1">
              <a:latin typeface="Calibri"/>
              <a:ea typeface="Calibri"/>
              <a:cs typeface="Calibri"/>
              <a:sym typeface="Calibri"/>
            </a:endParaRPr>
          </a:p>
        </p:txBody>
      </p:sp>
      <p:sp>
        <p:nvSpPr>
          <p:cNvPr id="302" name="Google Shape;302;p36"/>
          <p:cNvSpPr txBox="1"/>
          <p:nvPr/>
        </p:nvSpPr>
        <p:spPr>
          <a:xfrm>
            <a:off x="187500" y="423525"/>
            <a:ext cx="3520500" cy="45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Why Do LLM Hallucinate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LLM predicts the next token</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based on statistics of training data.</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LLM doesn't have brains.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LLM doesn't have judgement.</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If the right data was not available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in training, or if training data was noisy,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LLM will try to select from what it has,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and it may go in a completely wrong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direction.  This is hallucination.</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LLM does not understand, it simply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follows contextual patterns.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Good prompts may help to avoid hallucinations.  You can also use separate LLM Agent(s).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LLM Hallucinations in RAG QA </a:t>
            </a:r>
            <a:r>
              <a:rPr lang="en" sz="1100" u="sng">
                <a:solidFill>
                  <a:schemeClr val="hlink"/>
                </a:solidFill>
                <a:latin typeface="Calibri"/>
                <a:ea typeface="Calibri"/>
                <a:cs typeface="Calibri"/>
                <a:sym typeface="Calibri"/>
                <a:hlinkClick r:id="rId3"/>
              </a:rPr>
              <a:t>https://www.youtube.com/watch?v=lsZCVmCBRlc</a:t>
            </a:r>
            <a:r>
              <a:rPr lang="en" sz="1100">
                <a:solidFill>
                  <a:srgbClr val="0F0F0F"/>
                </a:solidFill>
                <a:latin typeface="Calibri"/>
                <a:ea typeface="Calibri"/>
                <a:cs typeface="Calibri"/>
                <a:sym typeface="Calibri"/>
              </a:rPr>
              <a:t> </a:t>
            </a:r>
            <a:endParaRPr sz="1100">
              <a:solidFill>
                <a:srgbClr val="0F0F0F"/>
              </a:solidFill>
              <a:latin typeface="Calibri"/>
              <a:ea typeface="Calibri"/>
              <a:cs typeface="Calibri"/>
              <a:sym typeface="Calibri"/>
            </a:endParaRPr>
          </a:p>
        </p:txBody>
      </p:sp>
      <p:pic>
        <p:nvPicPr>
          <p:cNvPr id="303" name="Google Shape;303;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60625" y="553500"/>
            <a:ext cx="3456850" cy="2304574"/>
          </a:xfrm>
          <a:prstGeom prst="rect">
            <a:avLst/>
          </a:prstGeom>
          <a:noFill/>
          <a:ln>
            <a:noFill/>
          </a:ln>
        </p:spPr>
      </p:pic>
      <p:sp>
        <p:nvSpPr>
          <p:cNvPr id="304" name="Google Shape;304;p36"/>
          <p:cNvSpPr txBox="1"/>
          <p:nvPr/>
        </p:nvSpPr>
        <p:spPr>
          <a:xfrm>
            <a:off x="4460750" y="2971800"/>
            <a:ext cx="34569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5"/>
              </a:rPr>
              <a:t>https://www.holisticai.com/blog/types-of-llm-hallucinations</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Attention = Facilitation and Inhibition</a:t>
            </a:r>
            <a:endParaRPr sz="2000" b="1">
              <a:latin typeface="Calibri"/>
              <a:ea typeface="Calibri"/>
              <a:cs typeface="Calibri"/>
              <a:sym typeface="Calibri"/>
            </a:endParaRPr>
          </a:p>
        </p:txBody>
      </p:sp>
      <p:sp>
        <p:nvSpPr>
          <p:cNvPr id="310" name="Google Shape;310;p37"/>
          <p:cNvSpPr txBox="1"/>
          <p:nvPr/>
        </p:nvSpPr>
        <p:spPr>
          <a:xfrm>
            <a:off x="72300" y="393500"/>
            <a:ext cx="54546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Attention in Transformer</a:t>
            </a:r>
            <a:r>
              <a:rPr lang="en" sz="1300">
                <a:solidFill>
                  <a:srgbClr val="0F0F0F"/>
                </a:solidFill>
                <a:latin typeface="Calibri"/>
                <a:ea typeface="Calibri"/>
                <a:cs typeface="Calibri"/>
                <a:sym typeface="Calibri"/>
              </a:rPr>
              <a:t> architecture implements both facilitation (Attention Matrix) and lateral Inhibition (Softmax normalization).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Similar mechanisms exist in the brain.</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"Neurons that fire together, wire together" is a quote by neuropsychologist Donald Hebb. Hebb first used the phrase in 1949 to describe how brain pathways are formed and reinforced through repetition. - </a:t>
            </a:r>
            <a:r>
              <a:rPr lang="en" sz="1300" u="sng">
                <a:solidFill>
                  <a:schemeClr val="hlink"/>
                </a:solidFill>
                <a:latin typeface="Calibri"/>
                <a:ea typeface="Calibri"/>
                <a:cs typeface="Calibri"/>
                <a:sym typeface="Calibri"/>
                <a:hlinkClick r:id="rId3"/>
              </a:rPr>
              <a:t>https://en.wikipedia.org/wiki/Neural_facilitation</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Lateral Inhibition - the ability of an excited neuron to reduce the activity of its neighbors. It prevents the lateral spread of neuronal activity, which creates an increased contrast in excitation between neighboring neurons. This allows better sensory acuity.  - </a:t>
            </a:r>
            <a:r>
              <a:rPr lang="en" sz="1300" u="sng">
                <a:solidFill>
                  <a:schemeClr val="hlink"/>
                </a:solidFill>
                <a:latin typeface="Calibri"/>
                <a:ea typeface="Calibri"/>
                <a:cs typeface="Calibri"/>
                <a:sym typeface="Calibri"/>
                <a:hlinkClick r:id="rId4"/>
              </a:rPr>
              <a:t>https://en.wikipedia.org/wiki/Lateral_inhibition</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Attention in Psychology, Neuroscience, and Machine Learning</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https://www.ncbi.nlm.nih.gov/pmc/articles/PMC7177153/</a:t>
            </a:r>
            <a:endParaRPr sz="1300">
              <a:solidFill>
                <a:srgbClr val="0F0F0F"/>
              </a:solidFill>
              <a:latin typeface="Calibri"/>
              <a:ea typeface="Calibri"/>
              <a:cs typeface="Calibri"/>
              <a:sym typeface="Calibri"/>
            </a:endParaRPr>
          </a:p>
        </p:txBody>
      </p:sp>
      <p:pic>
        <p:nvPicPr>
          <p:cNvPr id="311" name="Google Shape;311;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570525" y="104450"/>
            <a:ext cx="1429200" cy="1453425"/>
          </a:xfrm>
          <a:prstGeom prst="rect">
            <a:avLst/>
          </a:prstGeom>
          <a:noFill/>
          <a:ln>
            <a:noFill/>
          </a:ln>
        </p:spPr>
      </p:pic>
      <p:sp>
        <p:nvSpPr>
          <p:cNvPr id="312" name="Google Shape;312;p37"/>
          <p:cNvSpPr txBox="1"/>
          <p:nvPr/>
        </p:nvSpPr>
        <p:spPr>
          <a:xfrm>
            <a:off x="7642975" y="1481675"/>
            <a:ext cx="1284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Donald Hebb</a:t>
            </a:r>
            <a:endParaRPr/>
          </a:p>
        </p:txBody>
      </p:sp>
      <p:pic>
        <p:nvPicPr>
          <p:cNvPr id="313" name="Google Shape;313;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36300" y="3353200"/>
            <a:ext cx="1759906" cy="644375"/>
          </a:xfrm>
          <a:prstGeom prst="rect">
            <a:avLst/>
          </a:prstGeom>
          <a:noFill/>
          <a:ln>
            <a:noFill/>
          </a:ln>
        </p:spPr>
      </p:pic>
      <p:sp>
        <p:nvSpPr>
          <p:cNvPr id="314" name="Google Shape;314;p37"/>
          <p:cNvSpPr txBox="1"/>
          <p:nvPr/>
        </p:nvSpPr>
        <p:spPr>
          <a:xfrm>
            <a:off x="7273225" y="4145575"/>
            <a:ext cx="17265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Softmax function </a:t>
            </a:r>
            <a:br>
              <a:rPr lang="en" sz="1300">
                <a:latin typeface="Calibri"/>
                <a:ea typeface="Calibri"/>
                <a:cs typeface="Calibri"/>
                <a:sym typeface="Calibri"/>
              </a:rPr>
            </a:br>
            <a:r>
              <a:rPr lang="en" sz="1300">
                <a:latin typeface="Calibri"/>
                <a:ea typeface="Calibri"/>
                <a:cs typeface="Calibri"/>
                <a:sym typeface="Calibri"/>
              </a:rPr>
              <a:t>a.k.a. normalized </a:t>
            </a:r>
            <a:br>
              <a:rPr lang="en" sz="1300">
                <a:latin typeface="Calibri"/>
                <a:ea typeface="Calibri"/>
                <a:cs typeface="Calibri"/>
                <a:sym typeface="Calibri"/>
              </a:rPr>
            </a:br>
            <a:r>
              <a:rPr lang="en" sz="1300">
                <a:latin typeface="Calibri"/>
                <a:ea typeface="Calibri"/>
                <a:cs typeface="Calibri"/>
                <a:sym typeface="Calibri"/>
              </a:rPr>
              <a:t>exponential function</a:t>
            </a:r>
            <a:endParaRPr sz="1300">
              <a:latin typeface="Calibri"/>
              <a:ea typeface="Calibri"/>
              <a:cs typeface="Calibri"/>
              <a:sym typeface="Calibri"/>
            </a:endParaRPr>
          </a:p>
        </p:txBody>
      </p:sp>
      <p:pic>
        <p:nvPicPr>
          <p:cNvPr id="315" name="Google Shape;315;p3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652883" y="393499"/>
            <a:ext cx="1483425" cy="1013676"/>
          </a:xfrm>
          <a:prstGeom prst="rect">
            <a:avLst/>
          </a:prstGeom>
          <a:noFill/>
          <a:ln>
            <a:noFill/>
          </a:ln>
        </p:spPr>
      </p:pic>
      <p:pic>
        <p:nvPicPr>
          <p:cNvPr id="316" name="Google Shape;316;p3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843975" y="1557875"/>
            <a:ext cx="1327075" cy="1338750"/>
          </a:xfrm>
          <a:prstGeom prst="rect">
            <a:avLst/>
          </a:prstGeom>
          <a:noFill/>
          <a:ln>
            <a:noFill/>
          </a:ln>
        </p:spPr>
      </p:pic>
      <p:pic>
        <p:nvPicPr>
          <p:cNvPr id="317" name="Google Shape;317;p3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691390" y="4145565"/>
            <a:ext cx="881075" cy="881075"/>
          </a:xfrm>
          <a:prstGeom prst="rect">
            <a:avLst/>
          </a:prstGeom>
          <a:noFill/>
          <a:ln>
            <a:noFill/>
          </a:ln>
        </p:spPr>
      </p:pic>
      <p:sp>
        <p:nvSpPr>
          <p:cNvPr id="318" name="Google Shape;318;p37"/>
          <p:cNvSpPr txBox="1"/>
          <p:nvPr/>
        </p:nvSpPr>
        <p:spPr>
          <a:xfrm>
            <a:off x="257175" y="4245625"/>
            <a:ext cx="22743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Airy Disk (George Biddell Airy)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Point spread functions</a:t>
            </a:r>
            <a:endParaRPr sz="1300">
              <a:solidFill>
                <a:srgbClr val="0F0F0F"/>
              </a:solidFill>
              <a:latin typeface="Calibri"/>
              <a:ea typeface="Calibri"/>
              <a:cs typeface="Calibri"/>
              <a:sym typeface="Calibri"/>
            </a:endParaRPr>
          </a:p>
        </p:txBody>
      </p:sp>
      <p:pic>
        <p:nvPicPr>
          <p:cNvPr id="319" name="Google Shape;319;p3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814425" y="4145575"/>
            <a:ext cx="1327075" cy="8761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8"/>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325" name="Google Shape;325;p38"/>
          <p:cNvSpPr txBox="1"/>
          <p:nvPr/>
        </p:nvSpPr>
        <p:spPr>
          <a:xfrm>
            <a:off x="72300" y="585025"/>
            <a:ext cx="4372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https://you.com</a:t>
            </a:r>
            <a:r>
              <a:rPr lang="en" sz="1300">
                <a:solidFill>
                  <a:srgbClr val="0F0F0F"/>
                </a:solidFill>
                <a:latin typeface="Calibri"/>
                <a:ea typeface="Calibri"/>
                <a:cs typeface="Calibri"/>
                <a:sym typeface="Calibri"/>
              </a:rPr>
              <a:t>  will be a default browser option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for EU countries on iOS 17.4 (March 2024 ?)</a:t>
            </a:r>
            <a:endParaRPr sz="1300">
              <a:solidFill>
                <a:srgbClr val="0F0F0F"/>
              </a:solidFill>
              <a:latin typeface="Calibri"/>
              <a:ea typeface="Calibri"/>
              <a:cs typeface="Calibri"/>
              <a:sym typeface="Calibri"/>
            </a:endParaRPr>
          </a:p>
        </p:txBody>
      </p:sp>
      <p:pic>
        <p:nvPicPr>
          <p:cNvPr id="326" name="Google Shape;326;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78850" y="168862"/>
            <a:ext cx="2419348" cy="1417325"/>
          </a:xfrm>
          <a:prstGeom prst="rect">
            <a:avLst/>
          </a:prstGeom>
          <a:noFill/>
          <a:ln w="9525" cap="flat" cmpd="sng">
            <a:solidFill>
              <a:srgbClr val="FF0000"/>
            </a:solidFill>
            <a:prstDash val="solid"/>
            <a:round/>
            <a:headEnd type="none" w="sm" len="sm"/>
            <a:tailEnd type="none" w="sm" len="sm"/>
          </a:ln>
        </p:spPr>
      </p:pic>
      <p:sp>
        <p:nvSpPr>
          <p:cNvPr id="327" name="Google Shape;327;p38"/>
          <p:cNvSpPr txBox="1"/>
          <p:nvPr/>
        </p:nvSpPr>
        <p:spPr>
          <a:xfrm>
            <a:off x="60600" y="1472025"/>
            <a:ext cx="43959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Prompt Design And Engineering</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5"/>
              </a:rPr>
              <a:t>https://arxiv.org/pdf/2401.14423.pdf</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Prompt Engineering Guide</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6"/>
              </a:rPr>
              <a:t>https://github.com/dair-ai/Prompt-Engineering-Guide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328" name="Google Shape;328;p38"/>
          <p:cNvSpPr txBox="1"/>
          <p:nvPr/>
        </p:nvSpPr>
        <p:spPr>
          <a:xfrm>
            <a:off x="60600" y="4002100"/>
            <a:ext cx="3064200" cy="9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Niklaus Wirth, creator of Pascal  programming language, has died in January 2024 (~ 90 y.old)</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https://en.wikipedia.org/wiki/Niklaus_Wirth</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329" name="Google Shape;329;p3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222150" y="3706367"/>
            <a:ext cx="985200" cy="1234733"/>
          </a:xfrm>
          <a:prstGeom prst="rect">
            <a:avLst/>
          </a:prstGeom>
          <a:noFill/>
          <a:ln w="9525" cap="flat" cmpd="sng">
            <a:solidFill>
              <a:srgbClr val="FF0000"/>
            </a:solidFill>
            <a:prstDash val="solid"/>
            <a:round/>
            <a:headEnd type="none" w="sm" len="sm"/>
            <a:tailEnd type="none" w="sm" len="sm"/>
          </a:ln>
        </p:spPr>
      </p:pic>
      <p:sp>
        <p:nvSpPr>
          <p:cNvPr id="330" name="Google Shape;330;p38"/>
          <p:cNvSpPr txBox="1"/>
          <p:nvPr/>
        </p:nvSpPr>
        <p:spPr>
          <a:xfrm>
            <a:off x="4878850" y="2075150"/>
            <a:ext cx="4220400" cy="132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https://twitter.com/venturetwins/status/1753119305762222200</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This guy trained a bot to swipe on Tinder profiles based on his preferences, and then used ChatGPT to message them and set up dates. He communicated with 5,200+ women, and one year later, he's now engaged to one of them (after ChatGPT suggested he propose).</a:t>
            </a:r>
            <a:endParaRPr sz="1300">
              <a:solidFill>
                <a:srgbClr val="0F0F0F"/>
              </a:solidFill>
              <a:latin typeface="Calibri"/>
              <a:ea typeface="Calibri"/>
              <a:cs typeface="Calibri"/>
              <a:sym typeface="Calibri"/>
            </a:endParaRPr>
          </a:p>
        </p:txBody>
      </p:sp>
      <p:sp>
        <p:nvSpPr>
          <p:cNvPr id="331" name="Google Shape;331;p38"/>
          <p:cNvSpPr txBox="1"/>
          <p:nvPr/>
        </p:nvSpPr>
        <p:spPr>
          <a:xfrm>
            <a:off x="60600" y="2607800"/>
            <a:ext cx="43959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OLMO = Open Language Model - completely open details of training LLM (data, framework, all details)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0"/>
              </a:rPr>
              <a:t>https://allenai.org/olmo/olmo-paper.pdf</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332" name="Google Shape;332;p38"/>
          <p:cNvSpPr txBox="1"/>
          <p:nvPr/>
        </p:nvSpPr>
        <p:spPr>
          <a:xfrm>
            <a:off x="4878850" y="3926650"/>
            <a:ext cx="42204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Neuralink implants chip in its first human brain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Open source (Mixral, Miqu) nearing GPT-4 performance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Chinese Xinghuo 3.5 AI model at GPT-4 level</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100 congressional offices use AI</a:t>
            </a:r>
            <a:endParaRPr sz="1300">
              <a:solidFill>
                <a:srgbClr val="0F0F0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Layoffs are not too big</a:t>
            </a:r>
            <a:endParaRPr sz="2000" b="1">
              <a:latin typeface="Calibri"/>
              <a:ea typeface="Calibri"/>
              <a:cs typeface="Calibri"/>
              <a:sym typeface="Calibri"/>
            </a:endParaRPr>
          </a:p>
        </p:txBody>
      </p:sp>
      <p:grpSp>
        <p:nvGrpSpPr>
          <p:cNvPr id="338" name="Google Shape;338;p39"/>
          <p:cNvGrpSpPr/>
          <p:nvPr/>
        </p:nvGrpSpPr>
        <p:grpSpPr>
          <a:xfrm>
            <a:off x="72300" y="515587"/>
            <a:ext cx="4372499" cy="2350430"/>
            <a:chOff x="72300" y="515588"/>
            <a:chExt cx="4372499" cy="2350430"/>
          </a:xfrm>
        </p:grpSpPr>
        <p:sp>
          <p:nvSpPr>
            <p:cNvPr id="339" name="Google Shape;339;p39"/>
            <p:cNvSpPr txBox="1"/>
            <p:nvPr/>
          </p:nvSpPr>
          <p:spPr>
            <a:xfrm>
              <a:off x="1556125" y="515588"/>
              <a:ext cx="200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Layoffs - </a:t>
              </a:r>
              <a:r>
                <a:rPr lang="en" sz="1300" u="sng">
                  <a:solidFill>
                    <a:schemeClr val="hlink"/>
                  </a:solidFill>
                  <a:latin typeface="Calibri"/>
                  <a:ea typeface="Calibri"/>
                  <a:cs typeface="Calibri"/>
                  <a:sym typeface="Calibri"/>
                  <a:hlinkClick r:id="rId3"/>
                </a:rPr>
                <a:t>https://layoffs.fyi</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340" name="Google Shape;340;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300" y="933776"/>
              <a:ext cx="4372499" cy="1663882"/>
            </a:xfrm>
            <a:prstGeom prst="rect">
              <a:avLst/>
            </a:prstGeom>
            <a:noFill/>
            <a:ln w="9525" cap="flat" cmpd="sng">
              <a:solidFill>
                <a:srgbClr val="FF0000"/>
              </a:solidFill>
              <a:prstDash val="solid"/>
              <a:round/>
              <a:headEnd type="none" w="sm" len="sm"/>
              <a:tailEnd type="none" w="sm" len="sm"/>
            </a:ln>
          </p:spPr>
        </p:pic>
        <p:sp>
          <p:nvSpPr>
            <p:cNvPr id="341" name="Google Shape;341;p39"/>
            <p:cNvSpPr txBox="1"/>
            <p:nvPr/>
          </p:nvSpPr>
          <p:spPr>
            <a:xfrm>
              <a:off x="617875" y="2527317"/>
              <a:ext cx="3826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rgbClr val="0F0F0F"/>
                  </a:solidFill>
                  <a:latin typeface="Roboto Mono"/>
                  <a:ea typeface="Roboto Mono"/>
                  <a:cs typeface="Roboto Mono"/>
                  <a:sym typeface="Roboto Mono"/>
                </a:rPr>
                <a:t>2020      2021      2022      2023       2024</a:t>
              </a:r>
              <a:endParaRPr sz="1000">
                <a:solidFill>
                  <a:srgbClr val="0F0F0F"/>
                </a:solidFill>
                <a:latin typeface="Roboto Mono"/>
                <a:ea typeface="Roboto Mono"/>
                <a:cs typeface="Roboto Mono"/>
                <a:sym typeface="Roboto Mono"/>
              </a:endParaRPr>
            </a:p>
          </p:txBody>
        </p:sp>
      </p:grpSp>
      <p:pic>
        <p:nvPicPr>
          <p:cNvPr id="342" name="Google Shape;342;p3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7201" y="76200"/>
            <a:ext cx="4481174" cy="4753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0"/>
          <p:cNvSpPr txBox="1"/>
          <p:nvPr/>
        </p:nvSpPr>
        <p:spPr>
          <a:xfrm>
            <a:off x="1" y="0"/>
            <a:ext cx="369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348" name="Google Shape;348;p40"/>
          <p:cNvSpPr txBox="1"/>
          <p:nvPr/>
        </p:nvSpPr>
        <p:spPr>
          <a:xfrm>
            <a:off x="5001427" y="1327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349" name="Google Shape;349;p40"/>
          <p:cNvSpPr txBox="1"/>
          <p:nvPr/>
        </p:nvSpPr>
        <p:spPr>
          <a:xfrm>
            <a:off x="156750" y="492600"/>
            <a:ext cx="17268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January 26, 2024</a:t>
            </a:r>
            <a:endParaRPr sz="1300">
              <a:solidFill>
                <a:schemeClr val="dk1"/>
              </a:solidFill>
              <a:latin typeface="Calibri"/>
              <a:ea typeface="Calibri"/>
              <a:cs typeface="Calibri"/>
              <a:sym typeface="Calibri"/>
            </a:endParaRPr>
          </a:p>
        </p:txBody>
      </p:sp>
      <p:grpSp>
        <p:nvGrpSpPr>
          <p:cNvPr id="350" name="Google Shape;350;p40"/>
          <p:cNvGrpSpPr/>
          <p:nvPr/>
        </p:nvGrpSpPr>
        <p:grpSpPr>
          <a:xfrm>
            <a:off x="537950" y="1214100"/>
            <a:ext cx="7509524" cy="3855575"/>
            <a:chOff x="537950" y="1214100"/>
            <a:chExt cx="7509524" cy="3855575"/>
          </a:xfrm>
        </p:grpSpPr>
        <p:pic>
          <p:nvPicPr>
            <p:cNvPr id="351" name="Google Shape;351;p4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37950" y="1214100"/>
              <a:ext cx="4007178" cy="3855575"/>
            </a:xfrm>
            <a:prstGeom prst="rect">
              <a:avLst/>
            </a:prstGeom>
            <a:noFill/>
            <a:ln>
              <a:noFill/>
            </a:ln>
          </p:spPr>
        </p:pic>
        <p:pic>
          <p:nvPicPr>
            <p:cNvPr id="352" name="Google Shape;352;p40"/>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30192" y="1214100"/>
              <a:ext cx="3517281" cy="3855575"/>
            </a:xfrm>
            <a:prstGeom prst="rect">
              <a:avLst/>
            </a:prstGeom>
            <a:noFill/>
            <a:ln>
              <a:noFill/>
            </a:ln>
          </p:spPr>
        </p:pic>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1"/>
          <p:cNvSpPr txBox="1"/>
          <p:nvPr/>
        </p:nvSpPr>
        <p:spPr>
          <a:xfrm>
            <a:off x="88475" y="377925"/>
            <a:ext cx="3216900" cy="2340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latin typeface="Calibri"/>
                <a:ea typeface="Calibri"/>
                <a:cs typeface="Calibri"/>
                <a:sym typeface="Calibri"/>
              </a:rPr>
              <a:t>Jan 26, 2024 : </a:t>
            </a:r>
            <a:r>
              <a:rPr lang="en">
                <a:solidFill>
                  <a:schemeClr val="dk1"/>
                </a:solidFill>
                <a:latin typeface="Calibri"/>
                <a:ea typeface="Calibri"/>
                <a:cs typeface="Calibri"/>
                <a:sym typeface="Calibri"/>
              </a:rPr>
              <a:t>56 Models, 244K votes</a:t>
            </a:r>
            <a:endParaRPr>
              <a:solidFill>
                <a:schemeClr val="dk1"/>
              </a:solidFill>
              <a:latin typeface="Calibri"/>
              <a:ea typeface="Calibri"/>
              <a:cs typeface="Calibri"/>
              <a:sym typeface="Calibri"/>
            </a:endParaRPr>
          </a:p>
        </p:txBody>
      </p:sp>
      <p:sp>
        <p:nvSpPr>
          <p:cNvPr id="358" name="Google Shape;358;p41"/>
          <p:cNvSpPr txBox="1"/>
          <p:nvPr/>
        </p:nvSpPr>
        <p:spPr>
          <a:xfrm>
            <a:off x="6398400" y="421154"/>
            <a:ext cx="2687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 for each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359" name="Google Shape;359;p4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360" name="Google Shape;360;p41"/>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361" name="Google Shape;361;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000" y="898478"/>
            <a:ext cx="9061299" cy="4198824"/>
          </a:xfrm>
          <a:prstGeom prst="rect">
            <a:avLst/>
          </a:prstGeom>
          <a:noFill/>
          <a:ln w="9525" cap="flat" cmpd="sng">
            <a:solidFill>
              <a:srgbClr val="FF0000"/>
            </a:solidFill>
            <a:prstDash val="solid"/>
            <a:round/>
            <a:headEnd type="none" w="sm" len="sm"/>
            <a:tailEnd type="none" w="sm" len="sm"/>
          </a:ln>
        </p:spPr>
      </p:pic>
      <p:sp>
        <p:nvSpPr>
          <p:cNvPr id="362" name="Google Shape;362;p41"/>
          <p:cNvSpPr/>
          <p:nvPr/>
        </p:nvSpPr>
        <p:spPr>
          <a:xfrm>
            <a:off x="417900" y="1430525"/>
            <a:ext cx="77877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3" name="Google Shape;363;p41"/>
          <p:cNvSpPr/>
          <p:nvPr/>
        </p:nvSpPr>
        <p:spPr>
          <a:xfrm>
            <a:off x="417900" y="2878325"/>
            <a:ext cx="77877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2"/>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YALL - Yet Another LLM Leaderboard</a:t>
            </a:r>
            <a:endParaRPr sz="2000" b="1">
              <a:latin typeface="Calibri"/>
              <a:ea typeface="Calibri"/>
              <a:cs typeface="Calibri"/>
              <a:sym typeface="Calibri"/>
            </a:endParaRPr>
          </a:p>
        </p:txBody>
      </p:sp>
      <p:sp>
        <p:nvSpPr>
          <p:cNvPr id="369" name="Google Shape;369;p42"/>
          <p:cNvSpPr txBox="1"/>
          <p:nvPr/>
        </p:nvSpPr>
        <p:spPr>
          <a:xfrm>
            <a:off x="791700" y="1051380"/>
            <a:ext cx="3551700" cy="70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3"/>
              </a:rPr>
              <a:t>https://huggingface.co/spaces/mlabonne/Yet_Another_LLM_Leaderboard</a:t>
            </a:r>
            <a:r>
              <a:rPr lang="en" sz="800">
                <a:solidFill>
                  <a:srgbClr val="0F0F0F"/>
                </a:solidFill>
                <a:latin typeface="Calibri"/>
                <a:ea typeface="Calibri"/>
                <a:cs typeface="Calibri"/>
                <a:sym typeface="Calibri"/>
              </a:rPr>
              <a:t> </a:t>
            </a:r>
            <a:endParaRPr sz="8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Leaderboard made with LLM AutoEval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using Nous benchmark suite.</a:t>
            </a:r>
            <a:endParaRPr sz="1300">
              <a:solidFill>
                <a:srgbClr val="0F0F0F"/>
              </a:solidFill>
              <a:latin typeface="Calibri"/>
              <a:ea typeface="Calibri"/>
              <a:cs typeface="Calibri"/>
              <a:sym typeface="Calibri"/>
            </a:endParaRPr>
          </a:p>
        </p:txBody>
      </p:sp>
      <p:sp>
        <p:nvSpPr>
          <p:cNvPr id="370" name="Google Shape;370;p42"/>
          <p:cNvSpPr txBox="1"/>
          <p:nvPr/>
        </p:nvSpPr>
        <p:spPr>
          <a:xfrm>
            <a:off x="791700" y="4111955"/>
            <a:ext cx="35517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0F0F0F"/>
                </a:solidFill>
                <a:latin typeface="Calibri"/>
                <a:ea typeface="Calibri"/>
                <a:cs typeface="Calibri"/>
                <a:sym typeface="Calibri"/>
              </a:rPr>
              <a:t>Other - </a:t>
            </a:r>
            <a:r>
              <a:rPr lang="en" sz="1000">
                <a:solidFill>
                  <a:schemeClr val="dk1"/>
                </a:solidFill>
                <a:latin typeface="Calibri"/>
                <a:ea typeface="Calibri"/>
                <a:cs typeface="Calibri"/>
                <a:sym typeface="Calibri"/>
              </a:rPr>
              <a:t>EvalPlus Leaderboard - good source of Coding LLMs</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https://evalplus.github.io/leaderboard.html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371" name="Google Shape;371;p4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471625" y="76880"/>
            <a:ext cx="3736689" cy="1955923"/>
          </a:xfrm>
          <a:prstGeom prst="rect">
            <a:avLst/>
          </a:prstGeom>
          <a:noFill/>
          <a:ln w="9525" cap="flat" cmpd="sng">
            <a:solidFill>
              <a:srgbClr val="FF0000"/>
            </a:solidFill>
            <a:prstDash val="solid"/>
            <a:round/>
            <a:headEnd type="none" w="sm" len="sm"/>
            <a:tailEnd type="none" w="sm" len="sm"/>
          </a:ln>
        </p:spPr>
      </p:pic>
      <p:pic>
        <p:nvPicPr>
          <p:cNvPr id="372" name="Google Shape;372;p4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71625" y="2122016"/>
            <a:ext cx="3736699" cy="294326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for coding - Code Llama</a:t>
            </a:r>
            <a:endParaRPr sz="2000" b="1">
              <a:solidFill>
                <a:schemeClr val="dk1"/>
              </a:solidFill>
              <a:latin typeface="Calibri"/>
              <a:ea typeface="Calibri"/>
              <a:cs typeface="Calibri"/>
              <a:sym typeface="Calibri"/>
            </a:endParaRPr>
          </a:p>
        </p:txBody>
      </p:sp>
      <p:sp>
        <p:nvSpPr>
          <p:cNvPr id="84" name="Google Shape;84;p17"/>
          <p:cNvSpPr txBox="1"/>
          <p:nvPr/>
        </p:nvSpPr>
        <p:spPr>
          <a:xfrm>
            <a:off x="183125" y="664900"/>
            <a:ext cx="4722900" cy="369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Code Llama</a:t>
            </a:r>
            <a:r>
              <a:rPr lang="en" sz="1300">
                <a:solidFill>
                  <a:srgbClr val="0F0F0F"/>
                </a:solidFill>
                <a:latin typeface="Calibri"/>
                <a:ea typeface="Calibri"/>
                <a:cs typeface="Calibri"/>
                <a:sym typeface="Calibri"/>
              </a:rPr>
              <a:t> - Open-source, can use for business</a:t>
            </a:r>
            <a:br>
              <a:rPr lang="en" sz="13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https://ai.meta.com/blog/code-llama-large-language-model-coding/</a:t>
            </a:r>
            <a:r>
              <a:rPr lang="en" sz="900">
                <a:solidFill>
                  <a:srgbClr val="0F0F0F"/>
                </a:solidFill>
                <a:latin typeface="Calibri"/>
                <a:ea typeface="Calibri"/>
                <a:cs typeface="Calibri"/>
                <a:sym typeface="Calibri"/>
              </a:rPr>
              <a:t> </a:t>
            </a:r>
            <a:br>
              <a:rPr lang="en" sz="9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https://twitter.com/AIatMeta/status/1752013879532782075</a:t>
            </a:r>
            <a:r>
              <a:rPr lang="en" sz="900">
                <a:solidFill>
                  <a:srgbClr val="0F0F0F"/>
                </a:solidFill>
                <a:latin typeface="Calibri"/>
                <a:ea typeface="Calibri"/>
                <a:cs typeface="Calibri"/>
                <a:sym typeface="Calibri"/>
              </a:rPr>
              <a:t> </a:t>
            </a:r>
            <a:br>
              <a:rPr lang="en" sz="9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August 2023 - 7B, 13B and 34B</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January 29, 2024 - 70B</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Notably, CodeLlama-34B outperforms larger models such as </a:t>
            </a:r>
            <a:r>
              <a:rPr lang="en" sz="1300" b="1">
                <a:solidFill>
                  <a:srgbClr val="3C78D8"/>
                </a:solidFill>
                <a:latin typeface="Calibri"/>
                <a:ea typeface="Calibri"/>
                <a:cs typeface="Calibri"/>
                <a:sym typeface="Calibri"/>
              </a:rPr>
              <a:t>CodeGen-Multi</a:t>
            </a:r>
            <a:r>
              <a:rPr lang="en" sz="1300">
                <a:solidFill>
                  <a:srgbClr val="0F0F0F"/>
                </a:solidFill>
                <a:latin typeface="Calibri"/>
                <a:ea typeface="Calibri"/>
                <a:cs typeface="Calibri"/>
                <a:sym typeface="Calibri"/>
              </a:rPr>
              <a:t> or </a:t>
            </a:r>
            <a:r>
              <a:rPr lang="en" sz="1300" b="1">
                <a:solidFill>
                  <a:srgbClr val="3C78D8"/>
                </a:solidFill>
                <a:latin typeface="Calibri"/>
                <a:ea typeface="Calibri"/>
                <a:cs typeface="Calibri"/>
                <a:sym typeface="Calibri"/>
              </a:rPr>
              <a:t>StarCoder</a:t>
            </a:r>
            <a:r>
              <a:rPr lang="en" sz="1300">
                <a:solidFill>
                  <a:srgbClr val="0F0F0F"/>
                </a:solidFill>
                <a:latin typeface="Calibri"/>
                <a:ea typeface="Calibri"/>
                <a:cs typeface="Calibri"/>
                <a:sym typeface="Calibri"/>
              </a:rPr>
              <a:t>,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and is on par with </a:t>
            </a:r>
            <a:r>
              <a:rPr lang="en" sz="1300" b="1">
                <a:solidFill>
                  <a:srgbClr val="3C78D8"/>
                </a:solidFill>
                <a:latin typeface="Calibri"/>
                <a:ea typeface="Calibri"/>
                <a:cs typeface="Calibri"/>
                <a:sym typeface="Calibri"/>
              </a:rPr>
              <a:t>OpenAI Codex</a:t>
            </a:r>
            <a:r>
              <a:rPr lang="en" sz="900">
                <a:solidFill>
                  <a:srgbClr val="0F0F0F"/>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https://openai.com/blog/openai-codex</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Model on Huggingface - </a:t>
            </a:r>
            <a:r>
              <a:rPr lang="en" sz="9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https://huggingface.co/codellama/CodeLlama-70b-hf</a:t>
            </a:r>
            <a:r>
              <a:rPr lang="en" sz="900">
                <a:solidFill>
                  <a:srgbClr val="0F0F0F"/>
                </a:solidFill>
                <a:latin typeface="Calibri"/>
                <a:ea typeface="Calibri"/>
                <a:cs typeface="Calibri"/>
                <a:sym typeface="Calibri"/>
              </a:rPr>
              <a:t> </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Request to download</a:t>
            </a:r>
            <a:br>
              <a:rPr lang="en" sz="13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https://ai.meta.com/resources/models-and-libraries/llama-downloads/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Run full model </a:t>
            </a:r>
            <a:br>
              <a:rPr lang="en" sz="13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https://www.youtube.com/watch?v=ClOQ0BnJNcs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F0F0F"/>
                </a:solidFill>
                <a:latin typeface="Calibri"/>
                <a:ea typeface="Calibri"/>
                <a:cs typeface="Calibri"/>
                <a:sym typeface="Calibri"/>
              </a:rPr>
              <a:t>Run locally using Ollama: </a:t>
            </a:r>
            <a:r>
              <a:rPr lang="en" sz="1300" b="1">
                <a:solidFill>
                  <a:srgbClr val="3C78D8"/>
                </a:solidFill>
                <a:latin typeface="Calibri"/>
                <a:ea typeface="Calibri"/>
                <a:cs typeface="Calibri"/>
                <a:sym typeface="Calibri"/>
              </a:rPr>
              <a:t>ollama run codellama:70b </a:t>
            </a:r>
            <a:br>
              <a:rPr lang="en" sz="1300" b="1">
                <a:solidFill>
                  <a:srgbClr val="3C78D8"/>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https://www.youtube.com/watch?v=JLtA3l9SEwA</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F0F0F"/>
                </a:solidFill>
                <a:latin typeface="Calibri"/>
                <a:ea typeface="Calibri"/>
                <a:cs typeface="Calibri"/>
                <a:sym typeface="Calibri"/>
              </a:rPr>
              <a:t>Run locally in VS Code using Cody and Ollama</a:t>
            </a:r>
            <a:br>
              <a:rPr lang="en" sz="13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https://www.youtube.com/watch?v=gY_E3QBZ-NE</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0F0F0F"/>
                </a:solidFill>
                <a:latin typeface="Calibri"/>
                <a:ea typeface="Calibri"/>
                <a:cs typeface="Calibri"/>
                <a:sym typeface="Calibri"/>
              </a:rPr>
              <a:t>use CodeLlama here:  </a:t>
            </a:r>
            <a:br>
              <a:rPr lang="en" sz="13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11"/>
              </a:rPr>
              <a:t>https://labs.perplexity.ai</a:t>
            </a:r>
            <a:r>
              <a:rPr lang="en" sz="900">
                <a:solidFill>
                  <a:srgbClr val="0F0F0F"/>
                </a:solidFill>
                <a:latin typeface="Calibri"/>
                <a:ea typeface="Calibri"/>
                <a:cs typeface="Calibri"/>
                <a:sym typeface="Calibri"/>
              </a:rPr>
              <a:t>,   </a:t>
            </a:r>
            <a:br>
              <a:rPr lang="en" sz="9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12"/>
              </a:rPr>
              <a:t>https://huggingface.co/chat</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85" name="Google Shape;85;p17"/>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323994" y="76875"/>
            <a:ext cx="3569832" cy="50666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180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for coding - DeepSeek-Coder</a:t>
            </a:r>
            <a:endParaRPr sz="2000" b="1">
              <a:solidFill>
                <a:schemeClr val="dk1"/>
              </a:solidFill>
              <a:latin typeface="Calibri"/>
              <a:ea typeface="Calibri"/>
              <a:cs typeface="Calibri"/>
              <a:sym typeface="Calibri"/>
            </a:endParaRPr>
          </a:p>
        </p:txBody>
      </p:sp>
      <p:sp>
        <p:nvSpPr>
          <p:cNvPr id="91" name="Google Shape;91;p18"/>
          <p:cNvSpPr txBox="1"/>
          <p:nvPr/>
        </p:nvSpPr>
        <p:spPr>
          <a:xfrm>
            <a:off x="94200" y="402600"/>
            <a:ext cx="40770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DeepSeek-Coder</a:t>
            </a:r>
            <a:br>
              <a:rPr lang="en" sz="1200">
                <a:solidFill>
                  <a:srgbClr val="0F0F0F"/>
                </a:solidFill>
                <a:latin typeface="Calibri"/>
                <a:ea typeface="Calibri"/>
                <a:cs typeface="Calibri"/>
                <a:sym typeface="Calibri"/>
              </a:rPr>
            </a:b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https://deepseekcoder.github.io</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1.3B, 5.7B, 6.7B and 33B sizes</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Pretrained on 2 T tokens</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More than 80 programming languages</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16k window size</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Run locally with Ollama:   </a:t>
            </a:r>
            <a:r>
              <a:rPr lang="en" sz="1000" b="1">
                <a:solidFill>
                  <a:srgbClr val="3C78D8"/>
                </a:solidFill>
                <a:latin typeface="Roboto Mono"/>
                <a:ea typeface="Roboto Mono"/>
                <a:cs typeface="Roboto Mono"/>
                <a:sym typeface="Roboto Mono"/>
              </a:rPr>
              <a:t>ollama run deepseek-coder:33b</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pic>
        <p:nvPicPr>
          <p:cNvPr id="92" name="Google Shape;92;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30400" y="308008"/>
            <a:ext cx="4564876" cy="4241675"/>
          </a:xfrm>
          <a:prstGeom prst="rect">
            <a:avLst/>
          </a:prstGeom>
          <a:noFill/>
          <a:ln>
            <a:noFill/>
          </a:ln>
        </p:spPr>
      </p:pic>
      <p:sp>
        <p:nvSpPr>
          <p:cNvPr id="93" name="Google Shape;93;p18"/>
          <p:cNvSpPr txBox="1"/>
          <p:nvPr/>
        </p:nvSpPr>
        <p:spPr>
          <a:xfrm>
            <a:off x="94200" y="2770575"/>
            <a:ext cx="4077000" cy="36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WizardCoder</a:t>
            </a:r>
            <a:endParaRPr sz="1200">
              <a:solidFill>
                <a:srgbClr val="0F0F0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180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for coding - SQLCoder</a:t>
            </a:r>
            <a:endParaRPr sz="2000" b="1">
              <a:solidFill>
                <a:schemeClr val="dk1"/>
              </a:solidFill>
              <a:latin typeface="Calibri"/>
              <a:ea typeface="Calibri"/>
              <a:cs typeface="Calibri"/>
              <a:sym typeface="Calibri"/>
            </a:endParaRPr>
          </a:p>
        </p:txBody>
      </p:sp>
      <p:sp>
        <p:nvSpPr>
          <p:cNvPr id="99" name="Google Shape;99;p19"/>
          <p:cNvSpPr txBox="1"/>
          <p:nvPr/>
        </p:nvSpPr>
        <p:spPr>
          <a:xfrm>
            <a:off x="72300" y="711125"/>
            <a:ext cx="4705800" cy="233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Defog SQLCoder</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https://github.com/defog-ai/sqlcoder</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https://twitter.com/rishdotblog/status/1752329471867371659</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https://huggingface.co/defog/sqlcoder-70b-alpha</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SQLCoder is a LLM family that outperforms GPT-4 for SQL generation tasks on our sql-eval framework, and significantly outperform all popular open-source models.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SQLCoder-70B and SQLCoder-34B are fine-tuned on a base CodeLlama model. </a:t>
            </a:r>
            <a:endParaRPr sz="1300">
              <a:solidFill>
                <a:srgbClr val="0F0F0F"/>
              </a:solidFill>
              <a:latin typeface="Calibri"/>
              <a:ea typeface="Calibri"/>
              <a:cs typeface="Calibri"/>
              <a:sym typeface="Calibri"/>
            </a:endParaRPr>
          </a:p>
        </p:txBody>
      </p:sp>
      <p:pic>
        <p:nvPicPr>
          <p:cNvPr id="100" name="Google Shape;100;p19"/>
          <p:cNvPicPr preferRelativeResize="0"/>
          <p:nvPr/>
        </p:nvPicPr>
        <p:blipFill rotWithShape="1">
          <a:blip r:embed="rId6" cstate="email">
            <a:alphaModFix/>
            <a:extLst>
              <a:ext uri="{28A0092B-C50C-407E-A947-70E740481C1C}">
                <a14:useLocalDpi xmlns:a14="http://schemas.microsoft.com/office/drawing/2010/main"/>
              </a:ext>
            </a:extLst>
          </a:blip>
          <a:srcRect l="3697" t="3841" r="6123" b="7246"/>
          <a:stretch/>
        </p:blipFill>
        <p:spPr>
          <a:xfrm>
            <a:off x="4841375" y="326400"/>
            <a:ext cx="4229400" cy="403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cody.dev</a:t>
            </a:r>
            <a:endParaRPr sz="2000" b="1">
              <a:solidFill>
                <a:schemeClr val="dk1"/>
              </a:solidFill>
              <a:latin typeface="Calibri"/>
              <a:ea typeface="Calibri"/>
              <a:cs typeface="Calibri"/>
              <a:sym typeface="Calibri"/>
            </a:endParaRPr>
          </a:p>
        </p:txBody>
      </p:sp>
      <p:sp>
        <p:nvSpPr>
          <p:cNvPr id="106" name="Google Shape;106;p20"/>
          <p:cNvSpPr txBox="1"/>
          <p:nvPr/>
        </p:nvSpPr>
        <p:spPr>
          <a:xfrm>
            <a:off x="72300" y="426750"/>
            <a:ext cx="4456500" cy="443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Cody is a coding AI assistant</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https://code.dev</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https://sourcegraph.com/cody</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You can run it as VS Code extension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By default it uses GPT-4 Free (limited bandwidth or $9/mo paid)</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But you can also use it with a local model, for example Ollama running CodeLlama (  </a:t>
            </a:r>
            <a:r>
              <a:rPr lang="en" sz="1200" b="1">
                <a:solidFill>
                  <a:srgbClr val="3C78D8"/>
                </a:solidFill>
                <a:latin typeface="Calibri"/>
                <a:ea typeface="Calibri"/>
                <a:cs typeface="Calibri"/>
                <a:sym typeface="Calibri"/>
              </a:rPr>
              <a:t>ollama run codellama:7b-code</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Go to extension settings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   "Cody &gt; Autocomplete &gt; Advanced: Provider"</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and select "unstable-ollama" from the drop-down list.</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Very good step-by-step demo: installation and usage</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https://www.youtube.com/watch?v=gY_E3QBZ-NE</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In your code you can write comments on the code - and Cody will write the code for you. Or you can click on the yellow circle "Asl Cody to Generate" - and type your instructions.</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Writing code, Autocomplete, Generating unit tests, chat (with online LLMs), write comments, documentation, descriptions, follow instructions to edit code, etc. etc.</a:t>
            </a:r>
            <a:endParaRPr sz="1200">
              <a:solidFill>
                <a:srgbClr val="0F0F0F"/>
              </a:solidFill>
              <a:latin typeface="Calibri"/>
              <a:ea typeface="Calibri"/>
              <a:cs typeface="Calibri"/>
              <a:sym typeface="Calibri"/>
            </a:endParaRPr>
          </a:p>
        </p:txBody>
      </p:sp>
      <p:pic>
        <p:nvPicPr>
          <p:cNvPr id="107" name="Google Shape;107;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1200" y="381000"/>
            <a:ext cx="4310398" cy="4449219"/>
          </a:xfrm>
          <a:prstGeom prst="rect">
            <a:avLst/>
          </a:prstGeom>
          <a:noFill/>
          <a:ln>
            <a:noFill/>
          </a:ln>
        </p:spPr>
      </p:pic>
      <p:sp>
        <p:nvSpPr>
          <p:cNvPr id="108" name="Google Shape;108;p20"/>
          <p:cNvSpPr/>
          <p:nvPr/>
        </p:nvSpPr>
        <p:spPr>
          <a:xfrm rot="10500586">
            <a:off x="7895035" y="2057372"/>
            <a:ext cx="944982" cy="326446"/>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continue.dev</a:t>
            </a:r>
            <a:endParaRPr sz="2000" b="1">
              <a:solidFill>
                <a:schemeClr val="dk1"/>
              </a:solidFill>
              <a:latin typeface="Calibri"/>
              <a:ea typeface="Calibri"/>
              <a:cs typeface="Calibri"/>
              <a:sym typeface="Calibri"/>
            </a:endParaRPr>
          </a:p>
        </p:txBody>
      </p:sp>
      <p:sp>
        <p:nvSpPr>
          <p:cNvPr id="114" name="Google Shape;114;p21"/>
          <p:cNvSpPr txBox="1"/>
          <p:nvPr/>
        </p:nvSpPr>
        <p:spPr>
          <a:xfrm>
            <a:off x="72300" y="426750"/>
            <a:ext cx="4456500" cy="92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https://continue.dev</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https://www.youtube.com/watch?v=F1bXfnrzAxM</a:t>
            </a:r>
            <a:r>
              <a:rPr lang="en" sz="1200">
                <a:solidFill>
                  <a:srgbClr val="0F0F0F"/>
                </a:solidFill>
                <a:latin typeface="Calibri"/>
                <a:ea typeface="Calibri"/>
                <a:cs typeface="Calibri"/>
                <a:sym typeface="Calibri"/>
              </a:rPr>
              <a:t> - video demo</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Continue is the open-source extension for VS Code and JetBrains</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Allows to use ChatGPT or local LLM to write code</a:t>
            </a:r>
            <a:endParaRPr sz="1200">
              <a:solidFill>
                <a:srgbClr val="0F0F0F"/>
              </a:solidFill>
              <a:latin typeface="Calibri"/>
              <a:ea typeface="Calibri"/>
              <a:cs typeface="Calibri"/>
              <a:sym typeface="Calibri"/>
            </a:endParaRPr>
          </a:p>
        </p:txBody>
      </p:sp>
      <p:pic>
        <p:nvPicPr>
          <p:cNvPr id="115" name="Google Shape;11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1543500"/>
            <a:ext cx="5767526" cy="1596775"/>
          </a:xfrm>
          <a:prstGeom prst="rect">
            <a:avLst/>
          </a:prstGeom>
          <a:noFill/>
          <a:ln w="9525" cap="flat" cmpd="sng">
            <a:solidFill>
              <a:srgbClr val="FF0000"/>
            </a:solidFill>
            <a:prstDash val="solid"/>
            <a:round/>
            <a:headEnd type="none" w="sm" len="sm"/>
            <a:tailEnd type="none" w="sm" len="sm"/>
          </a:ln>
        </p:spPr>
      </p:pic>
      <p:pic>
        <p:nvPicPr>
          <p:cNvPr id="116" name="Google Shape;116;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55859" y="56975"/>
            <a:ext cx="3123301" cy="4113876"/>
          </a:xfrm>
          <a:prstGeom prst="rect">
            <a:avLst/>
          </a:prstGeom>
          <a:noFill/>
          <a:ln w="9525" cap="flat" cmpd="sng">
            <a:solidFill>
              <a:srgbClr val="FF0000"/>
            </a:solidFill>
            <a:prstDash val="solid"/>
            <a:round/>
            <a:headEnd type="none" w="sm" len="sm"/>
            <a:tailEnd type="none" w="sm" len="sm"/>
          </a:ln>
        </p:spPr>
      </p:pic>
      <p:sp>
        <p:nvSpPr>
          <p:cNvPr id="117" name="Google Shape;117;p21"/>
          <p:cNvSpPr txBox="1"/>
          <p:nvPr/>
        </p:nvSpPr>
        <p:spPr>
          <a:xfrm>
            <a:off x="72300" y="3385650"/>
            <a:ext cx="57675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Choose any LLM - GPT-4, Code LLama, Claude 2, Phind-CodeLlama, PaLM 2,  ...</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Use local LLM (Ollama, LM Studio, ...), in your cloud (vLLM, TGI, ...), or with SaaS (Together, OpenAI API, ...)</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Your codebase as context </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Customize your workflows (custom commands, providers, ...)</a:t>
            </a:r>
            <a:endParaRPr sz="1200">
              <a:solidFill>
                <a:srgbClr val="0F0F0F"/>
              </a:solidFill>
              <a:latin typeface="Calibri"/>
              <a:ea typeface="Calibri"/>
              <a:cs typeface="Calibri"/>
              <a:sym typeface="Calibri"/>
            </a:endParaRPr>
          </a:p>
          <a:p>
            <a:pPr marL="228600" lvl="0" indent="-1905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Use your dev. data, Deploy for your team</a:t>
            </a:r>
            <a:endParaRPr sz="1200">
              <a:solidFill>
                <a:srgbClr val="0F0F0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p:nvPr/>
        </p:nvSpPr>
        <p:spPr>
          <a:xfrm>
            <a:off x="81950" y="8285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for coding - Leaderboards</a:t>
            </a:r>
            <a:endParaRPr sz="2000" b="1">
              <a:solidFill>
                <a:schemeClr val="dk1"/>
              </a:solidFill>
              <a:latin typeface="Calibri"/>
              <a:ea typeface="Calibri"/>
              <a:cs typeface="Calibri"/>
              <a:sym typeface="Calibri"/>
            </a:endParaRPr>
          </a:p>
        </p:txBody>
      </p:sp>
      <p:sp>
        <p:nvSpPr>
          <p:cNvPr id="123" name="Google Shape;123;p22"/>
          <p:cNvSpPr txBox="1"/>
          <p:nvPr/>
        </p:nvSpPr>
        <p:spPr>
          <a:xfrm>
            <a:off x="191375" y="673150"/>
            <a:ext cx="5175000" cy="166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0500" algn="l" rtl="0">
              <a:spcBef>
                <a:spcPts val="0"/>
              </a:spcBef>
              <a:spcAft>
                <a:spcPts val="0"/>
              </a:spcAft>
              <a:buSzPts val="1200"/>
              <a:buFont typeface="Calibri"/>
              <a:buChar char="●"/>
            </a:pP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https://huggingface.co/spaces/mike-ravkine/can-ai-code-results</a:t>
            </a:r>
            <a:r>
              <a:rPr lang="en" sz="1200">
                <a:solidFill>
                  <a:srgbClr val="0F0F0F"/>
                </a:solidFill>
                <a:latin typeface="Calibri"/>
                <a:ea typeface="Calibri"/>
                <a:cs typeface="Calibri"/>
                <a:sym typeface="Calibri"/>
              </a:rPr>
              <a:t> - updated</a:t>
            </a:r>
            <a:endParaRPr sz="1200">
              <a:solidFill>
                <a:srgbClr val="0F0F0F"/>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https://evalplus.github.io/leaderboard.html</a:t>
            </a:r>
            <a:r>
              <a:rPr lang="en" sz="1200">
                <a:solidFill>
                  <a:srgbClr val="0F0F0F"/>
                </a:solidFill>
                <a:latin typeface="Calibri"/>
                <a:ea typeface="Calibri"/>
                <a:cs typeface="Calibri"/>
                <a:sym typeface="Calibri"/>
              </a:rPr>
              <a:t> - good leaderboard</a:t>
            </a:r>
            <a:endParaRPr sz="1200">
              <a:solidFill>
                <a:srgbClr val="0F0F0F"/>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https://huggingface.co/spaces/bigcode/bigcode-models-leaderboard</a:t>
            </a:r>
            <a:r>
              <a:rPr lang="en" sz="1200">
                <a:solidFill>
                  <a:srgbClr val="0F0F0F"/>
                </a:solidFill>
                <a:latin typeface="Calibri"/>
                <a:ea typeface="Calibri"/>
                <a:cs typeface="Calibri"/>
                <a:sym typeface="Calibri"/>
              </a:rPr>
              <a:t> - not maintained any longer (since November 2023)</a:t>
            </a:r>
            <a:endParaRPr sz="1200">
              <a:solidFill>
                <a:srgbClr val="0F0F0F"/>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https://huggingface.co/spaces/mlabonne/Yet_Another_LLM_Leaderboard</a:t>
            </a:r>
            <a:r>
              <a:rPr lang="en" sz="1200">
                <a:solidFill>
                  <a:srgbClr val="0F0F0F"/>
                </a:solidFill>
                <a:latin typeface="Calibri"/>
                <a:ea typeface="Calibri"/>
                <a:cs typeface="Calibri"/>
                <a:sym typeface="Calibri"/>
              </a:rPr>
              <a:t> - Leaderboard made with LLM AutoEval using Nous benchmark suite.</a:t>
            </a:r>
            <a:endParaRPr sz="1200">
              <a:solidFill>
                <a:srgbClr val="0F0F0F"/>
              </a:solidFill>
              <a:latin typeface="Calibri"/>
              <a:ea typeface="Calibri"/>
              <a:cs typeface="Calibri"/>
              <a:sym typeface="Calibri"/>
            </a:endParaRPr>
          </a:p>
          <a:p>
            <a:pPr marL="228600" lvl="0" indent="-190500" algn="l" rtl="0">
              <a:spcBef>
                <a:spcPts val="0"/>
              </a:spcBef>
              <a:spcAft>
                <a:spcPts val="0"/>
              </a:spcAft>
              <a:buSzPts val="1200"/>
              <a:buFont typeface="Calibri"/>
              <a:buChar char="●"/>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https://evalplus.github.io/leaderboard.html</a:t>
            </a:r>
            <a:r>
              <a:rPr lang="en" sz="1200">
                <a:solidFill>
                  <a:srgbClr val="0F0F0F"/>
                </a:solidFill>
                <a:latin typeface="Calibri"/>
                <a:ea typeface="Calibri"/>
                <a:cs typeface="Calibri"/>
                <a:sym typeface="Calibri"/>
              </a:rPr>
              <a:t> - Other - </a:t>
            </a:r>
            <a:r>
              <a:rPr lang="en" sz="1200">
                <a:solidFill>
                  <a:schemeClr val="dk1"/>
                </a:solidFill>
                <a:latin typeface="Calibri"/>
                <a:ea typeface="Calibri"/>
                <a:cs typeface="Calibri"/>
                <a:sym typeface="Calibri"/>
              </a:rPr>
              <a:t>EvalPlus Leaderboard - good source of Coding LLMs</a:t>
            </a:r>
            <a:endParaRPr sz="1200">
              <a:solidFill>
                <a:srgbClr val="0F0F0F"/>
              </a:solidFill>
              <a:latin typeface="Calibri"/>
              <a:ea typeface="Calibri"/>
              <a:cs typeface="Calibri"/>
              <a:sym typeface="Calibri"/>
            </a:endParaRPr>
          </a:p>
        </p:txBody>
      </p:sp>
      <p:sp>
        <p:nvSpPr>
          <p:cNvPr id="124" name="Google Shape;124;p22"/>
          <p:cNvSpPr txBox="1"/>
          <p:nvPr/>
        </p:nvSpPr>
        <p:spPr>
          <a:xfrm>
            <a:off x="1737150" y="2599350"/>
            <a:ext cx="5346600" cy="156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Curious to compare:</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CodeLlama-70b-Instruct</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DeepSeek-Coder-33B--Instruct </a:t>
            </a:r>
            <a:endParaRPr sz="12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OpenAI Codex</a:t>
            </a:r>
            <a:r>
              <a:rPr lang="en" sz="900">
                <a:solidFill>
                  <a:srgbClr val="0F0F0F"/>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7"/>
              </a:rPr>
              <a:t>https://openai.com/blog/openai-codex</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Google DeepMind AlphaCode</a:t>
            </a:r>
            <a:br>
              <a:rPr lang="en" sz="12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https://analyticsindiamag.com/copilot-vs-alphacode-the-race-for-coding-supremacy/</a:t>
            </a:r>
            <a:r>
              <a:rPr lang="en" sz="900">
                <a:solidFill>
                  <a:srgbClr val="0F0F0F"/>
                </a:solidFill>
                <a:latin typeface="Calibri"/>
                <a:ea typeface="Calibri"/>
                <a:cs typeface="Calibri"/>
                <a:sym typeface="Calibri"/>
              </a:rPr>
              <a:t> </a:t>
            </a:r>
            <a:br>
              <a:rPr lang="en" sz="9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https://github.com/google-deepmind/code_contests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457200" lvl="0" indent="-304800" algn="l" rtl="0">
              <a:spcBef>
                <a:spcPts val="0"/>
              </a:spcBef>
              <a:spcAft>
                <a:spcPts val="0"/>
              </a:spcAft>
              <a:buClr>
                <a:srgbClr val="0F0F0F"/>
              </a:buClr>
              <a:buSzPts val="1200"/>
              <a:buFont typeface="Calibri"/>
              <a:buChar char="●"/>
            </a:pPr>
            <a:r>
              <a:rPr lang="en" sz="1200">
                <a:solidFill>
                  <a:srgbClr val="0F0F0F"/>
                </a:solidFill>
                <a:latin typeface="Calibri"/>
                <a:ea typeface="Calibri"/>
                <a:cs typeface="Calibri"/>
                <a:sym typeface="Calibri"/>
              </a:rPr>
              <a:t>Salesforce CodeGen</a:t>
            </a:r>
            <a:r>
              <a:rPr lang="en" sz="900">
                <a:solidFill>
                  <a:srgbClr val="0F0F0F"/>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0"/>
              </a:rPr>
              <a:t>https://github.com/salesforce/CodeGen</a:t>
            </a:r>
            <a:r>
              <a:rPr lang="en" sz="9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Bard Upgrades</a:t>
            </a:r>
            <a:endParaRPr sz="2000" b="1">
              <a:latin typeface="Calibri"/>
              <a:ea typeface="Calibri"/>
              <a:cs typeface="Calibri"/>
              <a:sym typeface="Calibri"/>
            </a:endParaRPr>
          </a:p>
        </p:txBody>
      </p:sp>
      <p:sp>
        <p:nvSpPr>
          <p:cNvPr id="130" name="Google Shape;130;p23"/>
          <p:cNvSpPr txBox="1"/>
          <p:nvPr/>
        </p:nvSpPr>
        <p:spPr>
          <a:xfrm>
            <a:off x="408550" y="985575"/>
            <a:ext cx="4588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u="sng">
                <a:solidFill>
                  <a:schemeClr val="hlink"/>
                </a:solidFill>
                <a:latin typeface="Calibri"/>
                <a:ea typeface="Calibri"/>
                <a:cs typeface="Calibri"/>
                <a:sym typeface="Calibri"/>
                <a:hlinkClick r:id="rId3"/>
              </a:rPr>
              <a:t>https://bard.google.com/chat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Bard has moved to 2nd place on the Crowd-sourced "Arena" leaderboard! Maybe because it has access to the Internet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Bard is now running on </a:t>
            </a:r>
            <a:r>
              <a:rPr lang="en" sz="1300" b="1">
                <a:solidFill>
                  <a:srgbClr val="FF0000"/>
                </a:solidFill>
                <a:latin typeface="Calibri"/>
                <a:ea typeface="Calibri"/>
                <a:cs typeface="Calibri"/>
                <a:sym typeface="Calibri"/>
              </a:rPr>
              <a:t>Gemini Pro</a:t>
            </a:r>
            <a:r>
              <a:rPr lang="en" sz="1300">
                <a:solidFill>
                  <a:srgbClr val="0F0F0F"/>
                </a:solidFill>
                <a:latin typeface="Calibri"/>
                <a:ea typeface="Calibri"/>
                <a:cs typeface="Calibri"/>
                <a:sym typeface="Calibri"/>
              </a:rPr>
              <a:t> instead of the previous LaMDA and PaLM models. Better reasoning. Better language abilities.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Bard uses Imagen-2 model for text-to-image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Conversational search comes to Google Maps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3C78D8"/>
                </a:solidFill>
                <a:latin typeface="Calibri"/>
                <a:ea typeface="Calibri"/>
                <a:cs typeface="Calibri"/>
                <a:sym typeface="Calibri"/>
              </a:rPr>
              <a:t>MusicFX</a:t>
            </a:r>
            <a:r>
              <a:rPr lang="en" sz="1300">
                <a:solidFill>
                  <a:srgbClr val="0F0F0F"/>
                </a:solidFill>
                <a:latin typeface="Calibri"/>
                <a:ea typeface="Calibri"/>
                <a:cs typeface="Calibri"/>
                <a:sym typeface="Calibri"/>
              </a:rPr>
              <a:t> text-to-music tool builds on </a:t>
            </a:r>
            <a:r>
              <a:rPr lang="en" sz="1300" b="1">
                <a:solidFill>
                  <a:srgbClr val="3C78D8"/>
                </a:solidFill>
                <a:latin typeface="Calibri"/>
                <a:ea typeface="Calibri"/>
                <a:cs typeface="Calibri"/>
                <a:sym typeface="Calibri"/>
              </a:rPr>
              <a:t>MusicLM</a:t>
            </a:r>
            <a:r>
              <a:rPr lang="en" sz="1300">
                <a:solidFill>
                  <a:srgbClr val="0F0F0F"/>
                </a:solidFill>
                <a:latin typeface="Calibri"/>
                <a:ea typeface="Calibri"/>
                <a:cs typeface="Calibri"/>
                <a:sym typeface="Calibri"/>
              </a:rPr>
              <a:t>, (up to 70 sec) </a:t>
            </a:r>
            <a:endParaRPr sz="1300">
              <a:solidFill>
                <a:srgbClr val="0F0F0F"/>
              </a:solidFill>
              <a:latin typeface="Calibri"/>
              <a:ea typeface="Calibri"/>
              <a:cs typeface="Calibri"/>
              <a:sym typeface="Calibri"/>
            </a:endParaRPr>
          </a:p>
        </p:txBody>
      </p:sp>
      <p:pic>
        <p:nvPicPr>
          <p:cNvPr id="131" name="Google Shape;13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382625" y="985587"/>
            <a:ext cx="2419350" cy="317232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3368</Words>
  <Application>Microsoft Macintosh PowerPoint</Application>
  <PresentationFormat>On-screen Show (16:9)</PresentationFormat>
  <Paragraphs>387</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2024-02-02T22:17:18Z</dcterms:modified>
</cp:coreProperties>
</file>