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JetBrains Mono" panose="02000009000000000000" pitchFamily="49" charset="0"/>
      <p:regular r:id="rId25"/>
      <p:bold r:id="rId26"/>
      <p:italic r:id="rId27"/>
      <p:boldItalic r:id="rId28"/>
    </p:embeddedFont>
    <p:embeddedFont>
      <p:font typeface="Roboto Mono"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972C5D2-067A-4197-AE4E-556AA865EC1D}">
  <a:tblStyle styleId="{8972C5D2-067A-4197-AE4E-556AA865EC1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B6461172-1845-49C5-BBBF-5C60CFF49D76}"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2"/>
  </p:normalViewPr>
  <p:slideViewPr>
    <p:cSldViewPr>
      <p:cViewPr varScale="1">
        <p:scale>
          <a:sx n="178" d="100"/>
          <a:sy n="178" d="100"/>
        </p:scale>
        <p:origin x="2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www.404media.co/inside-the-underground-site-where-ai-neural-networks-churns-out-fake-ids-onlyfake/" TargetMode="External"/><Relationship Id="rId4" Type="http://schemas.openxmlformats.org/officeDocument/2006/relationships/hyperlink" Target="https://www.medianama.com/2024/02/223-onlyfake-generative-ai-fake-id/"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402.13064" TargetMode="External"/><Relationship Id="rId7" Type="http://schemas.openxmlformats.org/officeDocument/2006/relationships/hyperlink" Target="https://artificialintelligenceact.eu"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oversight.house.gov/release/comer-raskin-introduce-the-federal-ai-governance-and-transparency-act" TargetMode="External"/><Relationship Id="rId5" Type="http://schemas.openxmlformats.org/officeDocument/2006/relationships/hyperlink" Target="https://twitter.com/AravSrinivas/status/1764429686787252402"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hyperlink" Target="https://gowinston.ai" TargetMode="External"/><Relationship Id="rId13" Type="http://schemas.openxmlformats.org/officeDocument/2006/relationships/hyperlink" Target="https://www.tripo3d.ai" TargetMode="External"/><Relationship Id="rId18" Type="http://schemas.openxmlformats.org/officeDocument/2006/relationships/hyperlink" Target="https://www.ema.co" TargetMode="External"/><Relationship Id="rId3" Type="http://schemas.openxmlformats.org/officeDocument/2006/relationships/hyperlink" Target="https://humbot.ai" TargetMode="External"/><Relationship Id="rId7" Type="http://schemas.openxmlformats.org/officeDocument/2006/relationships/hyperlink" Target="https://contentatscale.ai" TargetMode="External"/><Relationship Id="rId12" Type="http://schemas.openxmlformats.org/officeDocument/2006/relationships/hyperlink" Target="https://arxiv.org/abs/2310.05869?utm_source=tldrai" TargetMode="External"/><Relationship Id="rId17" Type="http://schemas.openxmlformats.org/officeDocument/2006/relationships/hyperlink" Target="https://github.com/YoucanBaby/VTG-GPT" TargetMode="External"/><Relationship Id="rId2" Type="http://schemas.openxmlformats.org/officeDocument/2006/relationships/notesSlide" Target="../notesSlides/notesSlide13.xml"/><Relationship Id="rId16" Type="http://schemas.openxmlformats.org/officeDocument/2006/relationships/hyperlink" Target="https://stability.ai/news/stable-diffusion-3-research-paper" TargetMode="External"/><Relationship Id="rId1" Type="http://schemas.openxmlformats.org/officeDocument/2006/relationships/slideLayout" Target="../slideLayouts/slideLayout1.xml"/><Relationship Id="rId6" Type="http://schemas.openxmlformats.org/officeDocument/2006/relationships/hyperlink" Target="https://www.zerogpt.com" TargetMode="External"/><Relationship Id="rId11" Type="http://schemas.openxmlformats.org/officeDocument/2006/relationships/hyperlink" Target="https://gptzero.me" TargetMode="External"/><Relationship Id="rId5" Type="http://schemas.openxmlformats.org/officeDocument/2006/relationships/hyperlink" Target="https://originality.ai" TargetMode="External"/><Relationship Id="rId15" Type="http://schemas.openxmlformats.org/officeDocument/2006/relationships/hyperlink" Target="https://stability.ai/news/triposr-3d-generation" TargetMode="External"/><Relationship Id="rId10" Type="http://schemas.openxmlformats.org/officeDocument/2006/relationships/hyperlink" Target="https://www.turnitin.com" TargetMode="External"/><Relationship Id="rId19" Type="http://schemas.openxmlformats.org/officeDocument/2006/relationships/hyperlink" Target="https://techcrunch.com/2024/03/05/ema-a-universal-ai-employee-emerges-from-stealth-with-25m/" TargetMode="External"/><Relationship Id="rId4" Type="http://schemas.openxmlformats.org/officeDocument/2006/relationships/hyperlink" Target="https://undetectableai.ai" TargetMode="External"/><Relationship Id="rId9" Type="http://schemas.openxmlformats.org/officeDocument/2006/relationships/hyperlink" Target="https://copyleaks.com" TargetMode="External"/><Relationship Id="rId14" Type="http://schemas.openxmlformats.org/officeDocument/2006/relationships/hyperlink" Target="https://arxiv.org/abs/2311.0440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arxiv.org/abs/2403.03507" TargetMode="External"/><Relationship Id="rId3" Type="http://schemas.openxmlformats.org/officeDocument/2006/relationships/hyperlink" Target="https://www.snowflake.com/en/data-cloud/cortex/" TargetMode="External"/><Relationship Id="rId7" Type="http://schemas.openxmlformats.org/officeDocument/2006/relationships/hyperlink" Target="https://arxiv.org/abs/2305.14314"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engineering.fb.com/2021/07/15/open-source/fsdp/" TargetMode="External"/><Relationship Id="rId5" Type="http://schemas.openxmlformats.org/officeDocument/2006/relationships/hyperlink" Target="https://www.answer.ai/posts/2024-03-06-fsdp-qlora.html" TargetMode="External"/><Relationship Id="rId4" Type="http://schemas.openxmlformats.org/officeDocument/2006/relationships/hyperlink" Target="https://inflection.ai/inflection-2-5"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echcrunch.com/2024/03/05/amazons-new-rufus-chatbot-isnt-bad-but-it-isnt-great-either/"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deeplearning.ai/short-courses/functions-tools-agents-langchai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hyperlink" Target="https://www.youtube.com/watch?v=6nfdL76d6OI"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www.youtube.com/watch?v=zduSFxRajkE&amp;t=146s" TargetMode="External"/><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hundredblocks.github.io/transcription_demo/" TargetMode="External"/><Relationship Id="rId5" Type="http://schemas.openxmlformats.org/officeDocument/2006/relationships/hyperlink" Target="https://github.com/hundredblocks/transcription_demo?utm_source=tldrai" TargetMode="External"/><Relationship Id="rId4" Type="http://schemas.openxmlformats.org/officeDocument/2006/relationships/hyperlink" Target="https://twitter.com/karpathy/status/1760740503614836917"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www.livenowfox.com/news/us-layoffs-jump-highest-february-since-2009-report" TargetMode="External"/><Relationship Id="rId5" Type="http://schemas.openxmlformats.org/officeDocument/2006/relationships/hyperlink" Target="https://www.challengergray.com/blog/job-cuts-jump-in-february-2024-ytd-cuts-down-8-over-last-year/" TargetMode="Externa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www.anthropic.com/news/claude-3-family" TargetMode="Externa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lifearchitect.substack.com/p/the-memo-special-edition-claude-3" TargetMode="External"/><Relationship Id="rId5" Type="http://schemas.openxmlformats.org/officeDocument/2006/relationships/hyperlink" Target="https://encord.com/blog/claude-3-explained/" TargetMode="External"/><Relationship Id="rId10" Type="http://schemas.openxmlformats.org/officeDocument/2006/relationships/hyperlink" Target="https://claude.ai/chats" TargetMode="External"/><Relationship Id="rId4" Type="http://schemas.openxmlformats.org/officeDocument/2006/relationships/hyperlink" Target="https://twitter.com/AnthropicAI/status/1764653830468428150" TargetMode="External"/><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waitbutwhy/status/1765554130804724057"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twitter.com/tsarnick/status/176529209811768123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twitter.com/elonmusk/status/1765415187161464972" TargetMode="External"/><Relationship Id="rId5" Type="http://schemas.openxmlformats.org/officeDocument/2006/relationships/image" Target="../media/image13.jp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www.courthousenews.com/wp-content/uploads/2024/02/musk-v-altman-openai-complaint-sf.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youtube.com/watch?v=FYJVTPzj0cE" TargetMode="External"/><Relationship Id="rId5" Type="http://schemas.openxmlformats.org/officeDocument/2006/relationships/hyperlink" Target="https://openletter.svangel.com" TargetMode="External"/><Relationship Id="rId4" Type="http://schemas.openxmlformats.org/officeDocument/2006/relationships/hyperlink" Target="https://twitter.com/elonmusk/status/1764051414727201099"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www.marketsandmarkets.com/Market-Reports/generative-ai-market-142870584.html" TargetMode="Externa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explodingtopics.com/blog/ai-market-size-stats" TargetMode="External"/><Relationship Id="rId4" Type="http://schemas.openxmlformats.org/officeDocument/2006/relationships/hyperlink" Target="https://www.statista.com/outlook/tmo/artificial-intelligence/generative-ai/worldwide#market-size"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conductor.com/academy/search-generative-experienc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tomshardware.com/news/google-sge-break-interne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tomshardware.com/tech-industry/artificial-intelligence/ai-worm-infects-users-via-ai-enabled-email-clients-morris-ii-generative-ai-worm-steals-confidential-data-as-it-spread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6325" y="1356425"/>
            <a:ext cx="4420200" cy="3648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Claude 3 Released by Anthropic, Beats Average Human on IQ Test </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Elon Musk suing OpenAI &amp; Sam Altman</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Generative AI market to skyrocket</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Google’s Content-Swiping AI</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AI worm Morris II</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AI-generated fake IDs</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Microsoft GLAN (Instruction Tuning)</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India - Gov. approval for AI deployments</a:t>
            </a:r>
            <a:br>
              <a:rPr lang="en" sz="1500" b="1" i="0" u="none" strike="noStrike" cap="none">
                <a:solidFill>
                  <a:srgbClr val="3C78D8"/>
                </a:solidFill>
                <a:latin typeface="Arial"/>
                <a:ea typeface="Arial"/>
                <a:cs typeface="Arial"/>
                <a:sym typeface="Arial"/>
              </a:rPr>
            </a:br>
            <a:r>
              <a:rPr lang="en" sz="1500" b="1" i="0" u="none" strike="noStrike" cap="none">
                <a:solidFill>
                  <a:srgbClr val="3C78D8"/>
                </a:solidFill>
                <a:latin typeface="Arial"/>
                <a:ea typeface="Arial"/>
                <a:cs typeface="Arial"/>
                <a:sym typeface="Arial"/>
              </a:rPr>
              <a:t>US - "Federal AI Governance ... Act"</a:t>
            </a:r>
            <a:br>
              <a:rPr lang="en" sz="1500" b="1" i="0" u="none" strike="noStrike" cap="none">
                <a:solidFill>
                  <a:srgbClr val="3C78D8"/>
                </a:solidFill>
                <a:latin typeface="Arial"/>
                <a:ea typeface="Arial"/>
                <a:cs typeface="Arial"/>
                <a:sym typeface="Arial"/>
              </a:rPr>
            </a:br>
            <a:r>
              <a:rPr lang="en" sz="1500" b="1" i="0" u="none" strike="noStrike" cap="none">
                <a:solidFill>
                  <a:srgbClr val="3C78D8"/>
                </a:solidFill>
                <a:latin typeface="Arial"/>
                <a:ea typeface="Arial"/>
                <a:cs typeface="Arial"/>
                <a:sym typeface="Arial"/>
              </a:rPr>
              <a:t>EU - AI Act</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Decline of Conventional Media </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AI content detectors, Text Humanizers</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HyperAttention</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Single Image =&gt; 3D</a:t>
            </a:r>
            <a:endParaRPr sz="1500" b="1" i="0" u="none" strike="noStrike" cap="none">
              <a:solidFill>
                <a:srgbClr val="3C78D8"/>
              </a:solidFill>
              <a:latin typeface="Arial"/>
              <a:ea typeface="Arial"/>
              <a:cs typeface="Arial"/>
              <a:sym typeface="Arial"/>
            </a:endParaRPr>
          </a:p>
        </p:txBody>
      </p:sp>
      <p:sp>
        <p:nvSpPr>
          <p:cNvPr id="55" name="Google Shape;55;p13"/>
          <p:cNvSpPr txBox="1"/>
          <p:nvPr/>
        </p:nvSpPr>
        <p:spPr>
          <a:xfrm>
            <a:off x="4636000" y="1353450"/>
            <a:ext cx="4420200" cy="2954625"/>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VTG-GPT (search inside videos)</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Ema - an Universal AI employee</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Copyright: LLMs similar to VCRs</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Snowflake Cortex + Mistral Large</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Inflection-2.5 on Pi platform</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Amazon Rufus Chatbot</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Amara's Law</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Function Calling with LLM</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Andrej Karpathy - using Claude 3 for Video Summarization</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ASML</a:t>
            </a:r>
            <a:endParaRPr sz="1500" b="1" i="0" u="none" strike="noStrike" cap="none">
              <a:solidFill>
                <a:srgbClr val="3C78D8"/>
              </a:solidFill>
              <a:latin typeface="Arial"/>
              <a:ea typeface="Arial"/>
              <a:cs typeface="Arial"/>
              <a:sym typeface="Arial"/>
            </a:endParaRPr>
          </a:p>
          <a:p>
            <a:pPr marL="228600" marR="0" lvl="0" indent="-209550" algn="l" rtl="0">
              <a:lnSpc>
                <a:spcPct val="100000"/>
              </a:lnSpc>
              <a:spcBef>
                <a:spcPts val="0"/>
              </a:spcBef>
              <a:spcAft>
                <a:spcPts val="0"/>
              </a:spcAft>
              <a:buClr>
                <a:srgbClr val="3C78D8"/>
              </a:buClr>
              <a:buSzPts val="1500"/>
              <a:buFont typeface="Arial"/>
              <a:buChar char="●"/>
            </a:pPr>
            <a:r>
              <a:rPr lang="en" sz="1500" b="1" i="0" u="none" strike="noStrike" cap="none">
                <a:solidFill>
                  <a:srgbClr val="3C78D8"/>
                </a:solidFill>
                <a:latin typeface="Arial"/>
                <a:ea typeface="Arial"/>
                <a:cs typeface="Arial"/>
                <a:sym typeface="Arial"/>
              </a:rPr>
              <a:t>Crowd-sourced "Arena" Leaderboard</a:t>
            </a:r>
            <a:endParaRPr sz="1500" b="1" i="0" u="none" strike="noStrike" cap="none">
              <a:solidFill>
                <a:srgbClr val="3C78D8"/>
              </a:solidFill>
              <a:latin typeface="Arial"/>
              <a:ea typeface="Arial"/>
              <a:cs typeface="Arial"/>
              <a:sym typeface="Arial"/>
            </a:endParaRPr>
          </a:p>
        </p:txBody>
      </p:sp>
      <p:sp>
        <p:nvSpPr>
          <p:cNvPr id="56" name="Google Shape;56;p13"/>
          <p:cNvSpPr txBox="1"/>
          <p:nvPr/>
        </p:nvSpPr>
        <p:spPr>
          <a:xfrm>
            <a:off x="3027550" y="228175"/>
            <a:ext cx="31926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Arial"/>
                <a:ea typeface="Arial"/>
                <a:cs typeface="Arial"/>
                <a:sym typeface="Arial"/>
              </a:rPr>
              <a:t>AI Updates </a:t>
            </a:r>
            <a:endParaRPr sz="3600" b="1" i="0" u="none" strike="noStrike" cap="none">
              <a:solidFill>
                <a:srgbClr val="3C78D8"/>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 sz="2400" b="1" i="0" u="none" strike="noStrike" cap="none">
                <a:solidFill>
                  <a:srgbClr val="3C78D8"/>
                </a:solidFill>
                <a:latin typeface="Arial"/>
                <a:ea typeface="Arial"/>
                <a:cs typeface="Arial"/>
                <a:sym typeface="Arial"/>
              </a:rPr>
              <a:t>March 08, 2024</a:t>
            </a:r>
            <a:endParaRPr sz="2400" b="1" i="0" u="none" strike="noStrike" cap="none">
              <a:solidFill>
                <a:srgbClr val="3C78D8"/>
              </a:solidFill>
              <a:latin typeface="Arial"/>
              <a:ea typeface="Arial"/>
              <a:cs typeface="Arial"/>
              <a:sym typeface="Arial"/>
            </a:endParaRPr>
          </a:p>
        </p:txBody>
      </p:sp>
      <p:pic>
        <p:nvPicPr>
          <p:cNvPr id="57" name="Google Shape;57;p13"/>
          <p:cNvPicPr preferRelativeResize="0"/>
          <p:nvPr/>
        </p:nvPicPr>
        <p:blipFill rotWithShape="1">
          <a:blip r:embed="rId3">
            <a:alphaModFix/>
          </a:blip>
          <a:srcRect/>
          <a:stretch/>
        </p:blipFill>
        <p:spPr>
          <a:xfrm>
            <a:off x="7978548" y="87825"/>
            <a:ext cx="1082350" cy="1082350"/>
          </a:xfrm>
          <a:prstGeom prst="rect">
            <a:avLst/>
          </a:prstGeom>
          <a:noFill/>
          <a:ln>
            <a:noFill/>
          </a:ln>
        </p:spPr>
      </p:pic>
      <p:sp>
        <p:nvSpPr>
          <p:cNvPr id="58" name="Google Shape;58;p13"/>
          <p:cNvSpPr txBox="1"/>
          <p:nvPr/>
        </p:nvSpPr>
        <p:spPr>
          <a:xfrm>
            <a:off x="5943600" y="336500"/>
            <a:ext cx="19794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1" i="0" u="none" strike="noStrike" cap="none">
                <a:solidFill>
                  <a:srgbClr val="FF0000"/>
                </a:solidFill>
                <a:latin typeface="JetBrains Mono"/>
                <a:ea typeface="JetBrains Mono"/>
                <a:cs typeface="JetBrains Mono"/>
                <a:sym typeface="JetBrains Mono"/>
              </a:rPr>
              <a:t>International Women's Day</a:t>
            </a:r>
            <a:endParaRPr sz="1600" b="1" i="0" u="none" strike="noStrike" cap="none">
              <a:solidFill>
                <a:srgbClr val="FF0000"/>
              </a:solidFill>
              <a:latin typeface="JetBrains Mono"/>
              <a:ea typeface="JetBrains Mono"/>
              <a:cs typeface="JetBrains Mono"/>
              <a:sym typeface="JetBrains Mono"/>
            </a:endParaRPr>
          </a:p>
        </p:txBody>
      </p:sp>
      <p:pic>
        <p:nvPicPr>
          <p:cNvPr id="59" name="Google Shape;59;p13"/>
          <p:cNvPicPr preferRelativeResize="0"/>
          <p:nvPr/>
        </p:nvPicPr>
        <p:blipFill rotWithShape="1">
          <a:blip r:embed="rId4">
            <a:alphaModFix/>
          </a:blip>
          <a:srcRect/>
          <a:stretch/>
        </p:blipFill>
        <p:spPr>
          <a:xfrm>
            <a:off x="85425" y="66184"/>
            <a:ext cx="1386481" cy="1132624"/>
          </a:xfrm>
          <a:prstGeom prst="rect">
            <a:avLst/>
          </a:prstGeom>
          <a:noFill/>
          <a:ln>
            <a:noFill/>
          </a:ln>
        </p:spPr>
      </p:pic>
      <p:pic>
        <p:nvPicPr>
          <p:cNvPr id="60" name="Google Shape;60;p13"/>
          <p:cNvPicPr preferRelativeResize="0"/>
          <p:nvPr/>
        </p:nvPicPr>
        <p:blipFill rotWithShape="1">
          <a:blip r:embed="rId5">
            <a:alphaModFix/>
          </a:blip>
          <a:srcRect/>
          <a:stretch/>
        </p:blipFill>
        <p:spPr>
          <a:xfrm>
            <a:off x="1606702" y="63358"/>
            <a:ext cx="1698939" cy="11326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p:nvPr/>
        </p:nvSpPr>
        <p:spPr>
          <a:xfrm>
            <a:off x="72300" y="0"/>
            <a:ext cx="465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AI-generated fake IDs</a:t>
            </a:r>
            <a:endParaRPr sz="2000" b="1" i="0" u="none" strike="noStrike" cap="none">
              <a:solidFill>
                <a:srgbClr val="000000"/>
              </a:solidFill>
              <a:latin typeface="Calibri"/>
              <a:ea typeface="Calibri"/>
              <a:cs typeface="Calibri"/>
              <a:sym typeface="Calibri"/>
            </a:endParaRPr>
          </a:p>
        </p:txBody>
      </p:sp>
      <p:sp>
        <p:nvSpPr>
          <p:cNvPr id="138" name="Google Shape;138;p22"/>
          <p:cNvSpPr txBox="1"/>
          <p:nvPr/>
        </p:nvSpPr>
        <p:spPr>
          <a:xfrm>
            <a:off x="126000" y="694600"/>
            <a:ext cx="42939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AI to detect fraudulent passports.</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Many government agencies and border security organizations are using AI-powered systems to detect fraudulent passports. Private companies are also developing AI-based solutions for identity verification, including passport checks.</a:t>
            </a:r>
            <a:endParaRPr sz="1300" b="0" i="0" u="none" strike="noStrike" cap="none">
              <a:solidFill>
                <a:srgbClr val="000000"/>
              </a:solidFill>
              <a:latin typeface="Calibri"/>
              <a:ea typeface="Calibri"/>
              <a:cs typeface="Calibri"/>
              <a:sym typeface="Calibri"/>
            </a:endParaRPr>
          </a:p>
        </p:txBody>
      </p:sp>
      <p:pic>
        <p:nvPicPr>
          <p:cNvPr id="139" name="Google Shape;139;p22"/>
          <p:cNvPicPr preferRelativeResize="0"/>
          <p:nvPr/>
        </p:nvPicPr>
        <p:blipFill rotWithShape="1">
          <a:blip r:embed="rId3">
            <a:alphaModFix/>
          </a:blip>
          <a:srcRect/>
          <a:stretch/>
        </p:blipFill>
        <p:spPr>
          <a:xfrm>
            <a:off x="4921875" y="157950"/>
            <a:ext cx="3509568" cy="2998300"/>
          </a:xfrm>
          <a:prstGeom prst="rect">
            <a:avLst/>
          </a:prstGeom>
          <a:noFill/>
          <a:ln>
            <a:noFill/>
          </a:ln>
        </p:spPr>
      </p:pic>
      <p:sp>
        <p:nvSpPr>
          <p:cNvPr id="140" name="Google Shape;140;p22"/>
          <p:cNvSpPr txBox="1"/>
          <p:nvPr/>
        </p:nvSpPr>
        <p:spPr>
          <a:xfrm>
            <a:off x="126000" y="2307500"/>
            <a:ext cx="42939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AI-generated fake IDs</a:t>
            </a:r>
            <a:r>
              <a:rPr lang="en" sz="1300" b="0" i="0" u="none" strike="noStrike" cap="none">
                <a:solidFill>
                  <a:srgbClr val="000000"/>
                </a:solidFill>
                <a:latin typeface="Calibri"/>
                <a:ea typeface="Calibri"/>
                <a:cs typeface="Calibri"/>
                <a:sym typeface="Calibri"/>
              </a:rPr>
              <a:t> claimed to pass crypto exchange KYC (Know Your Customer) are selling for $15</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sng" strike="noStrike" cap="none">
                <a:solidFill>
                  <a:schemeClr val="hlink"/>
                </a:solidFill>
                <a:latin typeface="Calibri"/>
                <a:ea typeface="Calibri"/>
                <a:cs typeface="Calibri"/>
                <a:sym typeface="Calibri"/>
                <a:hlinkClick r:id="rId4"/>
              </a:rPr>
              <a:t>https://www.medianama.com/2024/02/223-onlyfake-generative-ai-fake-id/</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sng" strike="noStrike" cap="none">
                <a:solidFill>
                  <a:schemeClr val="hlink"/>
                </a:solidFill>
                <a:latin typeface="Calibri"/>
                <a:ea typeface="Calibri"/>
                <a:cs typeface="Calibri"/>
                <a:sym typeface="Calibri"/>
                <a:hlinkClick r:id="rId5"/>
              </a:rPr>
              <a:t>https://www.404media.co/inside-the-underground-site-where-ai-neural-networks-churns-out-fake-ids-onlyfake/</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p:txBody>
      </p:sp>
      <p:pic>
        <p:nvPicPr>
          <p:cNvPr id="141" name="Google Shape;141;p22"/>
          <p:cNvPicPr preferRelativeResize="0"/>
          <p:nvPr/>
        </p:nvPicPr>
        <p:blipFill rotWithShape="1">
          <a:blip r:embed="rId6">
            <a:alphaModFix/>
          </a:blip>
          <a:srcRect/>
          <a:stretch/>
        </p:blipFill>
        <p:spPr>
          <a:xfrm>
            <a:off x="5386325" y="3275625"/>
            <a:ext cx="2580676" cy="1682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72300" y="91425"/>
            <a:ext cx="98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147" name="Google Shape;147;p23"/>
          <p:cNvSpPr txBox="1"/>
          <p:nvPr/>
        </p:nvSpPr>
        <p:spPr>
          <a:xfrm>
            <a:off x="72300" y="488200"/>
            <a:ext cx="43344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Microsoft GLAN</a:t>
            </a:r>
            <a:r>
              <a:rPr lang="en" sz="1300" b="0" i="0" u="none" strike="noStrike" cap="none">
                <a:solidFill>
                  <a:srgbClr val="000000"/>
                </a:solidFill>
                <a:latin typeface="Calibri"/>
                <a:ea typeface="Calibri"/>
                <a:cs typeface="Calibri"/>
                <a:sym typeface="Calibri"/>
              </a:rPr>
              <a:t> (Generalized Instruction Tuning)</a:t>
            </a:r>
            <a:br>
              <a:rPr lang="en" sz="1300" b="0" i="0" u="none" strike="noStrike" cap="none">
                <a:solidFill>
                  <a:srgbClr val="000000"/>
                </a:solidFill>
                <a:latin typeface="Calibri"/>
                <a:ea typeface="Calibri"/>
                <a:cs typeface="Calibri"/>
                <a:sym typeface="Calibri"/>
              </a:rPr>
            </a:br>
            <a:r>
              <a:rPr lang="en" sz="1300" b="0" i="0" u="none" strike="noStrike" cap="none">
                <a:solidFill>
                  <a:srgbClr val="3C78D8"/>
                </a:solidFill>
                <a:latin typeface="Calibri"/>
                <a:ea typeface="Calibri"/>
                <a:cs typeface="Calibri"/>
                <a:sym typeface="Calibri"/>
              </a:rPr>
              <a:t>Synthetic Data (Almost) from Scratch: Generalized Instruction Tuning for Language Models -</a:t>
            </a:r>
            <a:r>
              <a:rPr lang="en" sz="1300" b="0" i="0" u="none" strike="noStrike" cap="none">
                <a:solidFill>
                  <a:srgbClr val="000000"/>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3"/>
              </a:rPr>
              <a:t>https://arxiv.org/abs/2402.13064</a:t>
            </a:r>
            <a:r>
              <a:rPr lang="en" sz="1000" b="0" i="0" u="none" strike="noStrike" cap="none">
                <a:solidFill>
                  <a:srgbClr val="000000"/>
                </a:solidFill>
                <a:latin typeface="Calibri"/>
                <a:ea typeface="Calibri"/>
                <a:cs typeface="Calibri"/>
                <a:sym typeface="Calibri"/>
              </a:rPr>
              <a:t> - </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GLAN</a:t>
            </a:r>
            <a:r>
              <a:rPr lang="en" sz="1300" b="0" i="0" u="none" strike="noStrike" cap="none">
                <a:solidFill>
                  <a:srgbClr val="000000"/>
                </a:solidFill>
                <a:latin typeface="Calibri"/>
                <a:ea typeface="Calibri"/>
                <a:cs typeface="Calibri"/>
                <a:sym typeface="Calibri"/>
              </a:rPr>
              <a:t> uses pre-curated taxonomy of human knowledge (in various fields, sub-fields and ultimately, distinct disciplines semi-automatically, facilitated by LLMs).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GLAN</a:t>
            </a:r>
            <a:r>
              <a:rPr lang="en" sz="1300" b="0" i="0" u="none" strike="noStrike" cap="none">
                <a:solidFill>
                  <a:srgbClr val="000000"/>
                </a:solidFill>
                <a:latin typeface="Calibri"/>
                <a:ea typeface="Calibri"/>
                <a:cs typeface="Calibri"/>
                <a:sym typeface="Calibri"/>
              </a:rPr>
              <a:t> generates a comprehensive list of subjects for every discipline and proceed to design a syllabus tailored to each subject, again utilizing LLMs.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GLAN</a:t>
            </a:r>
            <a:r>
              <a:rPr lang="en" sz="1300" b="0" i="0" u="none" strike="noStrike" cap="none">
                <a:solidFill>
                  <a:srgbClr val="000000"/>
                </a:solidFill>
                <a:latin typeface="Calibri"/>
                <a:ea typeface="Calibri"/>
                <a:cs typeface="Calibri"/>
                <a:sym typeface="Calibri"/>
              </a:rPr>
              <a:t> generates diverse instructions with a broad coverage across the entire spectrum of human knowledge and skills.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Tuning Mistral using </a:t>
            </a:r>
            <a:r>
              <a:rPr lang="en" sz="1300" b="1" i="0" u="none" strike="noStrike" cap="none">
                <a:solidFill>
                  <a:srgbClr val="FF0000"/>
                </a:solidFill>
                <a:latin typeface="Calibri"/>
                <a:ea typeface="Calibri"/>
                <a:cs typeface="Calibri"/>
                <a:sym typeface="Calibri"/>
              </a:rPr>
              <a:t>GLAN</a:t>
            </a:r>
            <a:r>
              <a:rPr lang="en" sz="1300" b="0" i="0" u="none" strike="noStrike" cap="none">
                <a:solidFill>
                  <a:srgbClr val="000000"/>
                </a:solidFill>
                <a:latin typeface="Calibri"/>
                <a:ea typeface="Calibri"/>
                <a:cs typeface="Calibri"/>
                <a:sym typeface="Calibri"/>
              </a:rPr>
              <a:t> - excels in multiple dimensions from mathematical reasoning, coding, academic exams, logical reasoning to general instruction following without using task-specific training data of these tasks.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GLAN</a:t>
            </a:r>
            <a:r>
              <a:rPr lang="en" sz="1300" b="0" i="0" u="none" strike="noStrike" cap="none">
                <a:solidFill>
                  <a:srgbClr val="000000"/>
                </a:solidFill>
                <a:latin typeface="Calibri"/>
                <a:ea typeface="Calibri"/>
                <a:cs typeface="Calibri"/>
                <a:sym typeface="Calibri"/>
              </a:rPr>
              <a:t> allows for easy customization and new fields or skills can be added by simply incorporating a new node into our taxonomy.</a:t>
            </a:r>
            <a:endParaRPr sz="1300" b="0" i="0" u="none" strike="noStrike" cap="none">
              <a:solidFill>
                <a:srgbClr val="000000"/>
              </a:solidFill>
              <a:latin typeface="Calibri"/>
              <a:ea typeface="Calibri"/>
              <a:cs typeface="Calibri"/>
              <a:sym typeface="Calibri"/>
            </a:endParaRPr>
          </a:p>
        </p:txBody>
      </p:sp>
      <p:pic>
        <p:nvPicPr>
          <p:cNvPr id="148" name="Google Shape;148;p23"/>
          <p:cNvPicPr preferRelativeResize="0"/>
          <p:nvPr/>
        </p:nvPicPr>
        <p:blipFill rotWithShape="1">
          <a:blip r:embed="rId4">
            <a:alphaModFix/>
          </a:blip>
          <a:srcRect/>
          <a:stretch/>
        </p:blipFill>
        <p:spPr>
          <a:xfrm>
            <a:off x="6669700" y="2831000"/>
            <a:ext cx="2375249" cy="2213449"/>
          </a:xfrm>
          <a:prstGeom prst="rect">
            <a:avLst/>
          </a:prstGeom>
          <a:noFill/>
          <a:ln w="9525" cap="flat" cmpd="sng">
            <a:solidFill>
              <a:srgbClr val="FF0000"/>
            </a:solidFill>
            <a:prstDash val="solid"/>
            <a:round/>
            <a:headEnd type="none" w="sm" len="sm"/>
            <a:tailEnd type="none" w="sm" len="sm"/>
          </a:ln>
        </p:spPr>
      </p:pic>
      <p:sp>
        <p:nvSpPr>
          <p:cNvPr id="149" name="Google Shape;149;p23"/>
          <p:cNvSpPr txBox="1"/>
          <p:nvPr/>
        </p:nvSpPr>
        <p:spPr>
          <a:xfrm>
            <a:off x="4581725" y="129550"/>
            <a:ext cx="4463100" cy="254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India</a:t>
            </a:r>
            <a:r>
              <a:rPr lang="en" sz="1300" b="0" i="0" u="none" strike="noStrike" cap="none">
                <a:solidFill>
                  <a:schemeClr val="dk1"/>
                </a:solidFill>
                <a:latin typeface="Calibri"/>
                <a:ea typeface="Calibri"/>
                <a:cs typeface="Calibri"/>
                <a:sym typeface="Calibri"/>
              </a:rPr>
              <a:t> now requires approval for certain AI deployments by the Ministry of Electronics and Information Technology (MeitY).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5"/>
              </a:rPr>
              <a:t>https://twitter.com/AravSrinivas/status/1764429686787252402</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US gov</a:t>
            </a:r>
            <a:r>
              <a:rPr lang="en" sz="1300" b="0" i="0" u="none" strike="noStrike" cap="none">
                <a:solidFill>
                  <a:schemeClr val="dk1"/>
                </a:solidFill>
                <a:latin typeface="Calibri"/>
                <a:ea typeface="Calibri"/>
                <a:cs typeface="Calibri"/>
                <a:sym typeface="Calibri"/>
              </a:rPr>
              <a:t>: considering Federal AI Governance and Transparency Act</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6"/>
              </a:rPr>
              <a:t>https://oversight.house.gov/release/comer-raskin-introduce-the-federal-ai-governance-and-transparency-act</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Europe</a:t>
            </a:r>
            <a:r>
              <a:rPr lang="en" sz="1300" b="0" i="0" u="none" strike="noStrike" cap="none">
                <a:solidFill>
                  <a:srgbClr val="000000"/>
                </a:solidFill>
                <a:latin typeface="Calibri"/>
                <a:ea typeface="Calibri"/>
                <a:cs typeface="Calibri"/>
                <a:sym typeface="Calibri"/>
              </a:rPr>
              <a:t>: The EU AI Act was officially enacted on Dec 9, 2023 and is expected to go into effect in 2025.</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000000"/>
                </a:solidFill>
                <a:latin typeface="Calibri"/>
                <a:ea typeface="Calibri"/>
                <a:cs typeface="Calibri"/>
                <a:sym typeface="Calibri"/>
              </a:rPr>
              <a:t>.. </a:t>
            </a:r>
            <a:r>
              <a:rPr lang="en" sz="1000" b="0" i="0" u="sng" strike="noStrike" cap="none">
                <a:solidFill>
                  <a:schemeClr val="hlink"/>
                </a:solidFill>
                <a:latin typeface="Calibri"/>
                <a:ea typeface="Calibri"/>
                <a:cs typeface="Calibri"/>
                <a:sym typeface="Calibri"/>
                <a:hlinkClick r:id="rId7"/>
              </a:rPr>
              <a:t>https://artificialintelligenceact.eu</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Europe is leading in creating regulations. First was GDPR (2016 .. 2018), now the AI Act (2023-2025)</a:t>
            </a:r>
            <a:endParaRPr sz="1300" b="0" i="0" u="none" strike="noStrike" cap="none">
              <a:solidFill>
                <a:srgbClr val="000000"/>
              </a:solidFill>
              <a:latin typeface="Calibri"/>
              <a:ea typeface="Calibri"/>
              <a:cs typeface="Calibri"/>
              <a:sym typeface="Calibri"/>
            </a:endParaRPr>
          </a:p>
        </p:txBody>
      </p:sp>
      <p:sp>
        <p:nvSpPr>
          <p:cNvPr id="150" name="Google Shape;150;p23"/>
          <p:cNvSpPr txBox="1"/>
          <p:nvPr/>
        </p:nvSpPr>
        <p:spPr>
          <a:xfrm>
            <a:off x="5388225" y="3549175"/>
            <a:ext cx="11331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Decline of Conventional Media </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p:nvPr/>
        </p:nvSpPr>
        <p:spPr>
          <a:xfrm>
            <a:off x="72300" y="91425"/>
            <a:ext cx="3065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EU Artificial Intelligence Act</a:t>
            </a:r>
            <a:endParaRPr sz="2000" b="1" i="0" u="none" strike="noStrike" cap="none">
              <a:solidFill>
                <a:srgbClr val="000000"/>
              </a:solidFill>
              <a:latin typeface="Calibri"/>
              <a:ea typeface="Calibri"/>
              <a:cs typeface="Calibri"/>
              <a:sym typeface="Calibri"/>
            </a:endParaRPr>
          </a:p>
        </p:txBody>
      </p:sp>
      <p:sp>
        <p:nvSpPr>
          <p:cNvPr id="156" name="Google Shape;156;p24"/>
          <p:cNvSpPr txBox="1"/>
          <p:nvPr/>
        </p:nvSpPr>
        <p:spPr>
          <a:xfrm>
            <a:off x="72300" y="488200"/>
            <a:ext cx="44001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EU Artificial Intelligence Act</a:t>
            </a:r>
            <a:r>
              <a:rPr lang="en" sz="1300" b="0" i="0" u="none" strike="noStrike" cap="none">
                <a:solidFill>
                  <a:srgbClr val="000000"/>
                </a:solidFill>
                <a:latin typeface="Calibri"/>
                <a:ea typeface="Calibri"/>
                <a:cs typeface="Calibri"/>
                <a:sym typeface="Calibri"/>
              </a:rPr>
              <a:t> - Dec 2023</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Regulates dev &amp; use of AI within European Union.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Goals: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Safe, protect EU citizens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Promote trust in AI</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Ensure ethics, respect fundamental rights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Global standard (potentially influencing other countries)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Foster innovation in AI in safe way</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Risk-Based Approach - four categories of A! systems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Unacceptable Risk</a:t>
            </a:r>
            <a:r>
              <a:rPr lang="en" sz="1300" b="0" i="0" u="none" strike="noStrike" cap="none">
                <a:solidFill>
                  <a:srgbClr val="000000"/>
                </a:solidFill>
                <a:latin typeface="Calibri"/>
                <a:ea typeface="Calibri"/>
                <a:cs typeface="Calibri"/>
                <a:sym typeface="Calibri"/>
              </a:rPr>
              <a:t> - threat to safety, livelihoods, and rights.  Prohibited outright.</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High-Risk</a:t>
            </a:r>
            <a:r>
              <a:rPr lang="en" sz="1300" b="0" i="0" u="none" strike="noStrike" cap="none">
                <a:solidFill>
                  <a:srgbClr val="000000"/>
                </a:solidFill>
                <a:latin typeface="Calibri"/>
                <a:ea typeface="Calibri"/>
                <a:cs typeface="Calibri"/>
                <a:sym typeface="Calibri"/>
              </a:rPr>
              <a:t> - significant potential for harm. Undergo strict assessments, must meet requirements for transparency, human oversight, accuracy, and robustness. Examples: AI in critical infrastructure, education, employment, and law enforcement.</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Limited Risk</a:t>
            </a:r>
            <a:r>
              <a:rPr lang="en" sz="1300" b="0" i="0" u="none" strike="noStrike" cap="none">
                <a:solidFill>
                  <a:srgbClr val="000000"/>
                </a:solidFill>
                <a:latin typeface="Calibri"/>
                <a:ea typeface="Calibri"/>
                <a:cs typeface="Calibri"/>
                <a:sym typeface="Calibri"/>
              </a:rPr>
              <a:t> - specific transparency obligations: chatbots.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Minimal Risk</a:t>
            </a:r>
            <a:r>
              <a:rPr lang="en" sz="1300" b="0" i="0" u="none" strike="noStrike" cap="none">
                <a:solidFill>
                  <a:srgbClr val="000000"/>
                </a:solidFill>
                <a:latin typeface="Calibri"/>
                <a:ea typeface="Calibri"/>
                <a:cs typeface="Calibri"/>
                <a:sym typeface="Calibri"/>
              </a:rPr>
              <a:t> - the majority of AI systems fall here with no special restrictions (e.g., AI-based video games).</a:t>
            </a:r>
            <a:endParaRPr sz="1300" b="0" i="0" u="none" strike="noStrike" cap="none">
              <a:solidFill>
                <a:srgbClr val="000000"/>
              </a:solidFill>
              <a:latin typeface="Calibri"/>
              <a:ea typeface="Calibri"/>
              <a:cs typeface="Calibri"/>
              <a:sym typeface="Calibri"/>
            </a:endParaRPr>
          </a:p>
        </p:txBody>
      </p:sp>
      <p:sp>
        <p:nvSpPr>
          <p:cNvPr id="157" name="Google Shape;157;p24"/>
          <p:cNvSpPr txBox="1"/>
          <p:nvPr/>
        </p:nvSpPr>
        <p:spPr>
          <a:xfrm>
            <a:off x="4650150" y="107200"/>
            <a:ext cx="44001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Prohibited AI Practices:</a:t>
            </a:r>
            <a:endParaRPr sz="1300" b="1" i="0" u="none" strike="noStrike" cap="none">
              <a:solidFill>
                <a:srgbClr val="FF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Social scoring systems used by governments.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Use of AI for real-time remote biometric identification in public spaces for law enforcement purposes (with specific exceptions).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AI that exploit vulnerabilities of individuals or groups.</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Obligations for High-Risk Systems</a:t>
            </a:r>
            <a:endParaRPr sz="1300" b="1" i="0" u="none" strike="noStrike" cap="none">
              <a:solidFill>
                <a:srgbClr val="FF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Must undergo assessments before being put into use.</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Requirements for high-quality datasets to minimize risks of bias/discrimination.</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Robustness, accuracy, and cybersecurity safeguards.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Traceability and record-keeping for results generated.</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Appropriate human oversight mechanisms.</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Clear user instructions and information.</a:t>
            </a:r>
            <a:endParaRPr sz="1300" b="0" i="0" u="none" strike="noStrike" cap="none">
              <a:solidFill>
                <a:srgbClr val="000000"/>
              </a:solidFill>
              <a:latin typeface="Calibri"/>
              <a:ea typeface="Calibri"/>
              <a:cs typeface="Calibri"/>
              <a:sym typeface="Calibri"/>
            </a:endParaRPr>
          </a:p>
        </p:txBody>
      </p:sp>
      <p:pic>
        <p:nvPicPr>
          <p:cNvPr id="158" name="Google Shape;158;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96675" y="3264750"/>
            <a:ext cx="2689342" cy="17113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p:nvPr/>
        </p:nvSpPr>
        <p:spPr>
          <a:xfrm>
            <a:off x="72300" y="91425"/>
            <a:ext cx="98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164" name="Google Shape;164;p25"/>
          <p:cNvSpPr txBox="1"/>
          <p:nvPr/>
        </p:nvSpPr>
        <p:spPr>
          <a:xfrm>
            <a:off x="72300" y="2095608"/>
            <a:ext cx="35928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Text Humanizers</a:t>
            </a:r>
            <a:r>
              <a:rPr lang="en" sz="1300" b="0" i="0" u="none" strike="noStrike" cap="none">
                <a:solidFill>
                  <a:srgbClr val="000000"/>
                </a:solidFill>
                <a:latin typeface="Calibri"/>
                <a:ea typeface="Calibri"/>
                <a:cs typeface="Calibri"/>
                <a:sym typeface="Calibri"/>
              </a:rPr>
              <a:t>:</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3"/>
              </a:rPr>
              <a:t>https://humbot.ai</a:t>
            </a:r>
            <a:r>
              <a:rPr lang="en" sz="1000" b="0" i="0" u="none" strike="noStrike" cap="none">
                <a:solidFill>
                  <a:srgbClr val="000000"/>
                </a:solidFill>
                <a:latin typeface="Calibri"/>
                <a:ea typeface="Calibri"/>
                <a:cs typeface="Calibri"/>
                <a:sym typeface="Calibri"/>
              </a:rPr>
              <a:t> </a:t>
            </a:r>
            <a:r>
              <a:rPr lang="en" sz="1300" b="0" i="0" u="none" strike="noStrike" cap="none">
                <a:solidFill>
                  <a:srgbClr val="000000"/>
                </a:solidFill>
                <a:latin typeface="Calibri"/>
                <a:ea typeface="Calibri"/>
                <a:cs typeface="Calibri"/>
                <a:sym typeface="Calibri"/>
              </a:rPr>
              <a:t>- humanize AI text into authentic and original content undetectable by most AI content detectors</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4"/>
              </a:rPr>
              <a:t>https://undetectableai.ai</a:t>
            </a:r>
            <a:r>
              <a:rPr lang="en" sz="1300" b="0" i="0" u="none" strike="noStrike" cap="none">
                <a:solidFill>
                  <a:srgbClr val="000000"/>
                </a:solidFill>
                <a:latin typeface="Calibri"/>
                <a:ea typeface="Calibri"/>
                <a:cs typeface="Calibri"/>
                <a:sym typeface="Calibri"/>
              </a:rPr>
              <a:t> - ...</a:t>
            </a:r>
            <a:endParaRPr sz="1300" b="0" i="0" u="none" strike="noStrike" cap="none">
              <a:solidFill>
                <a:srgbClr val="000000"/>
              </a:solidFill>
              <a:latin typeface="Calibri"/>
              <a:ea typeface="Calibri"/>
              <a:cs typeface="Calibri"/>
              <a:sym typeface="Calibri"/>
            </a:endParaRPr>
          </a:p>
        </p:txBody>
      </p:sp>
      <p:sp>
        <p:nvSpPr>
          <p:cNvPr id="165" name="Google Shape;165;p25"/>
          <p:cNvSpPr txBox="1"/>
          <p:nvPr/>
        </p:nvSpPr>
        <p:spPr>
          <a:xfrm>
            <a:off x="72300" y="541550"/>
            <a:ext cx="3592800" cy="146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AI content detectors</a:t>
            </a:r>
            <a:r>
              <a:rPr lang="en" sz="1300" b="0" i="0" u="none" strike="noStrike" cap="none">
                <a:solidFill>
                  <a:srgbClr val="000000"/>
                </a:solidFill>
                <a:latin typeface="Calibri"/>
                <a:ea typeface="Calibri"/>
                <a:cs typeface="Calibri"/>
                <a:sym typeface="Calibri"/>
              </a:rPr>
              <a:t>:</a:t>
            </a:r>
            <a:endParaRPr sz="13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https://originality.ai</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https://www.zerogpt.com</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7"/>
              </a:rPr>
              <a:t>https://contentatscale.ai</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8"/>
              </a:rPr>
              <a:t>https://gowinston.ai</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9"/>
              </a:rPr>
              <a:t>https://copyleaks.com</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10"/>
              </a:rPr>
              <a:t>https://www.turnitin.com</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11"/>
              </a:rPr>
              <a:t>https://gptzero.me</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
        <p:nvSpPr>
          <p:cNvPr id="166" name="Google Shape;166;p25"/>
          <p:cNvSpPr txBox="1"/>
          <p:nvPr/>
        </p:nvSpPr>
        <p:spPr>
          <a:xfrm>
            <a:off x="72300" y="3371028"/>
            <a:ext cx="3592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HyperAttention</a:t>
            </a:r>
            <a:r>
              <a:rPr lang="en" sz="1300" b="0" i="0" u="none" strike="noStrike" cap="none">
                <a:solidFill>
                  <a:srgbClr val="000000"/>
                </a:solidFill>
                <a:latin typeface="Calibri"/>
                <a:ea typeface="Calibri"/>
                <a:cs typeface="Calibri"/>
                <a:sym typeface="Calibri"/>
              </a:rPr>
              <a:t>: Long-context Attention in Near-Linear Time - </a:t>
            </a:r>
            <a:r>
              <a:rPr lang="en" sz="1000" b="0" i="0" u="sng" strike="noStrike" cap="none">
                <a:solidFill>
                  <a:schemeClr val="hlink"/>
                </a:solidFill>
                <a:latin typeface="Calibri"/>
                <a:ea typeface="Calibri"/>
                <a:cs typeface="Calibri"/>
                <a:sym typeface="Calibri"/>
                <a:hlinkClick r:id="rId12"/>
              </a:rPr>
              <a:t>https://arxiv.org/abs/2310.05869</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p:txBody>
      </p:sp>
      <p:sp>
        <p:nvSpPr>
          <p:cNvPr id="167" name="Google Shape;167;p25"/>
          <p:cNvSpPr txBox="1"/>
          <p:nvPr/>
        </p:nvSpPr>
        <p:spPr>
          <a:xfrm>
            <a:off x="4363450" y="541550"/>
            <a:ext cx="46095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Single Image =&gt; 3D</a:t>
            </a:r>
            <a:r>
              <a:rPr lang="en" sz="13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in less than a second without GPU</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open source</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Tripo3d.AI + Stability.AI</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13"/>
              </a:rPr>
              <a:t>https://www.tripo3d.ai</a:t>
            </a:r>
            <a:r>
              <a:rPr lang="en" sz="1000" b="0" i="0" u="none" strike="noStrike" cap="none">
                <a:solidFill>
                  <a:srgbClr val="000000"/>
                </a:solidFill>
                <a:latin typeface="Calibri"/>
                <a:ea typeface="Calibri"/>
                <a:cs typeface="Calibri"/>
                <a:sym typeface="Calibri"/>
              </a:rPr>
              <a:t> </a:t>
            </a:r>
            <a:r>
              <a:rPr lang="en" sz="1300" b="0" i="0" u="none" strike="noStrike" cap="none">
                <a:solidFill>
                  <a:srgbClr val="000000"/>
                </a:solidFill>
                <a:latin typeface="Calibri"/>
                <a:ea typeface="Calibri"/>
                <a:cs typeface="Calibri"/>
                <a:sym typeface="Calibri"/>
              </a:rPr>
              <a:t>- generate 3d images from photos in under a second.</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14"/>
              </a:rPr>
              <a:t>https://arxiv.org/abs/2311.04400</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15"/>
              </a:rPr>
              <a:t>https://stability.ai/news/triposr-3d-generation</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
        <p:nvSpPr>
          <p:cNvPr id="168" name="Google Shape;168;p25"/>
          <p:cNvSpPr txBox="1"/>
          <p:nvPr/>
        </p:nvSpPr>
        <p:spPr>
          <a:xfrm>
            <a:off x="72300" y="4047180"/>
            <a:ext cx="3592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Google Cloud Next'24</a:t>
            </a:r>
            <a:r>
              <a:rPr lang="en" sz="1300" b="0" i="0" u="none" strike="noStrike" cap="none">
                <a:solidFill>
                  <a:srgbClr val="000000"/>
                </a:solidFill>
                <a:latin typeface="Calibri"/>
                <a:ea typeface="Calibri"/>
                <a:cs typeface="Calibri"/>
                <a:sym typeface="Calibri"/>
              </a:rPr>
              <a:t>: global exhibition</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Apr. 9-11, 2024 in Las Vegas</a:t>
            </a:r>
            <a:endParaRPr sz="1300" b="0" i="0" u="none" strike="noStrike" cap="none">
              <a:solidFill>
                <a:srgbClr val="000000"/>
              </a:solidFill>
              <a:latin typeface="Calibri"/>
              <a:ea typeface="Calibri"/>
              <a:cs typeface="Calibri"/>
              <a:sym typeface="Calibri"/>
            </a:endParaRPr>
          </a:p>
        </p:txBody>
      </p:sp>
      <p:sp>
        <p:nvSpPr>
          <p:cNvPr id="169" name="Google Shape;169;p25"/>
          <p:cNvSpPr txBox="1"/>
          <p:nvPr/>
        </p:nvSpPr>
        <p:spPr>
          <a:xfrm>
            <a:off x="4363450" y="2363022"/>
            <a:ext cx="46095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Stable Diffusion 3</a:t>
            </a:r>
            <a:r>
              <a:rPr lang="en" sz="1300" b="0" i="0" u="none" strike="noStrike" cap="none">
                <a:solidFill>
                  <a:srgbClr val="000000"/>
                </a:solidFill>
                <a:latin typeface="Calibri"/>
                <a:ea typeface="Calibri"/>
                <a:cs typeface="Calibri"/>
                <a:sym typeface="Calibri"/>
              </a:rPr>
              <a:t>: Research Paper</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16"/>
              </a:rPr>
              <a:t>https://stability.ai/news/stable-diffusion-3-research-paper</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
        <p:nvSpPr>
          <p:cNvPr id="170" name="Google Shape;170;p25"/>
          <p:cNvSpPr txBox="1"/>
          <p:nvPr/>
        </p:nvSpPr>
        <p:spPr>
          <a:xfrm>
            <a:off x="4363450" y="3031950"/>
            <a:ext cx="4609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VTG-GPT</a:t>
            </a:r>
            <a:r>
              <a:rPr lang="en" sz="1300" b="0" i="0" u="none" strike="noStrike" cap="none">
                <a:solidFill>
                  <a:srgbClr val="000000"/>
                </a:solidFill>
                <a:latin typeface="Calibri"/>
                <a:ea typeface="Calibri"/>
                <a:cs typeface="Calibri"/>
                <a:sym typeface="Calibri"/>
              </a:rPr>
              <a:t> - find specific segments in videos using natural language queries - </a:t>
            </a:r>
            <a:r>
              <a:rPr lang="en" sz="1000" b="0" i="0" u="sng" strike="noStrike" cap="none">
                <a:solidFill>
                  <a:schemeClr val="hlink"/>
                </a:solidFill>
                <a:latin typeface="Calibri"/>
                <a:ea typeface="Calibri"/>
                <a:cs typeface="Calibri"/>
                <a:sym typeface="Calibri"/>
                <a:hlinkClick r:id="rId17"/>
              </a:rPr>
              <a:t>https://github.com/YoucanBaby/VTG-GPT</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sp>
        <p:nvSpPr>
          <p:cNvPr id="171" name="Google Shape;171;p25"/>
          <p:cNvSpPr txBox="1"/>
          <p:nvPr/>
        </p:nvSpPr>
        <p:spPr>
          <a:xfrm>
            <a:off x="4363450" y="3724650"/>
            <a:ext cx="4609500" cy="109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sng" strike="noStrike" cap="none">
                <a:solidFill>
                  <a:schemeClr val="hlink"/>
                </a:solidFill>
                <a:latin typeface="Calibri"/>
                <a:ea typeface="Calibri"/>
                <a:cs typeface="Calibri"/>
                <a:sym typeface="Calibri"/>
                <a:hlinkClick r:id="rId18"/>
              </a:rPr>
              <a:t>https://www.ema.co</a:t>
            </a:r>
            <a:r>
              <a:rPr lang="en" sz="1300" b="0" i="0" u="none" strike="noStrike" cap="none">
                <a:solidFill>
                  <a:srgbClr val="000000"/>
                </a:solidFill>
                <a:latin typeface="Calibri"/>
                <a:ea typeface="Calibri"/>
                <a:cs typeface="Calibri"/>
                <a:sym typeface="Calibri"/>
              </a:rPr>
              <a:t> - startup received $25 Mln.</a:t>
            </a:r>
            <a:br>
              <a:rPr lang="en" sz="1300" b="0" i="0" u="none" strike="noStrike" cap="none">
                <a:solidFill>
                  <a:srgbClr val="000000"/>
                </a:solidFill>
                <a:latin typeface="Calibri"/>
                <a:ea typeface="Calibri"/>
                <a:cs typeface="Calibri"/>
                <a:sym typeface="Calibri"/>
              </a:rPr>
            </a:br>
            <a:r>
              <a:rPr lang="en" sz="1300" b="1" i="0" u="none" strike="noStrike" cap="none">
                <a:solidFill>
                  <a:srgbClr val="FF0000"/>
                </a:solidFill>
                <a:latin typeface="Calibri"/>
                <a:ea typeface="Calibri"/>
                <a:cs typeface="Calibri"/>
                <a:sym typeface="Calibri"/>
              </a:rPr>
              <a:t>Ema is an Universal AI employee</a:t>
            </a:r>
            <a:r>
              <a:rPr lang="en" sz="1300" b="0" i="0" u="none" strike="noStrike" cap="none">
                <a:solidFill>
                  <a:srgbClr val="000000"/>
                </a:solidFill>
                <a:latin typeface="Calibri"/>
                <a:ea typeface="Calibri"/>
                <a:cs typeface="Calibri"/>
                <a:sym typeface="Calibri"/>
              </a:rPr>
              <a:t>; using multiple LLMs to do common office tasks; simple to use, trusted and accurate.</a:t>
            </a:r>
            <a:br>
              <a:rPr lang="en" sz="1300" b="0" i="0" u="none" strike="noStrike" cap="none">
                <a:solidFill>
                  <a:srgbClr val="000000"/>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9"/>
              </a:rPr>
              <a:t>https://techcrunch.com/2024/03/05/ema-a-universal-ai-employee-emerges-from-stealth-with-25m/</a:t>
            </a:r>
            <a:r>
              <a:rPr lang="en" sz="1000" b="0" i="0" u="none" strike="noStrike" cap="none">
                <a:solidFill>
                  <a:srgbClr val="000000"/>
                </a:solidFill>
                <a:latin typeface="Calibri"/>
                <a:ea typeface="Calibri"/>
                <a:cs typeface="Calibri"/>
                <a:sym typeface="Calibri"/>
              </a:rPr>
              <a:t> </a:t>
            </a:r>
            <a:endParaRPr sz="7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p:nvPr/>
        </p:nvSpPr>
        <p:spPr>
          <a:xfrm>
            <a:off x="72300" y="91425"/>
            <a:ext cx="98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Misc 3</a:t>
            </a:r>
            <a:endParaRPr sz="2000" b="1" i="0" u="none" strike="noStrike" cap="none">
              <a:solidFill>
                <a:srgbClr val="000000"/>
              </a:solidFill>
              <a:latin typeface="Calibri"/>
              <a:ea typeface="Calibri"/>
              <a:cs typeface="Calibri"/>
              <a:sym typeface="Calibri"/>
            </a:endParaRPr>
          </a:p>
        </p:txBody>
      </p:sp>
      <p:sp>
        <p:nvSpPr>
          <p:cNvPr id="177" name="Google Shape;177;p26"/>
          <p:cNvSpPr txBox="1"/>
          <p:nvPr/>
        </p:nvSpPr>
        <p:spPr>
          <a:xfrm>
            <a:off x="72300" y="541550"/>
            <a:ext cx="4374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Lawsuit: Microsoft vs The New York Times:</a:t>
            </a:r>
            <a:endParaRPr sz="13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3C78D8"/>
                </a:solidFill>
                <a:latin typeface="Calibri"/>
                <a:ea typeface="Calibri"/>
                <a:cs typeface="Calibri"/>
                <a:sym typeface="Calibri"/>
              </a:rPr>
              <a:t>drawing parallels between using LLMs and VCRs (Video Cassette Recorder). </a:t>
            </a:r>
            <a:r>
              <a:rPr lang="en" sz="1300" b="0" i="0" u="none" strike="noStrike" cap="none">
                <a:solidFill>
                  <a:schemeClr val="dk1"/>
                </a:solidFill>
                <a:latin typeface="Calibri"/>
                <a:ea typeface="Calibri"/>
                <a:cs typeface="Calibri"/>
                <a:sym typeface="Calibri"/>
              </a:rPr>
              <a:t>The precedent: </a:t>
            </a:r>
            <a:r>
              <a:rPr lang="en" sz="1300" b="0" i="0" u="none" strike="noStrike" cap="none">
                <a:solidFill>
                  <a:srgbClr val="6AA84F"/>
                </a:solidFill>
                <a:latin typeface="Calibri"/>
                <a:ea typeface="Calibri"/>
                <a:cs typeface="Calibri"/>
                <a:sym typeface="Calibri"/>
              </a:rPr>
              <a:t>"technologies capable of copyright infringement have been deemed legal if they also have substantial lawful uses"</a:t>
            </a:r>
            <a:endParaRPr sz="1300" b="0" i="0" u="none" strike="noStrike" cap="none">
              <a:solidFill>
                <a:srgbClr val="6AA84F"/>
              </a:solidFill>
              <a:latin typeface="Calibri"/>
              <a:ea typeface="Calibri"/>
              <a:cs typeface="Calibri"/>
              <a:sym typeface="Calibri"/>
            </a:endParaRPr>
          </a:p>
        </p:txBody>
      </p:sp>
      <p:sp>
        <p:nvSpPr>
          <p:cNvPr id="178" name="Google Shape;178;p26"/>
          <p:cNvSpPr txBox="1"/>
          <p:nvPr/>
        </p:nvSpPr>
        <p:spPr>
          <a:xfrm>
            <a:off x="72300" y="1850575"/>
            <a:ext cx="4374600" cy="93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Snowflake Cortex</a:t>
            </a:r>
            <a:r>
              <a:rPr lang="en" sz="1300" b="0" i="0" u="none" strike="noStrike" cap="none">
                <a:solidFill>
                  <a:schemeClr val="dk1"/>
                </a:solidFill>
                <a:latin typeface="Calibri"/>
                <a:ea typeface="Calibri"/>
                <a:cs typeface="Calibri"/>
                <a:sym typeface="Calibri"/>
              </a:rPr>
              <a:t> now uses </a:t>
            </a:r>
            <a:r>
              <a:rPr lang="en" sz="1300" b="1" i="0" u="none" strike="noStrike" cap="none">
                <a:solidFill>
                  <a:srgbClr val="FF0000"/>
                </a:solidFill>
                <a:latin typeface="Calibri"/>
                <a:ea typeface="Calibri"/>
                <a:cs typeface="Calibri"/>
                <a:sym typeface="Calibri"/>
              </a:rPr>
              <a:t>Mistral Large</a:t>
            </a:r>
            <a:r>
              <a:rPr lang="en" sz="1300" b="0" i="0" u="none" strike="noStrike" cap="none">
                <a:solidFill>
                  <a:schemeClr val="dk1"/>
                </a:solidFill>
                <a:latin typeface="Calibri"/>
                <a:ea typeface="Calibri"/>
                <a:cs typeface="Calibri"/>
                <a:sym typeface="Calibri"/>
              </a:rPr>
              <a:t> LLM to analyze text data and build AI applications (including RAG, vector search - using Python, serverless functions, Streamlit, data pipelines).</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https://www.snowflake.com/en/data-cloud/cortex/</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79" name="Google Shape;179;p26"/>
          <p:cNvSpPr txBox="1"/>
          <p:nvPr/>
        </p:nvSpPr>
        <p:spPr>
          <a:xfrm>
            <a:off x="72300" y="2913300"/>
            <a:ext cx="4374600" cy="93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Inflection 2.5</a:t>
            </a:r>
            <a:r>
              <a:rPr lang="en" sz="1300" b="0" i="0" u="none" strike="noStrike" cap="none">
                <a:solidFill>
                  <a:schemeClr val="dk1"/>
                </a:solidFill>
                <a:latin typeface="Calibri"/>
                <a:ea typeface="Calibri"/>
                <a:cs typeface="Calibri"/>
                <a:sym typeface="Calibri"/>
              </a:rPr>
              <a:t> - available to all Pi users. Trained using 22,000 NVIDIA H100 GPUs. Approaches GPT-4; the "Pi" app now has world-class real-time web search capabilities</a:t>
            </a:r>
            <a:br>
              <a:rPr lang="en" sz="13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4"/>
              </a:rPr>
              <a:t>https://inflection.ai/inflection-2-5</a:t>
            </a:r>
            <a:endParaRPr sz="700" b="0" i="0" u="none" strike="noStrike" cap="none">
              <a:solidFill>
                <a:schemeClr val="dk1"/>
              </a:solidFill>
              <a:latin typeface="Calibri"/>
              <a:ea typeface="Calibri"/>
              <a:cs typeface="Calibri"/>
              <a:sym typeface="Calibri"/>
            </a:endParaRPr>
          </a:p>
        </p:txBody>
      </p:sp>
      <p:sp>
        <p:nvSpPr>
          <p:cNvPr id="180" name="Google Shape;180;p26"/>
          <p:cNvSpPr txBox="1"/>
          <p:nvPr/>
        </p:nvSpPr>
        <p:spPr>
          <a:xfrm>
            <a:off x="4685225" y="2419575"/>
            <a:ext cx="4374600" cy="204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a:solidFill>
                  <a:srgbClr val="FF0000"/>
                </a:solidFill>
                <a:latin typeface="Calibri"/>
                <a:ea typeface="Calibri"/>
                <a:cs typeface="Calibri"/>
                <a:sym typeface="Calibri"/>
              </a:rPr>
              <a:t>Fine-tune a 70B LLM at home</a:t>
            </a:r>
            <a:r>
              <a:rPr lang="en" sz="1300">
                <a:solidFill>
                  <a:schemeClr val="dk1"/>
                </a:solidFill>
                <a:latin typeface="Calibri"/>
                <a:ea typeface="Calibri"/>
                <a:cs typeface="Calibri"/>
                <a:sym typeface="Calibri"/>
              </a:rPr>
              <a:t> </a:t>
            </a:r>
            <a:r>
              <a:rPr lang="en" sz="1300" b="1">
                <a:solidFill>
                  <a:srgbClr val="6AA84F"/>
                </a:solidFill>
                <a:latin typeface="Calibri"/>
                <a:ea typeface="Calibri"/>
                <a:cs typeface="Calibri"/>
                <a:sym typeface="Calibri"/>
              </a:rPr>
              <a:t>using two Nvidia 3090</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300"/>
              <a:buFont typeface="Arial"/>
              <a:buNone/>
            </a:pPr>
            <a:r>
              <a:rPr lang="en" sz="10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https://www.answer.ai/posts/2024-03-06-fsdp-qlora.html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300"/>
              <a:buFont typeface="Arial"/>
              <a:buNone/>
            </a:pPr>
            <a:r>
              <a:rPr lang="en" sz="1300">
                <a:solidFill>
                  <a:schemeClr val="dk1"/>
                </a:solidFill>
                <a:latin typeface="Calibri"/>
                <a:ea typeface="Calibri"/>
                <a:cs typeface="Calibri"/>
                <a:sym typeface="Calibri"/>
              </a:rPr>
              <a:t>by Jeremy Howard, open source, based on FSDP (Fully Sharded Data Parallel)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6"/>
              </a:rPr>
              <a:t>https://engineering.fb.com/2021/07/15/open-source/fsdp/</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and on QLoRA - </a:t>
            </a:r>
            <a:r>
              <a:rPr lang="en" sz="1000" u="sng">
                <a:solidFill>
                  <a:schemeClr val="hlink"/>
                </a:solidFill>
                <a:latin typeface="Calibri"/>
                <a:ea typeface="Calibri"/>
                <a:cs typeface="Calibri"/>
                <a:sym typeface="Calibri"/>
                <a:hlinkClick r:id="rId7"/>
              </a:rPr>
              <a:t>https://arxiv.org/abs/2305.14314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Also see how to </a:t>
            </a:r>
            <a:r>
              <a:rPr lang="en" sz="1300" b="1">
                <a:solidFill>
                  <a:srgbClr val="FF0000"/>
                </a:solidFill>
                <a:latin typeface="Calibri"/>
                <a:ea typeface="Calibri"/>
                <a:cs typeface="Calibri"/>
                <a:sym typeface="Calibri"/>
              </a:rPr>
              <a:t>(pre)train a 7B LLM </a:t>
            </a:r>
            <a:r>
              <a:rPr lang="en" sz="1300" b="1">
                <a:solidFill>
                  <a:srgbClr val="6AA84F"/>
                </a:solidFill>
                <a:latin typeface="Calibri"/>
                <a:ea typeface="Calibri"/>
                <a:cs typeface="Calibri"/>
                <a:sym typeface="Calibri"/>
              </a:rPr>
              <a:t>on just one Nvidia 3090</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3C78D8"/>
                </a:solidFill>
                <a:latin typeface="Calibri"/>
                <a:ea typeface="Calibri"/>
                <a:cs typeface="Calibri"/>
                <a:sym typeface="Calibri"/>
              </a:rPr>
              <a:t>GaLore: Memory-Efficient LLM Training by Gradient Low-Rank Projection</a:t>
            </a:r>
            <a:r>
              <a:rPr lang="en" sz="13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8"/>
              </a:rPr>
              <a:t>https://arxiv.org/abs/2403.03507</a:t>
            </a:r>
            <a:r>
              <a:rPr lang="en" sz="1000">
                <a:solidFill>
                  <a:schemeClr val="dk1"/>
                </a:solidFill>
                <a:latin typeface="Calibri"/>
                <a:ea typeface="Calibri"/>
                <a:cs typeface="Calibri"/>
                <a:sym typeface="Calibri"/>
              </a:rPr>
              <a:t>  (CalTech, Meta, CMU)</a:t>
            </a:r>
            <a:endParaRPr sz="1000">
              <a:solidFill>
                <a:schemeClr val="dk1"/>
              </a:solidFill>
              <a:latin typeface="Calibri"/>
              <a:ea typeface="Calibri"/>
              <a:cs typeface="Calibri"/>
              <a:sym typeface="Calibri"/>
            </a:endParaRPr>
          </a:p>
        </p:txBody>
      </p:sp>
      <p:sp>
        <p:nvSpPr>
          <p:cNvPr id="181" name="Google Shape;181;p26"/>
          <p:cNvSpPr txBox="1"/>
          <p:nvPr/>
        </p:nvSpPr>
        <p:spPr>
          <a:xfrm>
            <a:off x="4685225" y="541550"/>
            <a:ext cx="43746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a:solidFill>
                  <a:srgbClr val="FF0000"/>
                </a:solidFill>
                <a:latin typeface="Calibri"/>
                <a:ea typeface="Calibri"/>
                <a:cs typeface="Calibri"/>
                <a:sym typeface="Calibri"/>
              </a:rPr>
              <a:t>GPT</a:t>
            </a:r>
            <a:r>
              <a:rPr lang="en" sz="1300" b="0" i="0" u="none" strike="noStrike" cap="none">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a:t>
            </a:r>
            <a:r>
              <a:rPr lang="en" sz="1300" b="0" i="0" u="none" strike="noStrike" cap="none">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Generative Pre-trained Transformer</a:t>
            </a:r>
            <a:r>
              <a:rPr lang="en" sz="13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term "</a:t>
            </a:r>
            <a:r>
              <a:rPr lang="en" sz="1300" b="1">
                <a:solidFill>
                  <a:srgbClr val="FF0000"/>
                </a:solidFill>
                <a:latin typeface="Calibri"/>
                <a:ea typeface="Calibri"/>
                <a:cs typeface="Calibri"/>
                <a:sym typeface="Calibri"/>
              </a:rPr>
              <a:t>GPT</a:t>
            </a:r>
            <a:r>
              <a:rPr lang="en" sz="1300">
                <a:solidFill>
                  <a:schemeClr val="dk1"/>
                </a:solidFill>
                <a:latin typeface="Calibri"/>
                <a:ea typeface="Calibri"/>
                <a:cs typeface="Calibri"/>
                <a:sym typeface="Calibri"/>
              </a:rPr>
              <a:t>" was introduced in </a:t>
            </a:r>
            <a:r>
              <a:rPr lang="en" sz="1300" b="1">
                <a:solidFill>
                  <a:srgbClr val="FF0000"/>
                </a:solidFill>
                <a:latin typeface="Calibri"/>
                <a:ea typeface="Calibri"/>
                <a:cs typeface="Calibri"/>
                <a:sym typeface="Calibri"/>
              </a:rPr>
              <a:t>June 2018</a:t>
            </a:r>
            <a:r>
              <a:rPr lang="en" sz="1300">
                <a:solidFill>
                  <a:schemeClr val="dk1"/>
                </a:solidFill>
                <a:latin typeface="Calibri"/>
                <a:ea typeface="Calibri"/>
                <a:cs typeface="Calibri"/>
                <a:sym typeface="Calibri"/>
              </a:rPr>
              <a:t> in OpenAI paper </a:t>
            </a:r>
            <a:r>
              <a:rPr lang="en" sz="1300" b="1">
                <a:solidFill>
                  <a:srgbClr val="3C78D8"/>
                </a:solidFill>
                <a:latin typeface="Calibri"/>
                <a:ea typeface="Calibri"/>
                <a:cs typeface="Calibri"/>
                <a:sym typeface="Calibri"/>
              </a:rPr>
              <a:t>"Improving Language Understanding by Generative Pre-Training"</a:t>
            </a:r>
            <a:r>
              <a:rPr lang="en" sz="1300">
                <a:solidFill>
                  <a:schemeClr val="dk1"/>
                </a:solidFill>
                <a:latin typeface="Calibri"/>
                <a:ea typeface="Calibri"/>
                <a:cs typeface="Calibri"/>
                <a:sym typeface="Calibri"/>
              </a:rPr>
              <a:t> by </a:t>
            </a:r>
            <a:r>
              <a:rPr lang="en" sz="1300" b="1">
                <a:solidFill>
                  <a:srgbClr val="6AA84F"/>
                </a:solidFill>
                <a:latin typeface="Calibri"/>
                <a:ea typeface="Calibri"/>
                <a:cs typeface="Calibri"/>
                <a:sym typeface="Calibri"/>
              </a:rPr>
              <a:t>Alec Radford, Karthik Narasimhan, Tim Salimans, Ilya Sutskever</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This paper has introduced the first version of the GPT model (now known as GPT-1).</a:t>
            </a:r>
            <a:endParaRPr sz="1300">
              <a:solidFill>
                <a:schemeClr val="dk1"/>
              </a:solidFill>
              <a:latin typeface="Calibri"/>
              <a:ea typeface="Calibri"/>
              <a:cs typeface="Calibri"/>
              <a:sym typeface="Calibri"/>
            </a:endParaRPr>
          </a:p>
        </p:txBody>
      </p:sp>
      <p:sp>
        <p:nvSpPr>
          <p:cNvPr id="182" name="Google Shape;182;p26"/>
          <p:cNvSpPr txBox="1"/>
          <p:nvPr/>
        </p:nvSpPr>
        <p:spPr>
          <a:xfrm>
            <a:off x="72300" y="3968135"/>
            <a:ext cx="4374600" cy="49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solidFill>
                  <a:schemeClr val="dk1"/>
                </a:solidFill>
                <a:latin typeface="Calibri"/>
                <a:ea typeface="Calibri"/>
                <a:cs typeface="Calibri"/>
                <a:sym typeface="Calibri"/>
              </a:rPr>
              <a:t>"LLMs are just stochastic parrots"</a:t>
            </a:r>
            <a:endParaRPr sz="13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7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p:nvPr/>
        </p:nvSpPr>
        <p:spPr>
          <a:xfrm>
            <a:off x="72300" y="91425"/>
            <a:ext cx="326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Amazon Rufus Chatbot</a:t>
            </a:r>
            <a:endParaRPr sz="2000" b="1" i="0" u="none" strike="noStrike" cap="none">
              <a:solidFill>
                <a:srgbClr val="000000"/>
              </a:solidFill>
              <a:latin typeface="Calibri"/>
              <a:ea typeface="Calibri"/>
              <a:cs typeface="Calibri"/>
              <a:sym typeface="Calibri"/>
            </a:endParaRPr>
          </a:p>
        </p:txBody>
      </p:sp>
      <p:sp>
        <p:nvSpPr>
          <p:cNvPr id="188" name="Google Shape;188;p27"/>
          <p:cNvSpPr txBox="1"/>
          <p:nvPr/>
        </p:nvSpPr>
        <p:spPr>
          <a:xfrm>
            <a:off x="72300" y="555150"/>
            <a:ext cx="4380600" cy="169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Amazon Rufus Chatbot - AI powered, inside Amazon Shopping app for Android and iOS, started rolling out in February</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000" b="0" i="0" u="sng" strike="noStrike" cap="none">
                <a:solidFill>
                  <a:schemeClr val="hlink"/>
                </a:solidFill>
                <a:latin typeface="Calibri"/>
                <a:ea typeface="Calibri"/>
                <a:cs typeface="Calibri"/>
                <a:sym typeface="Calibri"/>
                <a:hlinkClick r:id="rId3"/>
              </a:rPr>
              <a:t>https://techcrunch.com/2024/03/05/amazons-new-rufus-chatbot-isnt-bad-but-it-isnt-great-either/</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Open Rufus by swiping up from the bottom of the screen in amazon catalog, or by tapping on the search bar &gt;&gt; "Ask a question" section.  You can type or speak your questions.</a:t>
            </a:r>
            <a:endParaRPr sz="1300" b="0" i="0" u="none" strike="noStrike" cap="none">
              <a:solidFill>
                <a:srgbClr val="000000"/>
              </a:solidFill>
              <a:latin typeface="Calibri"/>
              <a:ea typeface="Calibri"/>
              <a:cs typeface="Calibri"/>
              <a:sym typeface="Calibri"/>
            </a:endParaRPr>
          </a:p>
        </p:txBody>
      </p:sp>
      <p:pic>
        <p:nvPicPr>
          <p:cNvPr id="189" name="Google Shape;189;p27"/>
          <p:cNvPicPr preferRelativeResize="0"/>
          <p:nvPr/>
        </p:nvPicPr>
        <p:blipFill rotWithShape="1">
          <a:blip r:embed="rId4">
            <a:alphaModFix/>
          </a:blip>
          <a:srcRect/>
          <a:stretch/>
        </p:blipFill>
        <p:spPr>
          <a:xfrm>
            <a:off x="6248400" y="152399"/>
            <a:ext cx="2178361" cy="483870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p:nvPr/>
        </p:nvSpPr>
        <p:spPr>
          <a:xfrm>
            <a:off x="72300" y="0"/>
            <a:ext cx="413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Amara's Law</a:t>
            </a:r>
            <a:endParaRPr sz="2000" b="1" i="0" u="none" strike="noStrike" cap="none">
              <a:solidFill>
                <a:srgbClr val="000000"/>
              </a:solidFill>
              <a:latin typeface="Calibri"/>
              <a:ea typeface="Calibri"/>
              <a:cs typeface="Calibri"/>
              <a:sym typeface="Calibri"/>
            </a:endParaRPr>
          </a:p>
        </p:txBody>
      </p:sp>
      <p:sp>
        <p:nvSpPr>
          <p:cNvPr id="195" name="Google Shape;195;p28"/>
          <p:cNvSpPr txBox="1"/>
          <p:nvPr/>
        </p:nvSpPr>
        <p:spPr>
          <a:xfrm>
            <a:off x="72300" y="397425"/>
            <a:ext cx="4381500" cy="357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Amara's Law:</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The Concept: We are prone to overestimating the impact of new technologies in the short term but underestimating their profound effects in the long run.</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Origin: Named after Roy Amara, a computer scientist, futurist, and former president of the Institute for the Future.</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Examples:</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Artificial Intelligence: In its early stages, AI hype can lead to unrealistic expectations. However, its gradual integration into various fields is fundamentally changing how we do things.</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The Internet: In the early days of the internet, predictions were overly optimistic. Over time, though, the internet has revolutionized communication, commerce, and access to information.</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Why it Matters:</a:t>
            </a: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000000"/>
                </a:solidFill>
                <a:latin typeface="Calibri"/>
                <a:ea typeface="Calibri"/>
                <a:cs typeface="Calibri"/>
                <a:sym typeface="Calibri"/>
              </a:rPr>
              <a:t>Amara's Law reminds us to be patient with emerging technologies.  The real transformative power may take years or even decades to fully manifest.</a:t>
            </a:r>
            <a:endParaRPr sz="1100" b="0" i="0" u="none" strike="noStrike" cap="none">
              <a:solidFill>
                <a:srgbClr val="000000"/>
              </a:solidFill>
              <a:latin typeface="Calibri"/>
              <a:ea typeface="Calibri"/>
              <a:cs typeface="Calibri"/>
              <a:sym typeface="Calibri"/>
            </a:endParaRPr>
          </a:p>
        </p:txBody>
      </p:sp>
      <p:pic>
        <p:nvPicPr>
          <p:cNvPr id="196" name="Google Shape;196;p28"/>
          <p:cNvPicPr preferRelativeResize="0"/>
          <p:nvPr/>
        </p:nvPicPr>
        <p:blipFill rotWithShape="1">
          <a:blip r:embed="rId3">
            <a:alphaModFix/>
          </a:blip>
          <a:srcRect/>
          <a:stretch/>
        </p:blipFill>
        <p:spPr>
          <a:xfrm>
            <a:off x="4572000" y="397425"/>
            <a:ext cx="4385400" cy="274259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p:nvPr/>
        </p:nvSpPr>
        <p:spPr>
          <a:xfrm>
            <a:off x="72300" y="0"/>
            <a:ext cx="4133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Function Calling with LLM</a:t>
            </a:r>
            <a:endParaRPr sz="2000" b="1" i="0" u="none" strike="noStrike" cap="none">
              <a:solidFill>
                <a:srgbClr val="000000"/>
              </a:solidFill>
              <a:latin typeface="Calibri"/>
              <a:ea typeface="Calibri"/>
              <a:cs typeface="Calibri"/>
              <a:sym typeface="Calibri"/>
            </a:endParaRPr>
          </a:p>
        </p:txBody>
      </p:sp>
      <p:sp>
        <p:nvSpPr>
          <p:cNvPr id="202" name="Google Shape;202;p29"/>
          <p:cNvSpPr txBox="1"/>
          <p:nvPr/>
        </p:nvSpPr>
        <p:spPr>
          <a:xfrm>
            <a:off x="72300" y="2279620"/>
            <a:ext cx="43815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For this to work we need to set things up:</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create a set of functions (Python functions, API calls, etc)</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create </a:t>
            </a:r>
            <a:r>
              <a:rPr lang="en" sz="1300" b="0" i="0" u="none" strike="noStrike" cap="none">
                <a:solidFill>
                  <a:schemeClr val="dk1"/>
                </a:solidFill>
                <a:latin typeface="Calibri"/>
                <a:ea typeface="Calibri"/>
                <a:cs typeface="Calibri"/>
                <a:sym typeface="Calibri"/>
              </a:rPr>
              <a:t>clear descriptions of those functions in a structured way (usually in JSON)</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chemeClr val="dk1"/>
                </a:solidFill>
                <a:latin typeface="Calibri"/>
                <a:ea typeface="Calibri"/>
                <a:cs typeface="Calibri"/>
                <a:sym typeface="Calibri"/>
              </a:rPr>
              <a:t>Include these descriptions into the prompt along with instructions of how LLM should be using these descriptions to identify the function. </a:t>
            </a:r>
            <a:r>
              <a:rPr lang="en" sz="1300" b="0" i="0" u="none" strike="noStrike" cap="none">
                <a:solidFill>
                  <a:srgbClr val="000000"/>
                </a:solidFill>
                <a:latin typeface="Calibri"/>
                <a:ea typeface="Calibri"/>
                <a:cs typeface="Calibri"/>
                <a:sym typeface="Calibri"/>
              </a:rPr>
              <a:t>Instruct LLM to provide responses in a (JSON) format to indicate whether a function call is needed, function name and parameters.</a:t>
            </a:r>
            <a:endParaRPr sz="1300" b="0" i="0" u="none" strike="noStrike" cap="none">
              <a:solidFill>
                <a:srgbClr val="000000"/>
              </a:solidFill>
              <a:latin typeface="Calibri"/>
              <a:ea typeface="Calibri"/>
              <a:cs typeface="Calibri"/>
              <a:sym typeface="Calibri"/>
            </a:endParaRPr>
          </a:p>
        </p:txBody>
      </p:sp>
      <p:sp>
        <p:nvSpPr>
          <p:cNvPr id="203" name="Google Shape;203;p29"/>
          <p:cNvSpPr txBox="1"/>
          <p:nvPr/>
        </p:nvSpPr>
        <p:spPr>
          <a:xfrm>
            <a:off x="4638725" y="397425"/>
            <a:ext cx="4381500" cy="189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Popular frameworks (LangChain, LammaIndex, ...) make function calling simple.</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https://www.deeplearning.ai/short-courses/functions-tools-agents-langchain/</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But the system may easily break when the model is changed.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See for example "Claude Opus vs. GPT4":</a:t>
            </a:r>
            <a:br>
              <a:rPr lang="en" sz="13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4"/>
              </a:rPr>
              <a:t>https://www.youtube.com/watch?v=6nfdL76d6OI</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chemeClr val="dk1"/>
                </a:solidFill>
                <a:latin typeface="Calibri"/>
                <a:ea typeface="Calibri"/>
                <a:cs typeface="Calibri"/>
                <a:sym typeface="Calibri"/>
              </a:rPr>
              <a:t>It is more reliable to have your own prompts and wrappers, which you can update without waiting for LangChain to fix the problems.</a:t>
            </a:r>
            <a:endParaRPr sz="1300" b="0" i="0" u="none" strike="noStrike" cap="none">
              <a:solidFill>
                <a:schemeClr val="dk1"/>
              </a:solidFill>
              <a:latin typeface="Calibri"/>
              <a:ea typeface="Calibri"/>
              <a:cs typeface="Calibri"/>
              <a:sym typeface="Calibri"/>
            </a:endParaRPr>
          </a:p>
        </p:txBody>
      </p:sp>
      <p:sp>
        <p:nvSpPr>
          <p:cNvPr id="204" name="Google Shape;204;p29"/>
          <p:cNvSpPr txBox="1"/>
          <p:nvPr/>
        </p:nvSpPr>
        <p:spPr>
          <a:xfrm>
            <a:off x="72300" y="397425"/>
            <a:ext cx="43815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We send text request to LLM</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LLM tries to determine if a function call needs to be made, and if so - then which function and with which parameters. It returns JSON with function name and parameters' values.</a:t>
            </a:r>
            <a:endParaRPr sz="1300" b="0" i="0" u="none" strike="noStrike" cap="none">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We call the function on our side, get its output, and feed it back to LLM along with the original request - asking LLM to provide final output.</a:t>
            </a:r>
            <a:endParaRPr sz="1300" b="0" i="0" u="none" strike="noStrike" cap="none">
              <a:solidFill>
                <a:schemeClr val="dk1"/>
              </a:solidFill>
              <a:latin typeface="Calibri"/>
              <a:ea typeface="Calibri"/>
              <a:cs typeface="Calibri"/>
              <a:sym typeface="Calibri"/>
            </a:endParaRPr>
          </a:p>
        </p:txBody>
      </p:sp>
      <p:sp>
        <p:nvSpPr>
          <p:cNvPr id="205" name="Google Shape;205;p29"/>
          <p:cNvSpPr txBox="1"/>
          <p:nvPr/>
        </p:nvSpPr>
        <p:spPr>
          <a:xfrm>
            <a:off x="4638725" y="2377166"/>
            <a:ext cx="4381500" cy="264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from langchain.llms import OpenAI</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C78D8"/>
                </a:solidFill>
                <a:latin typeface="Roboto Mono"/>
                <a:ea typeface="Roboto Mono"/>
                <a:cs typeface="Roboto Mono"/>
                <a:sym typeface="Roboto Mono"/>
              </a:rPr>
              <a:t>from langchain.chains.function_to_llm \</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     import MapFunctionChain</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def weather_lookup(location):</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    </a:t>
            </a:r>
            <a:r>
              <a:rPr lang="en" sz="1000" b="0" i="0" u="none" strike="noStrike" cap="none">
                <a:solidFill>
                  <a:srgbClr val="6AA84F"/>
                </a:solidFill>
                <a:latin typeface="Roboto Mono"/>
                <a:ea typeface="Roboto Mono"/>
                <a:cs typeface="Roboto Mono"/>
                <a:sym typeface="Roboto Mono"/>
              </a:rPr>
              <a:t>""" implements fetching weather data """</a:t>
            </a:r>
            <a:endParaRPr sz="1000" b="0" i="0" u="none" strike="noStrike" cap="none">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    return weather_description</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C78D8"/>
                </a:solidFill>
                <a:latin typeface="Roboto Mono"/>
                <a:ea typeface="Roboto Mono"/>
                <a:cs typeface="Roboto Mono"/>
                <a:sym typeface="Roboto Mono"/>
              </a:rPr>
              <a:t>llm = OpenAI(temperature=0) </a:t>
            </a:r>
            <a:r>
              <a:rPr lang="en" sz="1000" b="0" i="0" u="none" strike="noStrike" cap="none">
                <a:solidFill>
                  <a:srgbClr val="6AA84F"/>
                </a:solidFill>
                <a:latin typeface="Roboto Mono"/>
                <a:ea typeface="Roboto Mono"/>
                <a:cs typeface="Roboto Mono"/>
                <a:sym typeface="Roboto Mono"/>
              </a:rPr>
              <a:t># Lower temp for</a:t>
            </a:r>
            <a:endParaRPr sz="1000" b="0" i="0" u="none" strike="noStrike" cap="none">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                            </a:t>
            </a:r>
            <a:r>
              <a:rPr lang="en" sz="1000" b="0" i="0" u="none" strike="noStrike" cap="none">
                <a:solidFill>
                  <a:srgbClr val="6AA84F"/>
                </a:solidFill>
                <a:latin typeface="Roboto Mono"/>
                <a:ea typeface="Roboto Mono"/>
                <a:cs typeface="Roboto Mono"/>
                <a:sym typeface="Roboto Mono"/>
              </a:rPr>
              <a:t># deterministic output</a:t>
            </a:r>
            <a:endParaRPr sz="1000" b="0" i="0" u="none" strike="noStrike" cap="none">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C78D8"/>
                </a:solidFill>
                <a:latin typeface="Roboto Mono"/>
                <a:ea typeface="Roboto Mono"/>
                <a:cs typeface="Roboto Mono"/>
                <a:sym typeface="Roboto Mono"/>
              </a:rPr>
              <a:t>weather_chain = MapFunctionChain(</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                    llm=llm, func=weather_lookup)</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C78D8"/>
                </a:solidFill>
                <a:latin typeface="Roboto Mono"/>
                <a:ea typeface="Roboto Mono"/>
                <a:cs typeface="Roboto Mono"/>
                <a:sym typeface="Roboto Mono"/>
              </a:rPr>
              <a:t>question = </a:t>
            </a:r>
            <a:r>
              <a:rPr lang="en" sz="1000" b="0" i="0" u="none" strike="noStrike" cap="none">
                <a:solidFill>
                  <a:srgbClr val="6AA84F"/>
                </a:solidFill>
                <a:latin typeface="Roboto Mono"/>
                <a:ea typeface="Roboto Mono"/>
                <a:cs typeface="Roboto Mono"/>
                <a:sym typeface="Roboto Mono"/>
              </a:rPr>
              <a:t>"What's the weather like in Paris?"</a:t>
            </a:r>
            <a:endParaRPr sz="1000" b="0" i="0" u="none" strike="noStrike" cap="none">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rgbClr val="3C78D8"/>
                </a:solidFill>
                <a:latin typeface="Roboto Mono"/>
                <a:ea typeface="Roboto Mono"/>
                <a:cs typeface="Roboto Mono"/>
                <a:sym typeface="Roboto Mono"/>
              </a:rPr>
              <a:t>response = weather_chain.run(question)</a:t>
            </a:r>
            <a:endParaRPr sz="1000" b="0" i="0" u="none" strike="noStrike" cap="none">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3C78D8"/>
                </a:solidFill>
                <a:latin typeface="Roboto Mono"/>
                <a:ea typeface="Roboto Mono"/>
                <a:cs typeface="Roboto Mono"/>
                <a:sym typeface="Roboto Mono"/>
              </a:rPr>
              <a:t>print(response)</a:t>
            </a:r>
            <a:endParaRPr sz="1000" b="0" i="0" u="none" strike="noStrike" cap="none">
              <a:solidFill>
                <a:srgbClr val="3C78D8"/>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72300" y="0"/>
            <a:ext cx="3165600" cy="634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Andrej Karpathy - Claude 3 </a:t>
            </a: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to Sumarize Video into Text</a:t>
            </a:r>
            <a:endParaRPr sz="2000" b="1" i="0" u="none" strike="noStrike" cap="none">
              <a:solidFill>
                <a:srgbClr val="000000"/>
              </a:solidFill>
              <a:latin typeface="Calibri"/>
              <a:ea typeface="Calibri"/>
              <a:cs typeface="Calibri"/>
              <a:sym typeface="Calibri"/>
            </a:endParaRPr>
          </a:p>
        </p:txBody>
      </p:sp>
      <p:sp>
        <p:nvSpPr>
          <p:cNvPr id="211" name="Google Shape;211;p30"/>
          <p:cNvSpPr txBox="1"/>
          <p:nvPr/>
        </p:nvSpPr>
        <p:spPr>
          <a:xfrm>
            <a:off x="72300" y="634200"/>
            <a:ext cx="5262600" cy="164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3200" algn="l" rtl="0">
              <a:lnSpc>
                <a:spcPct val="100000"/>
              </a:lnSpc>
              <a:spcBef>
                <a:spcPts val="0"/>
              </a:spcBef>
              <a:spcAft>
                <a:spcPts val="0"/>
              </a:spcAft>
              <a:buClr>
                <a:srgbClr val="000000"/>
              </a:buClr>
              <a:buSzPts val="1400"/>
              <a:buFont typeface="Calibri"/>
              <a:buChar char="●"/>
            </a:pPr>
            <a:r>
              <a:rPr lang="en" sz="1400" b="0" i="0" u="none" strike="noStrike" cap="none">
                <a:solidFill>
                  <a:srgbClr val="000000"/>
                </a:solidFill>
                <a:latin typeface="Calibri"/>
                <a:ea typeface="Calibri"/>
                <a:cs typeface="Calibri"/>
                <a:sym typeface="Calibri"/>
              </a:rPr>
              <a:t>Andrej Karpathy recorded a video "Let's build the GPT Tokenizer":</a:t>
            </a:r>
            <a:endParaRPr sz="14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https://www.youtube.com/watch?v=zduSFxRajkE</a:t>
            </a:r>
            <a:r>
              <a:rPr lang="en" sz="1000" b="0" i="0" u="none" strike="noStrike" cap="none">
                <a:solidFill>
                  <a:srgbClr val="000000"/>
                </a:solidFill>
                <a:latin typeface="Calibri"/>
                <a:ea typeface="Calibri"/>
                <a:cs typeface="Calibri"/>
                <a:sym typeface="Calibri"/>
              </a:rPr>
              <a:t> </a:t>
            </a:r>
            <a:endParaRPr sz="1400" b="0" i="0" u="none" strike="noStrike" cap="none">
              <a:solidFill>
                <a:srgbClr val="000000"/>
              </a:solidFill>
              <a:latin typeface="Calibri"/>
              <a:ea typeface="Calibri"/>
              <a:cs typeface="Calibri"/>
              <a:sym typeface="Calibri"/>
            </a:endParaRPr>
          </a:p>
          <a:p>
            <a:pPr marL="228600" marR="0" lvl="0" indent="-203200" algn="l" rtl="0">
              <a:lnSpc>
                <a:spcPct val="100000"/>
              </a:lnSpc>
              <a:spcBef>
                <a:spcPts val="0"/>
              </a:spcBef>
              <a:spcAft>
                <a:spcPts val="0"/>
              </a:spcAft>
              <a:buClr>
                <a:srgbClr val="000000"/>
              </a:buClr>
              <a:buSzPts val="1400"/>
              <a:buFont typeface="Calibri"/>
              <a:buChar char="●"/>
            </a:pPr>
            <a:r>
              <a:rPr lang="en" sz="1400" b="0" i="0" u="none" strike="noStrike" cap="none">
                <a:solidFill>
                  <a:srgbClr val="000000"/>
                </a:solidFill>
                <a:latin typeface="Calibri"/>
                <a:ea typeface="Calibri"/>
                <a:cs typeface="Calibri"/>
                <a:sym typeface="Calibri"/>
              </a:rPr>
              <a:t>and then used LLM (Claude 3 Opus) to make a blog post from it:</a:t>
            </a:r>
            <a:endParaRPr sz="14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4"/>
              </a:rPr>
              <a:t>https://twitter.com/karpathy/status/1760740503614836917</a:t>
            </a:r>
            <a:r>
              <a:rPr lang="en" sz="10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Here is  GitHub:</a:t>
            </a:r>
            <a:endParaRPr sz="13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5"/>
              </a:rPr>
              <a:t>https://github.com/hundredblocks/transcription_demo?utm_source=tldrai</a:t>
            </a:r>
            <a:r>
              <a:rPr lang="en" sz="1000" b="0" i="0" u="none" strike="noStrike" cap="none">
                <a:solidFill>
                  <a:srgbClr val="000000"/>
                </a:solidFill>
                <a:latin typeface="Calibri"/>
                <a:ea typeface="Calibri"/>
                <a:cs typeface="Calibri"/>
                <a:sym typeface="Calibri"/>
              </a:rPr>
              <a:t> </a:t>
            </a:r>
            <a:endParaRPr sz="1300" b="0" i="0" u="none" strike="noStrike" cap="none">
              <a:solidFill>
                <a:srgbClr val="000000"/>
              </a:solidFill>
              <a:latin typeface="Calibri"/>
              <a:ea typeface="Calibri"/>
              <a:cs typeface="Calibri"/>
              <a:sym typeface="Calibri"/>
            </a:endParaRPr>
          </a:p>
          <a:p>
            <a:pPr marL="228600" marR="0" lvl="0" indent="-203200" algn="l" rtl="0">
              <a:lnSpc>
                <a:spcPct val="100000"/>
              </a:lnSpc>
              <a:spcBef>
                <a:spcPts val="0"/>
              </a:spcBef>
              <a:spcAft>
                <a:spcPts val="0"/>
              </a:spcAft>
              <a:buClr>
                <a:srgbClr val="000000"/>
              </a:buClr>
              <a:buSzPts val="1400"/>
              <a:buFont typeface="Calibri"/>
              <a:buChar char="●"/>
            </a:pPr>
            <a:r>
              <a:rPr lang="en" sz="1300" b="0" i="0" u="none" strike="noStrike" cap="none">
                <a:solidFill>
                  <a:srgbClr val="000000"/>
                </a:solidFill>
                <a:latin typeface="Calibri"/>
                <a:ea typeface="Calibri"/>
                <a:cs typeface="Calibri"/>
                <a:sym typeface="Calibri"/>
              </a:rPr>
              <a:t>Result: course "LLM Tokenization"</a:t>
            </a:r>
            <a:endParaRPr sz="10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6"/>
              </a:rPr>
              <a:t>https://hundredblocks.github.io/transcription_demo/</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212" name="Google Shape;212;p30"/>
          <p:cNvPicPr preferRelativeResize="0"/>
          <p:nvPr/>
        </p:nvPicPr>
        <p:blipFill rotWithShape="1">
          <a:blip r:embed="rId7">
            <a:alphaModFix/>
          </a:blip>
          <a:srcRect/>
          <a:stretch/>
        </p:blipFill>
        <p:spPr>
          <a:xfrm>
            <a:off x="5444400" y="152400"/>
            <a:ext cx="3566877" cy="4838697"/>
          </a:xfrm>
          <a:prstGeom prst="rect">
            <a:avLst/>
          </a:prstGeom>
          <a:noFill/>
          <a:ln w="9525" cap="flat" cmpd="sng">
            <a:solidFill>
              <a:srgbClr val="FF0000"/>
            </a:solidFill>
            <a:prstDash val="solid"/>
            <a:round/>
            <a:headEnd type="none" w="sm" len="sm"/>
            <a:tailEnd type="none" w="sm" len="sm"/>
          </a:ln>
        </p:spPr>
      </p:pic>
      <p:pic>
        <p:nvPicPr>
          <p:cNvPr id="213" name="Google Shape;213;p30"/>
          <p:cNvPicPr preferRelativeResize="0"/>
          <p:nvPr/>
        </p:nvPicPr>
        <p:blipFill rotWithShape="1">
          <a:blip r:embed="rId8">
            <a:alphaModFix/>
          </a:blip>
          <a:srcRect/>
          <a:stretch/>
        </p:blipFill>
        <p:spPr>
          <a:xfrm>
            <a:off x="1009500" y="2385450"/>
            <a:ext cx="3322979" cy="2605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72300" y="0"/>
            <a:ext cx="55797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ASML = "Advanced Semiconductor Materials Lithography"</a:t>
            </a:r>
            <a:endParaRPr sz="1800" b="1" i="0" u="none" strike="noStrike" cap="none">
              <a:solidFill>
                <a:srgbClr val="000000"/>
              </a:solidFill>
              <a:latin typeface="Calibri"/>
              <a:ea typeface="Calibri"/>
              <a:cs typeface="Calibri"/>
              <a:sym typeface="Calibri"/>
            </a:endParaRPr>
          </a:p>
        </p:txBody>
      </p:sp>
      <p:sp>
        <p:nvSpPr>
          <p:cNvPr id="219" name="Google Shape;219;p31"/>
          <p:cNvSpPr txBox="1"/>
          <p:nvPr/>
        </p:nvSpPr>
        <p:spPr>
          <a:xfrm>
            <a:off x="72300" y="326400"/>
            <a:ext cx="5484000" cy="221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Nvidia's AI chips are made using ASML's EUV (Extreme Ultraviolet) machines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Nvidia outsource chip manufacturing to foundries like TSMC (Taiwan Semiconductor Manufacturing Company) which heavily relies on ASML's equipment for its chip fabrication.</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Intel &amp; AMD chips are also manufactured using ASML machines.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ASML is a Dutch company (</a:t>
            </a:r>
            <a:r>
              <a:rPr lang="en" sz="1200" b="0" i="0" u="none" strike="noStrike" cap="none">
                <a:solidFill>
                  <a:schemeClr val="dk1"/>
                </a:solidFill>
                <a:latin typeface="Calibri"/>
                <a:ea typeface="Calibri"/>
                <a:cs typeface="Calibri"/>
                <a:sym typeface="Calibri"/>
              </a:rPr>
              <a:t>Veldhoven, Netherlands). It is </a:t>
            </a:r>
            <a:r>
              <a:rPr lang="en" sz="1200" b="0" i="0" u="none" strike="noStrike" cap="none">
                <a:solidFill>
                  <a:srgbClr val="000000"/>
                </a:solidFill>
                <a:latin typeface="Calibri"/>
                <a:ea typeface="Calibri"/>
                <a:cs typeface="Calibri"/>
                <a:sym typeface="Calibri"/>
              </a:rPr>
              <a:t>the world's leading manufacturer of photolithography systems. </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It was founded in 1984, has ~12,000 employees, ~$32 Bln annual revenues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ASML machines are heavy (~200 tons), several meters high, fill big room </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EUV machines costs $200..$400 Mln each.</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ASML can produce around 40-60 EUV machines per year. </a:t>
            </a:r>
            <a:endParaRPr sz="1200" b="0" i="0" u="none" strike="noStrike" cap="none">
              <a:solidFill>
                <a:srgbClr val="000000"/>
              </a:solidFill>
              <a:latin typeface="Calibri"/>
              <a:ea typeface="Calibri"/>
              <a:cs typeface="Calibri"/>
              <a:sym typeface="Calibri"/>
            </a:endParaRPr>
          </a:p>
        </p:txBody>
      </p:sp>
      <p:pic>
        <p:nvPicPr>
          <p:cNvPr id="220" name="Google Shape;220;p31"/>
          <p:cNvPicPr preferRelativeResize="0"/>
          <p:nvPr/>
        </p:nvPicPr>
        <p:blipFill rotWithShape="1">
          <a:blip r:embed="rId3">
            <a:alphaModFix/>
          </a:blip>
          <a:srcRect/>
          <a:stretch/>
        </p:blipFill>
        <p:spPr>
          <a:xfrm>
            <a:off x="123875" y="3148550"/>
            <a:ext cx="1921000" cy="1536800"/>
          </a:xfrm>
          <a:prstGeom prst="rect">
            <a:avLst/>
          </a:prstGeom>
          <a:noFill/>
          <a:ln w="9525" cap="flat" cmpd="sng">
            <a:solidFill>
              <a:srgbClr val="FF0000"/>
            </a:solidFill>
            <a:prstDash val="solid"/>
            <a:round/>
            <a:headEnd type="none" w="sm" len="sm"/>
            <a:tailEnd type="none" w="sm" len="sm"/>
          </a:ln>
        </p:spPr>
      </p:pic>
      <p:pic>
        <p:nvPicPr>
          <p:cNvPr id="221" name="Google Shape;221;p31"/>
          <p:cNvPicPr preferRelativeResize="0"/>
          <p:nvPr/>
        </p:nvPicPr>
        <p:blipFill rotWithShape="1">
          <a:blip r:embed="rId4">
            <a:alphaModFix/>
          </a:blip>
          <a:srcRect/>
          <a:stretch/>
        </p:blipFill>
        <p:spPr>
          <a:xfrm>
            <a:off x="5720289" y="80550"/>
            <a:ext cx="3329411" cy="2216400"/>
          </a:xfrm>
          <a:prstGeom prst="rect">
            <a:avLst/>
          </a:prstGeom>
          <a:noFill/>
          <a:ln w="9525" cap="flat" cmpd="sng">
            <a:solidFill>
              <a:srgbClr val="FF0000"/>
            </a:solidFill>
            <a:prstDash val="solid"/>
            <a:round/>
            <a:headEnd type="none" w="sm" len="sm"/>
            <a:tailEnd type="none" w="sm" len="sm"/>
          </a:ln>
        </p:spPr>
      </p:pic>
      <p:pic>
        <p:nvPicPr>
          <p:cNvPr id="222" name="Google Shape;222;p31"/>
          <p:cNvPicPr preferRelativeResize="0"/>
          <p:nvPr/>
        </p:nvPicPr>
        <p:blipFill rotWithShape="1">
          <a:blip r:embed="rId5">
            <a:alphaModFix/>
          </a:blip>
          <a:srcRect/>
          <a:stretch/>
        </p:blipFill>
        <p:spPr>
          <a:xfrm>
            <a:off x="5720300" y="2381075"/>
            <a:ext cx="3329400" cy="1888605"/>
          </a:xfrm>
          <a:prstGeom prst="rect">
            <a:avLst/>
          </a:prstGeom>
          <a:noFill/>
          <a:ln w="9525" cap="flat" cmpd="sng">
            <a:solidFill>
              <a:srgbClr val="FF0000"/>
            </a:solidFill>
            <a:prstDash val="solid"/>
            <a:round/>
            <a:headEnd type="none" w="sm" len="sm"/>
            <a:tailEnd type="none" w="sm" len="sm"/>
          </a:ln>
        </p:spPr>
      </p:pic>
      <p:pic>
        <p:nvPicPr>
          <p:cNvPr id="223" name="Google Shape;223;p31"/>
          <p:cNvPicPr preferRelativeResize="0"/>
          <p:nvPr/>
        </p:nvPicPr>
        <p:blipFill rotWithShape="1">
          <a:blip r:embed="rId6">
            <a:alphaModFix/>
          </a:blip>
          <a:srcRect/>
          <a:stretch/>
        </p:blipFill>
        <p:spPr>
          <a:xfrm>
            <a:off x="2096025" y="2622575"/>
            <a:ext cx="3460275" cy="246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66" name="Google Shape;66;p1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67" name="Google Shape;67;p1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68" name="Google Shape;68;p1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69" name="Google Shape;69;p1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70" name="Google Shape;70;p1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p:nvPr/>
        </p:nvSpPr>
        <p:spPr>
          <a:xfrm>
            <a:off x="7287950" y="845650"/>
            <a:ext cx="1763700" cy="449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400" b="1" i="0" u="none" strike="noStrike" cap="none">
                <a:solidFill>
                  <a:srgbClr val="FF0000"/>
                </a:solidFill>
                <a:latin typeface="Calibri"/>
                <a:ea typeface="Calibri"/>
                <a:cs typeface="Calibri"/>
                <a:sym typeface="Calibri"/>
              </a:rPr>
              <a:t>March 5, 2024</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400" b="0" i="0" u="none" strike="noStrike" cap="none">
                <a:solidFill>
                  <a:schemeClr val="dk1"/>
                </a:solidFill>
                <a:latin typeface="Calibri"/>
                <a:ea typeface="Calibri"/>
                <a:cs typeface="Calibri"/>
                <a:sym typeface="Calibri"/>
              </a:rPr>
              <a:t>69 Models, 358 K votes</a:t>
            </a:r>
            <a:endParaRPr sz="1400" b="0" i="0" u="none" strike="noStrike" cap="none">
              <a:solidFill>
                <a:schemeClr val="dk1"/>
              </a:solidFill>
              <a:latin typeface="Calibri"/>
              <a:ea typeface="Calibri"/>
              <a:cs typeface="Calibri"/>
              <a:sym typeface="Calibri"/>
            </a:endParaRPr>
          </a:p>
        </p:txBody>
      </p:sp>
      <p:sp>
        <p:nvSpPr>
          <p:cNvPr id="229" name="Google Shape;229;p32"/>
          <p:cNvSpPr txBox="1"/>
          <p:nvPr/>
        </p:nvSpPr>
        <p:spPr>
          <a:xfrm>
            <a:off x="7254050" y="4211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30" name="Google Shape;230;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31" name="Google Shape;231;p32"/>
          <p:cNvSpPr txBox="1"/>
          <p:nvPr/>
        </p:nvSpPr>
        <p:spPr>
          <a:xfrm>
            <a:off x="5535876" y="45850"/>
            <a:ext cx="3549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3"/>
              </a:rPr>
              <a:t>https://huggingface.co/spaces/lmsys/chatbot-arena-leaderboard</a:t>
            </a:r>
            <a:r>
              <a:rPr lang="en" sz="10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p:txBody>
      </p:sp>
      <p:pic>
        <p:nvPicPr>
          <p:cNvPr id="232" name="Google Shape;232;p32"/>
          <p:cNvPicPr preferRelativeResize="0"/>
          <p:nvPr/>
        </p:nvPicPr>
        <p:blipFill rotWithShape="1">
          <a:blip r:embed="rId4">
            <a:alphaModFix/>
          </a:blip>
          <a:srcRect/>
          <a:stretch/>
        </p:blipFill>
        <p:spPr>
          <a:xfrm>
            <a:off x="60434" y="521184"/>
            <a:ext cx="7005149" cy="4567826"/>
          </a:xfrm>
          <a:prstGeom prst="rect">
            <a:avLst/>
          </a:prstGeom>
          <a:noFill/>
          <a:ln w="9525" cap="flat" cmpd="sng">
            <a:solidFill>
              <a:srgbClr val="FF0000"/>
            </a:solidFill>
            <a:prstDash val="solid"/>
            <a:round/>
            <a:headEnd type="none" w="sm" len="sm"/>
            <a:tailEnd type="none" w="sm" len="sm"/>
          </a:ln>
        </p:spPr>
      </p:pic>
      <p:sp>
        <p:nvSpPr>
          <p:cNvPr id="233" name="Google Shape;233;p32"/>
          <p:cNvSpPr txBox="1"/>
          <p:nvPr/>
        </p:nvSpPr>
        <p:spPr>
          <a:xfrm>
            <a:off x="7254050" y="1456425"/>
            <a:ext cx="1831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Claude 3 is not included yet</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p:nvPr/>
        </p:nvSpPr>
        <p:spPr>
          <a:xfrm>
            <a:off x="72300" y="76200"/>
            <a:ext cx="487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Layoffs are x3 times lower than in 2023</a:t>
            </a:r>
            <a:endParaRPr sz="2000" b="1" i="0" u="none" strike="noStrike" cap="none">
              <a:solidFill>
                <a:srgbClr val="000000"/>
              </a:solidFill>
              <a:latin typeface="Calibri"/>
              <a:ea typeface="Calibri"/>
              <a:cs typeface="Calibri"/>
              <a:sym typeface="Calibri"/>
            </a:endParaRPr>
          </a:p>
        </p:txBody>
      </p:sp>
      <p:sp>
        <p:nvSpPr>
          <p:cNvPr id="239" name="Google Shape;239;p33"/>
          <p:cNvSpPr txBox="1"/>
          <p:nvPr/>
        </p:nvSpPr>
        <p:spPr>
          <a:xfrm>
            <a:off x="6305975" y="76200"/>
            <a:ext cx="2754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a:solidFill>
                  <a:srgbClr val="0F0F0F"/>
                </a:solidFill>
                <a:latin typeface="Calibri"/>
                <a:ea typeface="Calibri"/>
                <a:cs typeface="Calibri"/>
                <a:sym typeface="Calibri"/>
              </a:rPr>
              <a:t>Tech Jobs </a:t>
            </a: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40" name="Google Shape;240;p33"/>
          <p:cNvSpPr txBox="1"/>
          <p:nvPr/>
        </p:nvSpPr>
        <p:spPr>
          <a:xfrm>
            <a:off x="1566663" y="3257125"/>
            <a:ext cx="3867600" cy="218400"/>
          </a:xfrm>
          <a:prstGeom prst="rect">
            <a:avLst/>
          </a:prstGeom>
          <a:solidFill>
            <a:srgbClr val="FFF2CC"/>
          </a:solid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So far in 2024 tech layoffs are 3-times less than in 2023</a:t>
            </a:r>
            <a:endParaRPr sz="1300" b="0" i="0" u="none" strike="noStrike" cap="none">
              <a:solidFill>
                <a:schemeClr val="dk1"/>
              </a:solidFill>
              <a:latin typeface="Calibri"/>
              <a:ea typeface="Calibri"/>
              <a:cs typeface="Calibri"/>
              <a:sym typeface="Calibri"/>
            </a:endParaRPr>
          </a:p>
        </p:txBody>
      </p:sp>
      <p:pic>
        <p:nvPicPr>
          <p:cNvPr id="241" name="Google Shape;241;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2300" y="596175"/>
            <a:ext cx="6856330" cy="2605225"/>
          </a:xfrm>
          <a:prstGeom prst="rect">
            <a:avLst/>
          </a:prstGeom>
          <a:noFill/>
          <a:ln w="9525" cap="flat" cmpd="sng">
            <a:solidFill>
              <a:srgbClr val="3C78D8"/>
            </a:solidFill>
            <a:prstDash val="solid"/>
            <a:round/>
            <a:headEnd type="none" w="sm" len="sm"/>
            <a:tailEnd type="none" w="sm" len="sm"/>
          </a:ln>
        </p:spPr>
      </p:pic>
      <p:sp>
        <p:nvSpPr>
          <p:cNvPr id="242" name="Google Shape;242;p33"/>
          <p:cNvSpPr txBox="1"/>
          <p:nvPr/>
        </p:nvSpPr>
        <p:spPr>
          <a:xfrm>
            <a:off x="111450" y="4200050"/>
            <a:ext cx="5676900" cy="818700"/>
          </a:xfrm>
          <a:prstGeom prst="rect">
            <a:avLst/>
          </a:prstGeom>
          <a:solidFill>
            <a:srgbClr val="FFF2CC"/>
          </a:solid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 new report published March 7 by U.S. outplacement firm </a:t>
            </a:r>
            <a:r>
              <a:rPr lang="en" sz="1200" b="1">
                <a:solidFill>
                  <a:srgbClr val="3C78D8"/>
                </a:solidFill>
                <a:latin typeface="Calibri"/>
                <a:ea typeface="Calibri"/>
                <a:cs typeface="Calibri"/>
                <a:sym typeface="Calibri"/>
              </a:rPr>
              <a:t>Challenger, Gray &amp; Christmas</a:t>
            </a:r>
            <a:r>
              <a:rPr lang="en" sz="1200">
                <a:solidFill>
                  <a:schemeClr val="dk1"/>
                </a:solidFill>
                <a:latin typeface="Calibri"/>
                <a:ea typeface="Calibri"/>
                <a:cs typeface="Calibri"/>
                <a:sym typeface="Calibri"/>
              </a:rPr>
              <a:t> found that companies planned ~85K job cuts in February (worst since 2009).</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800" u="sng">
                <a:solidFill>
                  <a:schemeClr val="hlink"/>
                </a:solidFill>
                <a:latin typeface="Calibri"/>
                <a:ea typeface="Calibri"/>
                <a:cs typeface="Calibri"/>
                <a:sym typeface="Calibri"/>
                <a:hlinkClick r:id="rId5"/>
              </a:rPr>
              <a:t>https://www.challengergray.com/blog/job-cuts-jump-in-february-2024-ytd-cuts-down-8-over-last-year/</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800" u="sng">
                <a:solidFill>
                  <a:schemeClr val="hlink"/>
                </a:solidFill>
                <a:latin typeface="Calibri"/>
                <a:ea typeface="Calibri"/>
                <a:cs typeface="Calibri"/>
                <a:sym typeface="Calibri"/>
                <a:hlinkClick r:id="rId6"/>
              </a:rPr>
              <a:t>https://www.livenowfox.com/news/us-layoffs-jump-highest-february-since-2009-report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Note that layoffs.fyi shows only tech layoffs.</a:t>
            </a:r>
            <a:endParaRPr sz="1200">
              <a:solidFill>
                <a:schemeClr val="dk1"/>
              </a:solidFill>
              <a:latin typeface="Calibri"/>
              <a:ea typeface="Calibri"/>
              <a:cs typeface="Calibri"/>
              <a:sym typeface="Calibri"/>
            </a:endParaRPr>
          </a:p>
        </p:txBody>
      </p:sp>
      <p:pic>
        <p:nvPicPr>
          <p:cNvPr id="243" name="Google Shape;243;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38725" y="3670525"/>
            <a:ext cx="3225600" cy="14116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p:nvPr/>
        </p:nvSpPr>
        <p:spPr>
          <a:xfrm>
            <a:off x="72300" y="0"/>
            <a:ext cx="3156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Claude 3 - released March 4</a:t>
            </a:r>
            <a:endParaRPr sz="2000" b="1" i="0" u="none" strike="noStrike" cap="none">
              <a:solidFill>
                <a:srgbClr val="000000"/>
              </a:solidFill>
              <a:latin typeface="Calibri"/>
              <a:ea typeface="Calibri"/>
              <a:cs typeface="Calibri"/>
              <a:sym typeface="Calibri"/>
            </a:endParaRPr>
          </a:p>
        </p:txBody>
      </p:sp>
      <p:sp>
        <p:nvSpPr>
          <p:cNvPr id="76" name="Google Shape;76;p15"/>
          <p:cNvSpPr txBox="1"/>
          <p:nvPr/>
        </p:nvSpPr>
        <p:spPr>
          <a:xfrm>
            <a:off x="72300" y="398525"/>
            <a:ext cx="4386600" cy="130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Calibri"/>
                <a:ea typeface="Calibri"/>
                <a:cs typeface="Calibri"/>
                <a:sym typeface="Calibri"/>
              </a:rPr>
              <a:t>Anthropic has released three new models: Haiku, Sonnet, Opus. Named after poem sizes (3-liner, 12-liner, big literary work). They are all much better than GPT-3.5, and Opus is close to GPT-4-Turbo</a:t>
            </a:r>
            <a:endParaRPr sz="10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000" b="0" i="0" u="sng" strike="noStrike" cap="none">
                <a:solidFill>
                  <a:schemeClr val="hlink"/>
                </a:solidFill>
                <a:latin typeface="Calibri"/>
                <a:ea typeface="Calibri"/>
                <a:cs typeface="Calibri"/>
                <a:sym typeface="Calibri"/>
                <a:hlinkClick r:id="rId3"/>
              </a:rPr>
              <a:t>https://www.anthropic.com/news/claude-3-family</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4"/>
              </a:rPr>
              <a:t>https://twitter.com/AnthropicAI/status/1764653830468428150</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5"/>
              </a:rPr>
              <a:t>https://encord.com/blog/claude-3-explained/</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b="0" i="0" u="sng" strike="noStrike" cap="none">
                <a:solidFill>
                  <a:schemeClr val="hlink"/>
                </a:solidFill>
                <a:latin typeface="Calibri"/>
                <a:ea typeface="Calibri"/>
                <a:cs typeface="Calibri"/>
                <a:sym typeface="Calibri"/>
                <a:hlinkClick r:id="rId6"/>
              </a:rPr>
              <a:t>https://lifearchitect.substack.com/p/the-memo-special-edition-claude-3</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77" name="Google Shape;77;p15"/>
          <p:cNvPicPr preferRelativeResize="0"/>
          <p:nvPr/>
        </p:nvPicPr>
        <p:blipFill rotWithShape="1">
          <a:blip r:embed="rId7">
            <a:alphaModFix/>
          </a:blip>
          <a:srcRect/>
          <a:stretch/>
        </p:blipFill>
        <p:spPr>
          <a:xfrm>
            <a:off x="121925" y="1778968"/>
            <a:ext cx="3745198" cy="3326433"/>
          </a:xfrm>
          <a:prstGeom prst="rect">
            <a:avLst/>
          </a:prstGeom>
          <a:noFill/>
          <a:ln w="9525" cap="flat" cmpd="sng">
            <a:solidFill>
              <a:srgbClr val="FF0000"/>
            </a:solidFill>
            <a:prstDash val="solid"/>
            <a:round/>
            <a:headEnd type="none" w="sm" len="sm"/>
            <a:tailEnd type="none" w="sm" len="sm"/>
          </a:ln>
        </p:spPr>
      </p:pic>
      <p:pic>
        <p:nvPicPr>
          <p:cNvPr id="78" name="Google Shape;78;p15"/>
          <p:cNvPicPr preferRelativeResize="0"/>
          <p:nvPr/>
        </p:nvPicPr>
        <p:blipFill rotWithShape="1">
          <a:blip r:embed="rId8">
            <a:alphaModFix/>
          </a:blip>
          <a:srcRect/>
          <a:stretch/>
        </p:blipFill>
        <p:spPr>
          <a:xfrm>
            <a:off x="5534450" y="3537809"/>
            <a:ext cx="3497626" cy="1505516"/>
          </a:xfrm>
          <a:prstGeom prst="rect">
            <a:avLst/>
          </a:prstGeom>
          <a:noFill/>
          <a:ln w="9525" cap="flat" cmpd="sng">
            <a:solidFill>
              <a:srgbClr val="FF0000"/>
            </a:solidFill>
            <a:prstDash val="solid"/>
            <a:round/>
            <a:headEnd type="none" w="sm" len="sm"/>
            <a:tailEnd type="none" w="sm" len="sm"/>
          </a:ln>
        </p:spPr>
      </p:pic>
      <p:pic>
        <p:nvPicPr>
          <p:cNvPr id="79" name="Google Shape;79;p15"/>
          <p:cNvPicPr preferRelativeResize="0"/>
          <p:nvPr/>
        </p:nvPicPr>
        <p:blipFill rotWithShape="1">
          <a:blip r:embed="rId9">
            <a:alphaModFix/>
          </a:blip>
          <a:srcRect/>
          <a:stretch/>
        </p:blipFill>
        <p:spPr>
          <a:xfrm>
            <a:off x="4531825" y="398525"/>
            <a:ext cx="929660" cy="1154399"/>
          </a:xfrm>
          <a:prstGeom prst="rect">
            <a:avLst/>
          </a:prstGeom>
          <a:noFill/>
          <a:ln>
            <a:noFill/>
          </a:ln>
        </p:spPr>
      </p:pic>
      <p:graphicFrame>
        <p:nvGraphicFramePr>
          <p:cNvPr id="80" name="Google Shape;80;p15"/>
          <p:cNvGraphicFramePr/>
          <p:nvPr/>
        </p:nvGraphicFramePr>
        <p:xfrm>
          <a:off x="5534450" y="106700"/>
          <a:ext cx="3000000" cy="3000000"/>
        </p:xfrm>
        <a:graphic>
          <a:graphicData uri="http://schemas.openxmlformats.org/drawingml/2006/table">
            <a:tbl>
              <a:tblPr>
                <a:noFill/>
                <a:tableStyleId>{8972C5D2-067A-4197-AE4E-556AA865EC1D}</a:tableStyleId>
              </a:tblPr>
              <a:tblGrid>
                <a:gridCol w="1246150">
                  <a:extLst>
                    <a:ext uri="{9D8B030D-6E8A-4147-A177-3AD203B41FA5}">
                      <a16:colId xmlns:a16="http://schemas.microsoft.com/office/drawing/2014/main" val="20000"/>
                    </a:ext>
                  </a:extLst>
                </a:gridCol>
                <a:gridCol w="699875">
                  <a:extLst>
                    <a:ext uri="{9D8B030D-6E8A-4147-A177-3AD203B41FA5}">
                      <a16:colId xmlns:a16="http://schemas.microsoft.com/office/drawing/2014/main" val="20001"/>
                    </a:ext>
                  </a:extLst>
                </a:gridCol>
                <a:gridCol w="832950">
                  <a:extLst>
                    <a:ext uri="{9D8B030D-6E8A-4147-A177-3AD203B41FA5}">
                      <a16:colId xmlns:a16="http://schemas.microsoft.com/office/drawing/2014/main" val="20002"/>
                    </a:ext>
                  </a:extLst>
                </a:gridCol>
                <a:gridCol w="718650">
                  <a:extLst>
                    <a:ext uri="{9D8B030D-6E8A-4147-A177-3AD203B41FA5}">
                      <a16:colId xmlns:a16="http://schemas.microsoft.com/office/drawing/2014/main" val="20003"/>
                    </a:ext>
                  </a:extLst>
                </a:gridCol>
              </a:tblGrid>
              <a:tr h="302900">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Model</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Input Price ($/Mln tks)</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Output Price</a:t>
                      </a:r>
                      <a:br>
                        <a:rPr lang="en" sz="1000" u="none" strike="noStrike" cap="none"/>
                      </a:br>
                      <a:r>
                        <a:rPr lang="en" sz="1000" u="none" strike="noStrike" cap="none">
                          <a:solidFill>
                            <a:schemeClr val="dk1"/>
                          </a:solidFill>
                        </a:rPr>
                        <a:t>($/Mln tks)</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Total Price (</a:t>
                      </a:r>
                      <a:r>
                        <a:rPr lang="en" sz="1000" u="none" strike="noStrike" cap="none">
                          <a:solidFill>
                            <a:schemeClr val="dk1"/>
                          </a:solidFill>
                        </a:rPr>
                        <a:t>$/Mln tks</a:t>
                      </a:r>
                      <a:r>
                        <a:rPr lang="en" sz="1000" u="none" strike="noStrike" cap="none"/>
                        <a:t>)</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29175">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Claude 3 Haiku</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0.25</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1.25</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1.5</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66600">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GPT-3.5 Turbo</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0.5</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1.5</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2</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29175">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Claude 3 Sonnet</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3</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15</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18</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29175">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Mistral Large</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8</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24</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32</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229175">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GPT-4 Turbo (128K)</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10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30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40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66600">
                <a:tc>
                  <a:txBody>
                    <a:bodyPr/>
                    <a:lstStyle/>
                    <a:p>
                      <a:pPr marL="0" marR="0" lvl="0" indent="0" algn="l"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Claude 3 Opus</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15</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75</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b="1" u="none" strike="noStrike" cap="none">
                          <a:solidFill>
                            <a:srgbClr val="3C78D8"/>
                          </a:solidFill>
                        </a:rPr>
                        <a:t>90</a:t>
                      </a:r>
                      <a:endParaRPr sz="1000" b="1" u="none" strike="noStrike" cap="none">
                        <a:solidFill>
                          <a:srgbClr val="3C78D8"/>
                        </a:solidFill>
                      </a:endParaRPr>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66600">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GPT-4 8K</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30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60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90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66600">
                <a:tc>
                  <a:txBody>
                    <a:bodyPr/>
                    <a:lstStyle/>
                    <a:p>
                      <a:pPr marL="0" marR="0" lvl="0" indent="0" algn="l" rtl="0">
                        <a:lnSpc>
                          <a:spcPct val="115000"/>
                        </a:lnSpc>
                        <a:spcBef>
                          <a:spcPts val="0"/>
                        </a:spcBef>
                        <a:spcAft>
                          <a:spcPts val="0"/>
                        </a:spcAft>
                        <a:buClr>
                          <a:srgbClr val="000000"/>
                        </a:buClr>
                        <a:buSzPts val="1000"/>
                        <a:buFont typeface="Arial"/>
                        <a:buNone/>
                      </a:pPr>
                      <a:r>
                        <a:rPr lang="en" sz="1000" u="none" strike="noStrike" cap="none"/>
                        <a:t>GPT-4 32K</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60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120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marR="0" lvl="0" indent="0" algn="r" rtl="0">
                        <a:lnSpc>
                          <a:spcPct val="115000"/>
                        </a:lnSpc>
                        <a:spcBef>
                          <a:spcPts val="0"/>
                        </a:spcBef>
                        <a:spcAft>
                          <a:spcPts val="0"/>
                        </a:spcAft>
                        <a:buClr>
                          <a:srgbClr val="000000"/>
                        </a:buClr>
                        <a:buSzPts val="1000"/>
                        <a:buFont typeface="Arial"/>
                        <a:buNone/>
                      </a:pPr>
                      <a:r>
                        <a:rPr lang="en" sz="1000" u="none" strike="noStrike" cap="none"/>
                        <a:t>180</a:t>
                      </a:r>
                      <a:endParaRPr sz="1000" u="none" strike="noStrike" cap="none"/>
                    </a:p>
                  </a:txBody>
                  <a:tcPr marL="18275" marR="182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bl>
          </a:graphicData>
        </a:graphic>
      </p:graphicFrame>
      <p:sp>
        <p:nvSpPr>
          <p:cNvPr id="81" name="Google Shape;81;p15"/>
          <p:cNvSpPr txBox="1"/>
          <p:nvPr/>
        </p:nvSpPr>
        <p:spPr>
          <a:xfrm>
            <a:off x="4961682" y="2337931"/>
            <a:ext cx="40704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Context window is 200K (1 Mln+ possible)</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Opus - 99% recall on processing long context prompts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chemeClr val="dk1"/>
                </a:solidFill>
                <a:latin typeface="Calibri"/>
                <a:ea typeface="Calibri"/>
                <a:cs typeface="Calibri"/>
                <a:sym typeface="Calibri"/>
              </a:rPr>
              <a:t>API is available</a:t>
            </a:r>
            <a:endParaRPr sz="1200" b="0" i="0" u="none" strike="noStrike" cap="none">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Free chat uses Sonnet - </a:t>
            </a:r>
            <a:r>
              <a:rPr lang="en" sz="1200" b="0" i="0" u="sng" strike="noStrike" cap="none">
                <a:solidFill>
                  <a:schemeClr val="hlink"/>
                </a:solidFill>
                <a:latin typeface="Calibri"/>
                <a:ea typeface="Calibri"/>
                <a:cs typeface="Calibri"/>
                <a:sym typeface="Calibri"/>
                <a:hlinkClick r:id="rId10"/>
              </a:rPr>
              <a:t>https://claude.ai/chats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V</a:t>
            </a:r>
            <a:r>
              <a:rPr lang="en" sz="1200" b="0" i="0" u="none" strike="noStrike" cap="none">
                <a:solidFill>
                  <a:schemeClr val="dk1"/>
                </a:solidFill>
                <a:latin typeface="Calibri"/>
                <a:ea typeface="Calibri"/>
                <a:cs typeface="Calibri"/>
                <a:sym typeface="Calibri"/>
              </a:rPr>
              <a:t>ision capabilities on par with leading models like GPT-4V</a:t>
            </a:r>
            <a:endParaRPr sz="1200" b="0" i="0" u="none" strike="noStrike" cap="none">
              <a:solidFill>
                <a:srgbClr val="000000"/>
              </a:solidFill>
              <a:latin typeface="Calibri"/>
              <a:ea typeface="Calibri"/>
              <a:cs typeface="Calibri"/>
              <a:sym typeface="Calibri"/>
            </a:endParaRPr>
          </a:p>
        </p:txBody>
      </p:sp>
      <p:graphicFrame>
        <p:nvGraphicFramePr>
          <p:cNvPr id="82" name="Google Shape;82;p15"/>
          <p:cNvGraphicFramePr/>
          <p:nvPr/>
        </p:nvGraphicFramePr>
        <p:xfrm>
          <a:off x="3971625" y="1778950"/>
          <a:ext cx="3000000" cy="3000000"/>
        </p:xfrm>
        <a:graphic>
          <a:graphicData uri="http://schemas.openxmlformats.org/drawingml/2006/table">
            <a:tbl>
              <a:tblPr>
                <a:noFill/>
                <a:tableStyleId>{B6461172-1845-49C5-BBBF-5C60CFF49D76}</a:tableStyleId>
              </a:tblPr>
              <a:tblGrid>
                <a:gridCol w="398475">
                  <a:extLst>
                    <a:ext uri="{9D8B030D-6E8A-4147-A177-3AD203B41FA5}">
                      <a16:colId xmlns:a16="http://schemas.microsoft.com/office/drawing/2014/main" val="20000"/>
                    </a:ext>
                  </a:extLst>
                </a:gridCol>
              </a:tblGrid>
              <a:tr h="382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GPT-4 Turbo</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3821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90.1%</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 - </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95.27</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68.42</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 - </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87.8</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83.7</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89</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 - </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284700">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Calibri"/>
                          <a:ea typeface="Calibri"/>
                          <a:cs typeface="Calibri"/>
                          <a:sym typeface="Calibri"/>
                        </a:rPr>
                        <a:t>95.3</a:t>
                      </a:r>
                      <a:endParaRPr sz="1200" u="none" strike="noStrike" cap="none">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p:nvPr/>
        </p:nvSpPr>
        <p:spPr>
          <a:xfrm>
            <a:off x="72300" y="0"/>
            <a:ext cx="458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Claude 3: Beats Average Human on IQ Test</a:t>
            </a:r>
            <a:endParaRPr sz="2000" b="1" i="0" u="none" strike="noStrike" cap="none">
              <a:solidFill>
                <a:srgbClr val="000000"/>
              </a:solidFill>
              <a:latin typeface="Calibri"/>
              <a:ea typeface="Calibri"/>
              <a:cs typeface="Calibri"/>
              <a:sym typeface="Calibri"/>
            </a:endParaRPr>
          </a:p>
        </p:txBody>
      </p:sp>
      <p:sp>
        <p:nvSpPr>
          <p:cNvPr id="88" name="Google Shape;88;p16"/>
          <p:cNvSpPr txBox="1"/>
          <p:nvPr/>
        </p:nvSpPr>
        <p:spPr>
          <a:xfrm>
            <a:off x="224700" y="435825"/>
            <a:ext cx="3595500" cy="64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3"/>
              </a:rPr>
              <a:t>https://twitter.com/waitbutwhy/status/1765554130804724057</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sng" strike="noStrike" cap="none">
                <a:solidFill>
                  <a:schemeClr val="hlink"/>
                </a:solidFill>
                <a:latin typeface="Calibri"/>
                <a:ea typeface="Calibri"/>
                <a:cs typeface="Calibri"/>
                <a:sym typeface="Calibri"/>
                <a:hlinkClick r:id="rId4"/>
              </a:rPr>
              <a:t>https://twitter.com/tsarnick/status/1765292098117681233</a:t>
            </a:r>
            <a:endParaRPr sz="1000" b="0" i="0" u="none" strike="noStrike" cap="none">
              <a:solidFill>
                <a:srgbClr val="000000"/>
              </a:solidFill>
              <a:latin typeface="Calibri"/>
              <a:ea typeface="Calibri"/>
              <a:cs typeface="Calibri"/>
              <a:sym typeface="Calibri"/>
            </a:endParaRPr>
          </a:p>
        </p:txBody>
      </p:sp>
      <p:pic>
        <p:nvPicPr>
          <p:cNvPr id="89" name="Google Shape;89;p16"/>
          <p:cNvPicPr preferRelativeResize="0"/>
          <p:nvPr/>
        </p:nvPicPr>
        <p:blipFill rotWithShape="1">
          <a:blip r:embed="rId5">
            <a:alphaModFix/>
          </a:blip>
          <a:srcRect/>
          <a:stretch/>
        </p:blipFill>
        <p:spPr>
          <a:xfrm>
            <a:off x="72300" y="1695925"/>
            <a:ext cx="4701825" cy="3408825"/>
          </a:xfrm>
          <a:prstGeom prst="rect">
            <a:avLst/>
          </a:prstGeom>
          <a:noFill/>
          <a:ln w="9525" cap="flat" cmpd="sng">
            <a:solidFill>
              <a:srgbClr val="FF0000"/>
            </a:solidFill>
            <a:prstDash val="solid"/>
            <a:round/>
            <a:headEnd type="none" w="sm" len="sm"/>
            <a:tailEnd type="none" w="sm" len="sm"/>
          </a:ln>
        </p:spPr>
      </p:pic>
      <p:pic>
        <p:nvPicPr>
          <p:cNvPr id="90" name="Google Shape;90;p16"/>
          <p:cNvPicPr preferRelativeResize="0"/>
          <p:nvPr/>
        </p:nvPicPr>
        <p:blipFill rotWithShape="1">
          <a:blip r:embed="rId6">
            <a:alphaModFix/>
          </a:blip>
          <a:srcRect/>
          <a:stretch/>
        </p:blipFill>
        <p:spPr>
          <a:xfrm>
            <a:off x="4892939" y="1695925"/>
            <a:ext cx="4175411" cy="34088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p:nvPr/>
        </p:nvSpPr>
        <p:spPr>
          <a:xfrm>
            <a:off x="72300" y="0"/>
            <a:ext cx="465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Elon Musk sues OpenAI and Sam Altman</a:t>
            </a:r>
            <a:endParaRPr sz="2000" b="1" i="0" u="none" strike="noStrike" cap="none">
              <a:solidFill>
                <a:srgbClr val="000000"/>
              </a:solidFill>
              <a:latin typeface="Calibri"/>
              <a:ea typeface="Calibri"/>
              <a:cs typeface="Calibri"/>
              <a:sym typeface="Calibri"/>
            </a:endParaRPr>
          </a:p>
        </p:txBody>
      </p:sp>
      <p:sp>
        <p:nvSpPr>
          <p:cNvPr id="96" name="Google Shape;96;p17"/>
          <p:cNvSpPr txBox="1"/>
          <p:nvPr/>
        </p:nvSpPr>
        <p:spPr>
          <a:xfrm>
            <a:off x="72300" y="368825"/>
            <a:ext cx="8987700" cy="86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Calibri"/>
                <a:ea typeface="Calibri"/>
                <a:cs typeface="Calibri"/>
                <a:sym typeface="Calibri"/>
              </a:rPr>
              <a:t>Elon Musk sues OpenAI and Sam Altman over 'betrayal' of nonprofit AI mission, for abandoning (violating) original guiding principles in favor of profit. Below is the original email (2015) from Sam Altman. </a:t>
            </a:r>
            <a:r>
              <a:rPr lang="en" sz="1100" b="1" i="0" u="none" strike="noStrike" cap="none">
                <a:solidFill>
                  <a:srgbClr val="FF0000"/>
                </a:solidFill>
                <a:latin typeface="Calibri"/>
                <a:ea typeface="Calibri"/>
                <a:cs typeface="Calibri"/>
                <a:sym typeface="Calibri"/>
              </a:rPr>
              <a:t>Musk, a co-founder and early backer of OpenAI, claims Altman and Brockman convinced him to help found and bankroll the startup in 2015</a:t>
            </a:r>
            <a:r>
              <a:rPr lang="en" sz="1100" b="0" i="0" u="none" strike="noStrike" cap="none">
                <a:solidFill>
                  <a:srgbClr val="000000"/>
                </a:solidFill>
                <a:latin typeface="Calibri"/>
                <a:ea typeface="Calibri"/>
                <a:cs typeface="Calibri"/>
                <a:sym typeface="Calibri"/>
              </a:rPr>
              <a:t> </a:t>
            </a:r>
            <a:r>
              <a:rPr lang="en" sz="1100" b="1" i="0" u="none" strike="noStrike" cap="none">
                <a:solidFill>
                  <a:srgbClr val="3C78D8"/>
                </a:solidFill>
                <a:latin typeface="Calibri"/>
                <a:ea typeface="Calibri"/>
                <a:cs typeface="Calibri"/>
                <a:sym typeface="Calibri"/>
              </a:rPr>
              <a:t>with promises it would be a nonprofit focused on countering the competitive threat from Google</a:t>
            </a:r>
            <a:r>
              <a:rPr lang="en" sz="1100" b="0" i="0" u="none" strike="noStrike" cap="none">
                <a:solidFill>
                  <a:srgbClr val="000000"/>
                </a:solidFill>
                <a:latin typeface="Calibri"/>
                <a:ea typeface="Calibri"/>
                <a:cs typeface="Calibri"/>
                <a:sym typeface="Calibri"/>
              </a:rPr>
              <a:t>. </a:t>
            </a:r>
            <a:r>
              <a:rPr lang="en" sz="1100" b="1" i="0" u="none" strike="noStrike" cap="none">
                <a:solidFill>
                  <a:srgbClr val="6AA84F"/>
                </a:solidFill>
                <a:latin typeface="Calibri"/>
                <a:ea typeface="Calibri"/>
                <a:cs typeface="Calibri"/>
                <a:sym typeface="Calibri"/>
              </a:rPr>
              <a:t>The founding agreement required OpenAI to make its technology "freely available" to the public, the lawsuit alleges.</a:t>
            </a:r>
            <a:endParaRPr sz="1100" b="1" i="0" u="none" strike="noStrike" cap="none">
              <a:solidFill>
                <a:srgbClr val="6AA84F"/>
              </a:solidFill>
              <a:latin typeface="Calibri"/>
              <a:ea typeface="Calibri"/>
              <a:cs typeface="Calibri"/>
              <a:sym typeface="Calibri"/>
            </a:endParaRPr>
          </a:p>
        </p:txBody>
      </p:sp>
      <p:pic>
        <p:nvPicPr>
          <p:cNvPr id="97" name="Google Shape;97;p17"/>
          <p:cNvPicPr preferRelativeResize="0"/>
          <p:nvPr/>
        </p:nvPicPr>
        <p:blipFill rotWithShape="1">
          <a:blip r:embed="rId3">
            <a:alphaModFix/>
          </a:blip>
          <a:srcRect/>
          <a:stretch/>
        </p:blipFill>
        <p:spPr>
          <a:xfrm>
            <a:off x="5329375" y="1345850"/>
            <a:ext cx="3712450" cy="2059001"/>
          </a:xfrm>
          <a:prstGeom prst="rect">
            <a:avLst/>
          </a:prstGeom>
          <a:noFill/>
          <a:ln w="9525" cap="flat" cmpd="sng">
            <a:solidFill>
              <a:srgbClr val="FF0000"/>
            </a:solidFill>
            <a:prstDash val="solid"/>
            <a:round/>
            <a:headEnd type="none" w="sm" len="sm"/>
            <a:tailEnd type="none" w="sm" len="sm"/>
          </a:ln>
        </p:spPr>
      </p:pic>
      <p:pic>
        <p:nvPicPr>
          <p:cNvPr id="98" name="Google Shape;98;p17"/>
          <p:cNvPicPr preferRelativeResize="0"/>
          <p:nvPr/>
        </p:nvPicPr>
        <p:blipFill rotWithShape="1">
          <a:blip r:embed="rId4">
            <a:alphaModFix/>
          </a:blip>
          <a:srcRect/>
          <a:stretch/>
        </p:blipFill>
        <p:spPr>
          <a:xfrm>
            <a:off x="72300" y="1345850"/>
            <a:ext cx="3243782" cy="3737550"/>
          </a:xfrm>
          <a:prstGeom prst="rect">
            <a:avLst/>
          </a:prstGeom>
          <a:noFill/>
          <a:ln w="9525" cap="flat" cmpd="sng">
            <a:solidFill>
              <a:srgbClr val="FF0000"/>
            </a:solidFill>
            <a:prstDash val="solid"/>
            <a:round/>
            <a:headEnd type="none" w="sm" len="sm"/>
            <a:tailEnd type="none" w="sm" len="sm"/>
          </a:ln>
        </p:spPr>
      </p:pic>
      <p:pic>
        <p:nvPicPr>
          <p:cNvPr id="99" name="Google Shape;99;p17"/>
          <p:cNvPicPr preferRelativeResize="0"/>
          <p:nvPr/>
        </p:nvPicPr>
        <p:blipFill rotWithShape="1">
          <a:blip r:embed="rId5">
            <a:alphaModFix/>
          </a:blip>
          <a:srcRect/>
          <a:stretch/>
        </p:blipFill>
        <p:spPr>
          <a:xfrm>
            <a:off x="3531574" y="2459973"/>
            <a:ext cx="1650025" cy="1925041"/>
          </a:xfrm>
          <a:prstGeom prst="rect">
            <a:avLst/>
          </a:prstGeom>
          <a:noFill/>
          <a:ln>
            <a:noFill/>
          </a:ln>
        </p:spPr>
      </p:pic>
      <p:sp>
        <p:nvSpPr>
          <p:cNvPr id="100" name="Google Shape;100;p17"/>
          <p:cNvSpPr txBox="1"/>
          <p:nvPr/>
        </p:nvSpPr>
        <p:spPr>
          <a:xfrm>
            <a:off x="3531575" y="4450225"/>
            <a:ext cx="3531300" cy="538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6"/>
              </a:rPr>
              <a:t>https://twitter.com/elonmusk/status/1765415187161464972</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Elon Musk - Fixed It</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p:nvPr/>
        </p:nvSpPr>
        <p:spPr>
          <a:xfrm>
            <a:off x="72300" y="0"/>
            <a:ext cx="465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Elon Musk is suing OpenAI and Sam Altman</a:t>
            </a:r>
            <a:endParaRPr sz="2000" b="1" i="0" u="none" strike="noStrike" cap="none">
              <a:solidFill>
                <a:srgbClr val="000000"/>
              </a:solidFill>
              <a:latin typeface="Calibri"/>
              <a:ea typeface="Calibri"/>
              <a:cs typeface="Calibri"/>
              <a:sym typeface="Calibri"/>
            </a:endParaRPr>
          </a:p>
        </p:txBody>
      </p:sp>
      <p:sp>
        <p:nvSpPr>
          <p:cNvPr id="106" name="Google Shape;106;p18"/>
          <p:cNvSpPr txBox="1"/>
          <p:nvPr/>
        </p:nvSpPr>
        <p:spPr>
          <a:xfrm>
            <a:off x="72300" y="347100"/>
            <a:ext cx="4803600" cy="280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sng" strike="noStrike" cap="none">
                <a:solidFill>
                  <a:schemeClr val="hlink"/>
                </a:solidFill>
                <a:latin typeface="Calibri"/>
                <a:ea typeface="Calibri"/>
                <a:cs typeface="Calibri"/>
                <a:sym typeface="Calibri"/>
                <a:hlinkClick r:id="rId3"/>
              </a:rPr>
              <a:t>https://www.courthousenews.com/wp-content/uploads/2024/02/musk-v-altman-openai-complaint-sf.pdf</a:t>
            </a:r>
            <a:r>
              <a:rPr lang="en" sz="1200" b="0" i="0" u="none" strike="noStrike" cap="none">
                <a:solidFill>
                  <a:srgbClr val="000000"/>
                </a:solidFill>
                <a:latin typeface="Calibri"/>
                <a:ea typeface="Calibri"/>
                <a:cs typeface="Calibri"/>
                <a:sym typeface="Calibri"/>
              </a:rPr>
              <a:t> - February 29, 2024</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Elon Musk is suing Sam Altman &amp; Greg Brockman of OpenAI.</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In </a:t>
            </a:r>
            <a:r>
              <a:rPr lang="en" sz="1200" b="1" i="0" u="none" strike="noStrike" cap="none">
                <a:solidFill>
                  <a:srgbClr val="FF0000"/>
                </a:solidFill>
                <a:latin typeface="Calibri"/>
                <a:ea typeface="Calibri"/>
                <a:cs typeface="Calibri"/>
                <a:sym typeface="Calibri"/>
              </a:rPr>
              <a:t>2015</a:t>
            </a:r>
            <a:r>
              <a:rPr lang="en" sz="1200" b="0" i="0" u="none" strike="noStrike" cap="none">
                <a:solidFill>
                  <a:srgbClr val="000000"/>
                </a:solidFill>
                <a:latin typeface="Calibri"/>
                <a:ea typeface="Calibri"/>
                <a:cs typeface="Calibri"/>
                <a:sym typeface="Calibri"/>
              </a:rPr>
              <a:t> Sam Altman approached Musk with promise to build an open-source organization to oppose closed-source giants like Google</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Musk has invested ~</a:t>
            </a:r>
            <a:r>
              <a:rPr lang="en" sz="1200" b="1" i="0" u="none" strike="noStrike" cap="none">
                <a:solidFill>
                  <a:srgbClr val="FF0000"/>
                </a:solidFill>
                <a:latin typeface="Calibri"/>
                <a:ea typeface="Calibri"/>
                <a:cs typeface="Calibri"/>
                <a:sym typeface="Calibri"/>
              </a:rPr>
              <a:t>$44 Mln</a:t>
            </a:r>
            <a:r>
              <a:rPr lang="en" sz="1200" b="0" i="0" u="none" strike="noStrike" cap="none">
                <a:solidFill>
                  <a:srgbClr val="000000"/>
                </a:solidFill>
                <a:latin typeface="Calibri"/>
                <a:ea typeface="Calibri"/>
                <a:cs typeface="Calibri"/>
                <a:sym typeface="Calibri"/>
              </a:rPr>
              <a:t> total, left in 2018 </a:t>
            </a:r>
            <a:r>
              <a:rPr lang="en" sz="1200" b="0" i="0" u="none" strike="noStrike" cap="none">
                <a:solidFill>
                  <a:schemeClr val="dk1"/>
                </a:solidFill>
                <a:latin typeface="Calibri"/>
                <a:ea typeface="Calibri"/>
                <a:cs typeface="Calibri"/>
                <a:sym typeface="Calibri"/>
              </a:rPr>
              <a:t>due to potential conflict of interests between OpenAI and AI used in Tesla self-driving car</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2019: Microsoft invested $1 Billion in OpenAI - both funding research and utilizing Azure cloud compute.</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2020 - OpenAI officially announced GPT-3 in a research paper titled "Language Models are Few-Shot Learners" - but never open-sourced this or following models.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2023: Microsoft announced a new $10 Bln investment into OpenAI</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OpenAI has become completely opposite to its original intended open-source nature. It is closed source. </a:t>
            </a:r>
            <a:endParaRPr sz="1200" b="0" i="0" u="none" strike="noStrike" cap="none">
              <a:solidFill>
                <a:srgbClr val="000000"/>
              </a:solidFill>
              <a:latin typeface="Calibri"/>
              <a:ea typeface="Calibri"/>
              <a:cs typeface="Calibri"/>
              <a:sym typeface="Calibri"/>
            </a:endParaRPr>
          </a:p>
        </p:txBody>
      </p:sp>
      <p:sp>
        <p:nvSpPr>
          <p:cNvPr id="107" name="Google Shape;107;p18"/>
          <p:cNvSpPr txBox="1"/>
          <p:nvPr/>
        </p:nvSpPr>
        <p:spPr>
          <a:xfrm>
            <a:off x="72300" y="3243575"/>
            <a:ext cx="4803600" cy="169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rgbClr val="000000"/>
                </a:solidFill>
                <a:latin typeface="Calibri"/>
                <a:ea typeface="Calibri"/>
                <a:cs typeface="Calibri"/>
                <a:sym typeface="Calibri"/>
              </a:rPr>
              <a:t>Musk's example with amazon forest: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sng" strike="noStrike" cap="none">
                <a:solidFill>
                  <a:schemeClr val="hlink"/>
                </a:solidFill>
                <a:latin typeface="Calibri"/>
                <a:ea typeface="Calibri"/>
                <a:cs typeface="Calibri"/>
                <a:sym typeface="Calibri"/>
                <a:hlinkClick r:id="rId4"/>
              </a:rPr>
              <a:t>https://twitter.com/elonmusk/status/1764051414727201099</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Musk is accusing for</a:t>
            </a:r>
            <a:r>
              <a:rPr lang="en" sz="1200" b="0" i="0" u="none" strike="noStrike" cap="none">
                <a:solidFill>
                  <a:srgbClr val="000000"/>
                </a:solidFill>
                <a:latin typeface="Calibri"/>
                <a:ea typeface="Calibri"/>
                <a:cs typeface="Calibri"/>
                <a:sym typeface="Calibri"/>
              </a:rPr>
              <a:t>: Breach of Contract, Promissory Estoppel, Breach of Fiduciary Duty, Unfair Business Practices, Accounting</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Musk is asking for</a:t>
            </a:r>
            <a:r>
              <a:rPr lang="en" sz="1200" b="0" i="0" u="none" strike="noStrike" cap="none">
                <a:solidFill>
                  <a:srgbClr val="000000"/>
                </a:solidFill>
                <a:latin typeface="Calibri"/>
                <a:ea typeface="Calibri"/>
                <a:cs typeface="Calibri"/>
                <a:sym typeface="Calibri"/>
              </a:rPr>
              <a:t>: forcing OpenAI to become open again; determining that GPT-4, Q*, etc.  are AGI and are outside the scope of OpenAI’s license to Microsoft; intellectual property and derivative work which defendants used for personal benefit; returning the money and compensatory and punitive damages</a:t>
            </a:r>
            <a:endParaRPr sz="1200" b="0" i="0" u="none" strike="noStrike" cap="none">
              <a:solidFill>
                <a:srgbClr val="000000"/>
              </a:solidFill>
              <a:latin typeface="Calibri"/>
              <a:ea typeface="Calibri"/>
              <a:cs typeface="Calibri"/>
              <a:sym typeface="Calibri"/>
            </a:endParaRPr>
          </a:p>
        </p:txBody>
      </p:sp>
      <p:sp>
        <p:nvSpPr>
          <p:cNvPr id="108" name="Google Shape;108;p18"/>
          <p:cNvSpPr txBox="1"/>
          <p:nvPr/>
        </p:nvSpPr>
        <p:spPr>
          <a:xfrm>
            <a:off x="4975850" y="347100"/>
            <a:ext cx="4080000" cy="96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OpenAI team denies Musk's claims</a:t>
            </a:r>
            <a:r>
              <a:rPr lang="en" sz="1200" b="0" i="0" u="none" strike="noStrike" cap="none">
                <a:solidFill>
                  <a:srgbClr val="000000"/>
                </a:solidFill>
                <a:latin typeface="Calibri"/>
                <a:ea typeface="Calibri"/>
                <a:cs typeface="Calibri"/>
                <a:sym typeface="Calibri"/>
              </a:rPr>
              <a:t> and states that:</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GPT-4 isn't AGI; OpenAI still aims to benefit humanity, striving to develop AGI; OpenAI, not a Microsoft subsidiary, independently researches and competes in providing value through ChatGPT, different from Microsoft's Copilot offerings.</a:t>
            </a:r>
            <a:endParaRPr sz="1200" b="0" i="0" u="none" strike="noStrike" cap="none">
              <a:solidFill>
                <a:srgbClr val="000000"/>
              </a:solidFill>
              <a:latin typeface="Calibri"/>
              <a:ea typeface="Calibri"/>
              <a:cs typeface="Calibri"/>
              <a:sym typeface="Calibri"/>
            </a:endParaRPr>
          </a:p>
        </p:txBody>
      </p:sp>
      <p:sp>
        <p:nvSpPr>
          <p:cNvPr id="109" name="Google Shape;109;p18"/>
          <p:cNvSpPr txBox="1"/>
          <p:nvPr/>
        </p:nvSpPr>
        <p:spPr>
          <a:xfrm>
            <a:off x="4975850" y="1367325"/>
            <a:ext cx="4080000" cy="169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OpenAI "corporate shell game" - 8 companies:</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OPENAI, INC., a corporation,</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OPENAI, L.P., a limited partnership,</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OPENAI, L.L.C., a limited liability company,</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OPENAI GP, L.L.C., a limited liability company,</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OPENAI OPCO, LLC, a limited liability company,</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OPENAI GLOBAL, LLC, a limited liability company,</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OAI CORPORATION, LLC, a limited liability company,</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AutoNum type="arabicPeriod"/>
            </a:pPr>
            <a:r>
              <a:rPr lang="en" sz="1200" b="0" i="0" u="none" strike="noStrike" cap="none">
                <a:solidFill>
                  <a:srgbClr val="000000"/>
                </a:solidFill>
                <a:latin typeface="Calibri"/>
                <a:ea typeface="Calibri"/>
                <a:cs typeface="Calibri"/>
                <a:sym typeface="Calibri"/>
              </a:rPr>
              <a:t>OPENAI HOLDINGS, LLC</a:t>
            </a:r>
            <a:endParaRPr sz="1200" b="0" i="0" u="none" strike="noStrike" cap="none">
              <a:solidFill>
                <a:srgbClr val="000000"/>
              </a:solidFill>
              <a:latin typeface="Calibri"/>
              <a:ea typeface="Calibri"/>
              <a:cs typeface="Calibri"/>
              <a:sym typeface="Calibri"/>
            </a:endParaRPr>
          </a:p>
        </p:txBody>
      </p:sp>
      <p:sp>
        <p:nvSpPr>
          <p:cNvPr id="110" name="Google Shape;110;p18"/>
          <p:cNvSpPr txBox="1"/>
          <p:nvPr/>
        </p:nvSpPr>
        <p:spPr>
          <a:xfrm>
            <a:off x="4975850" y="3141713"/>
            <a:ext cx="4080000" cy="40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Ron Conway (famous angel investor) - Open Letter - "Build AI for a Better Future" - </a:t>
            </a:r>
            <a:r>
              <a:rPr lang="en" sz="1200" b="0" i="0" u="sng" strike="noStrike" cap="none">
                <a:solidFill>
                  <a:schemeClr val="hlink"/>
                </a:solidFill>
                <a:latin typeface="Calibri"/>
                <a:ea typeface="Calibri"/>
                <a:cs typeface="Calibri"/>
                <a:sym typeface="Calibri"/>
                <a:hlinkClick r:id="rId5"/>
              </a:rPr>
              <a:t>https://openletter.svangel.com</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111" name="Google Shape;111;p18"/>
          <p:cNvSpPr txBox="1"/>
          <p:nvPr/>
        </p:nvSpPr>
        <p:spPr>
          <a:xfrm>
            <a:off x="4975850" y="3623113"/>
            <a:ext cx="4080000" cy="59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OpenAI response with historical evidence talking about Elon Musk saying that Billion $ is needed, trying to attach OpenAI to Tesla and taking control</a:t>
            </a:r>
            <a:r>
              <a:rPr lang="en" sz="900" b="0" i="0" u="none" strike="noStrike" cap="none">
                <a:solidFill>
                  <a:srgbClr val="000000"/>
                </a:solidFill>
                <a:latin typeface="Calibri"/>
                <a:ea typeface="Calibri"/>
                <a:cs typeface="Calibri"/>
                <a:sym typeface="Calibri"/>
              </a:rPr>
              <a:t> - </a:t>
            </a:r>
            <a:r>
              <a:rPr lang="en" sz="900" b="0" i="0" u="sng" strike="noStrike" cap="none">
                <a:solidFill>
                  <a:schemeClr val="hlink"/>
                </a:solidFill>
                <a:latin typeface="Calibri"/>
                <a:ea typeface="Calibri"/>
                <a:cs typeface="Calibri"/>
                <a:sym typeface="Calibri"/>
                <a:hlinkClick r:id="rId6"/>
              </a:rPr>
              <a:t>https://www.youtube.com/watch?v=FYJVTPzj0cE</a:t>
            </a:r>
            <a:r>
              <a:rPr lang="en" sz="900" b="0" i="0" u="none" strike="noStrike" cap="none">
                <a:solidFill>
                  <a:srgbClr val="000000"/>
                </a:solidFill>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p:nvPr/>
        </p:nvSpPr>
        <p:spPr>
          <a:xfrm>
            <a:off x="72300" y="0"/>
            <a:ext cx="387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Generative AI market to skyrocket </a:t>
            </a:r>
            <a:endParaRPr sz="2000" b="1" i="0" u="none" strike="noStrike" cap="none">
              <a:solidFill>
                <a:srgbClr val="000000"/>
              </a:solidFill>
              <a:latin typeface="Calibri"/>
              <a:ea typeface="Calibri"/>
              <a:cs typeface="Calibri"/>
              <a:sym typeface="Calibri"/>
            </a:endParaRPr>
          </a:p>
        </p:txBody>
      </p:sp>
      <p:sp>
        <p:nvSpPr>
          <p:cNvPr id="117" name="Google Shape;117;p19"/>
          <p:cNvSpPr txBox="1"/>
          <p:nvPr/>
        </p:nvSpPr>
        <p:spPr>
          <a:xfrm>
            <a:off x="224700" y="435825"/>
            <a:ext cx="5958300" cy="224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Generative AI market to skyrocket (2023-2030) from USD 11.3 billion to:</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457200" marR="0" lvl="0" indent="-3111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77 Bln - MarketsandMarkets research</a:t>
            </a:r>
            <a:endParaRPr sz="13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https://www.marketsandmarkets.com/Market-Reports/generative-ai-market-142870584.html</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457200" marR="0" lvl="0" indent="-311150" algn="l" rtl="0">
              <a:lnSpc>
                <a:spcPct val="100000"/>
              </a:lnSpc>
              <a:spcBef>
                <a:spcPts val="0"/>
              </a:spcBef>
              <a:spcAft>
                <a:spcPts val="0"/>
              </a:spcAft>
              <a:buClr>
                <a:schemeClr val="dk1"/>
              </a:buClr>
              <a:buSzPts val="1300"/>
              <a:buFont typeface="Calibri"/>
              <a:buChar char="●"/>
            </a:pPr>
            <a:r>
              <a:rPr lang="en" sz="1300" b="0" i="0" u="none" strike="noStrike" cap="none">
                <a:solidFill>
                  <a:schemeClr val="dk1"/>
                </a:solidFill>
                <a:latin typeface="Calibri"/>
                <a:ea typeface="Calibri"/>
                <a:cs typeface="Calibri"/>
                <a:sym typeface="Calibri"/>
              </a:rPr>
              <a:t>$207 Bln - Statista</a:t>
            </a:r>
            <a:endParaRPr sz="10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4"/>
              </a:rPr>
              <a:t>https://www.statista.com/outlook/tmo/artificial-intelligence/generative-ai/worldwide#market-size</a:t>
            </a:r>
            <a:endParaRPr sz="1000" b="0" i="0" u="none" strike="noStrike" cap="none">
              <a:solidFill>
                <a:srgbClr val="000000"/>
              </a:solidFill>
              <a:latin typeface="Calibri"/>
              <a:ea typeface="Calibri"/>
              <a:cs typeface="Calibri"/>
              <a:sym typeface="Calibri"/>
            </a:endParaRPr>
          </a:p>
          <a:p>
            <a:pPr marL="457200" marR="0" lvl="0" indent="-3111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$1,850 Bln - ExplodingTopics</a:t>
            </a:r>
            <a:endParaRPr sz="1300" b="0" i="0" u="none" strike="noStrike" cap="none">
              <a:solidFill>
                <a:srgbClr val="000000"/>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5"/>
              </a:rPr>
              <a:t>https://explodingtopics.com/blog/ai-market-size-stats</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And maybe even this is too conservative. AI compute grows more than x4/year.</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rgbClr val="000000"/>
                </a:solidFill>
                <a:latin typeface="Calibri"/>
                <a:ea typeface="Calibri"/>
                <a:cs typeface="Calibri"/>
                <a:sym typeface="Calibri"/>
              </a:rPr>
              <a:t>7 years ~ 16,000 growth ? Reaching 10s of Trillions by 2030?</a:t>
            </a:r>
            <a:endParaRPr sz="1300" b="1" i="0" u="none" strike="noStrike" cap="none">
              <a:solidFill>
                <a:srgbClr val="FF0000"/>
              </a:solidFill>
              <a:latin typeface="Calibri"/>
              <a:ea typeface="Calibri"/>
              <a:cs typeface="Calibri"/>
              <a:sym typeface="Calibri"/>
            </a:endParaRPr>
          </a:p>
        </p:txBody>
      </p:sp>
      <p:pic>
        <p:nvPicPr>
          <p:cNvPr id="118" name="Google Shape;118;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03773" y="3700623"/>
            <a:ext cx="2053150" cy="1407925"/>
          </a:xfrm>
          <a:prstGeom prst="rect">
            <a:avLst/>
          </a:prstGeom>
          <a:noFill/>
          <a:ln>
            <a:noFill/>
          </a:ln>
        </p:spPr>
      </p:pic>
      <p:pic>
        <p:nvPicPr>
          <p:cNvPr id="119" name="Google Shape;119;p1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563199" y="3425574"/>
            <a:ext cx="2085175" cy="1558175"/>
          </a:xfrm>
          <a:prstGeom prst="rect">
            <a:avLst/>
          </a:prstGeom>
          <a:noFill/>
          <a:ln>
            <a:noFill/>
          </a:ln>
        </p:spPr>
      </p:pic>
      <p:pic>
        <p:nvPicPr>
          <p:cNvPr id="120" name="Google Shape;120;p19"/>
          <p:cNvPicPr preferRelativeResize="0"/>
          <p:nvPr/>
        </p:nvPicPr>
        <p:blipFill rotWithShape="1">
          <a:blip r:embed="rId8">
            <a:alphaModFix/>
          </a:blip>
          <a:srcRect/>
          <a:stretch/>
        </p:blipFill>
        <p:spPr>
          <a:xfrm>
            <a:off x="5065102" y="2854617"/>
            <a:ext cx="3879600" cy="21620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p:nvPr/>
        </p:nvSpPr>
        <p:spPr>
          <a:xfrm>
            <a:off x="72300" y="0"/>
            <a:ext cx="4657500" cy="634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Google’s Content-Swiping AI</a:t>
            </a:r>
            <a:endParaRPr sz="20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a.k.a.  Search Generative Experience (SGE) </a:t>
            </a:r>
            <a:endParaRPr sz="2000" b="1" i="0" u="none" strike="noStrike" cap="none">
              <a:solidFill>
                <a:srgbClr val="000000"/>
              </a:solidFill>
              <a:latin typeface="Calibri"/>
              <a:ea typeface="Calibri"/>
              <a:cs typeface="Calibri"/>
              <a:sym typeface="Calibri"/>
            </a:endParaRPr>
          </a:p>
        </p:txBody>
      </p:sp>
      <p:sp>
        <p:nvSpPr>
          <p:cNvPr id="126" name="Google Shape;126;p20"/>
          <p:cNvSpPr txBox="1"/>
          <p:nvPr/>
        </p:nvSpPr>
        <p:spPr>
          <a:xfrm>
            <a:off x="1426850" y="1180550"/>
            <a:ext cx="63732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Search Generative Experience (SGE) is an experimental feature of Google Search.</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SGE uses AI to compile facts and snippets of text from various websites into one short summary.</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sng" strike="noStrike" cap="none">
                <a:solidFill>
                  <a:schemeClr val="hlink"/>
                </a:solidFill>
                <a:latin typeface="Calibri"/>
                <a:ea typeface="Calibri"/>
                <a:cs typeface="Calibri"/>
                <a:sym typeface="Calibri"/>
                <a:hlinkClick r:id="rId3"/>
              </a:rPr>
              <a:t>https://www.conductor.com/academy/search-generative-experience/</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Criticism - </a:t>
            </a:r>
            <a:r>
              <a:rPr lang="en" sz="1300" b="0" i="0" u="none" strike="noStrike" cap="none">
                <a:solidFill>
                  <a:schemeClr val="dk1"/>
                </a:solidFill>
                <a:latin typeface="Calibri"/>
                <a:ea typeface="Calibri"/>
                <a:cs typeface="Calibri"/>
                <a:sym typeface="Calibri"/>
              </a:rPr>
              <a:t>Google doesn't always give attributions to original sources, which leads to a perception of these answers as Google's own creation, even when they aren't.</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0" i="0" u="none" strike="noStrike" cap="none">
                <a:solidFill>
                  <a:schemeClr val="dk1"/>
                </a:solidFill>
                <a:latin typeface="Calibri"/>
                <a:ea typeface="Calibri"/>
                <a:cs typeface="Calibri"/>
                <a:sym typeface="Calibri"/>
              </a:rPr>
              <a:t>Also the users get their answers from an AI summary instead of clicking through to the original sources. This harms the websites that rely on traffic from Google Search.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June 11, 2023</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300" b="0" i="0" u="sng" strike="noStrike" cap="none">
                <a:solidFill>
                  <a:schemeClr val="hlink"/>
                </a:solidFill>
                <a:latin typeface="Calibri"/>
                <a:ea typeface="Calibri"/>
                <a:cs typeface="Calibri"/>
                <a:sym typeface="Calibri"/>
                <a:hlinkClick r:id="rId4"/>
              </a:rPr>
              <a:t>https://www.tomshardware.com/news/google-sge-break-internet</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p:nvPr/>
        </p:nvSpPr>
        <p:spPr>
          <a:xfrm>
            <a:off x="72300" y="76200"/>
            <a:ext cx="642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worm Morris II spreads and steals data from emails</a:t>
            </a:r>
            <a:endParaRPr sz="2000" b="1" i="0" u="none" strike="noStrike" cap="none">
              <a:solidFill>
                <a:srgbClr val="000000"/>
              </a:solidFill>
              <a:latin typeface="Calibri"/>
              <a:ea typeface="Calibri"/>
              <a:cs typeface="Calibri"/>
              <a:sym typeface="Calibri"/>
            </a:endParaRPr>
          </a:p>
        </p:txBody>
      </p:sp>
      <p:sp>
        <p:nvSpPr>
          <p:cNvPr id="132" name="Google Shape;132;p21"/>
          <p:cNvSpPr txBox="1"/>
          <p:nvPr/>
        </p:nvSpPr>
        <p:spPr>
          <a:xfrm>
            <a:off x="1353675" y="770275"/>
            <a:ext cx="6373200" cy="389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Calibri"/>
                <a:ea typeface="Calibri"/>
                <a:cs typeface="Calibri"/>
                <a:sym typeface="Calibri"/>
              </a:rPr>
              <a:t>AI worm infects users via AI-enabled email clients — </a:t>
            </a:r>
            <a:r>
              <a:rPr lang="en" sz="1300" b="1" i="0" u="none" strike="noStrike" cap="none">
                <a:solidFill>
                  <a:srgbClr val="FF0000"/>
                </a:solidFill>
                <a:latin typeface="Calibri"/>
                <a:ea typeface="Calibri"/>
                <a:cs typeface="Calibri"/>
                <a:sym typeface="Calibri"/>
              </a:rPr>
              <a:t>Morris II </a:t>
            </a:r>
            <a:r>
              <a:rPr lang="en" sz="1300" b="0" i="0" u="none" strike="noStrike" cap="none">
                <a:solidFill>
                  <a:srgbClr val="000000"/>
                </a:solidFill>
                <a:latin typeface="Calibri"/>
                <a:ea typeface="Calibri"/>
                <a:cs typeface="Calibri"/>
                <a:sym typeface="Calibri"/>
              </a:rPr>
              <a:t>generative AI worm steals confidential data as it spreads</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3"/>
              </a:rPr>
              <a:t>https://www.tomshardware.com/tech-industry/artificial-intelligence/ai-worm-infects-users-via-ai-enabled-email-clients-morris-ii-generative-ai-worm-steals-confidential-data-as-it-spreads</a:t>
            </a:r>
            <a:endParaRPr sz="1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Morris II</a:t>
            </a:r>
            <a:r>
              <a:rPr lang="en" sz="1300" b="0" i="0" u="none" strike="noStrike" cap="none">
                <a:solidFill>
                  <a:srgbClr val="000000"/>
                </a:solidFill>
                <a:latin typeface="Calibri"/>
                <a:ea typeface="Calibri"/>
                <a:cs typeface="Calibri"/>
                <a:sym typeface="Calibri"/>
              </a:rPr>
              <a:t> demo was created by researches at </a:t>
            </a:r>
            <a:r>
              <a:rPr lang="en" sz="1300" b="0" i="0" u="none" strike="noStrike" cap="none">
                <a:solidFill>
                  <a:schemeClr val="dk1"/>
                </a:solidFill>
                <a:latin typeface="Calibri"/>
                <a:ea typeface="Calibri"/>
                <a:cs typeface="Calibri"/>
                <a:sym typeface="Calibri"/>
              </a:rPr>
              <a:t>Israel Institute of Technology &amp; Intuit</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They named it '</a:t>
            </a:r>
            <a:r>
              <a:rPr lang="en" sz="1300" b="1" i="0" u="none" strike="noStrike" cap="none">
                <a:solidFill>
                  <a:srgbClr val="FF0000"/>
                </a:solidFill>
                <a:latin typeface="Calibri"/>
                <a:ea typeface="Calibri"/>
                <a:cs typeface="Calibri"/>
                <a:sym typeface="Calibri"/>
              </a:rPr>
              <a:t>Morris II</a:t>
            </a:r>
            <a:r>
              <a:rPr lang="en" sz="1300" b="0" i="0" u="none" strike="noStrike" cap="none">
                <a:solidFill>
                  <a:srgbClr val="000000"/>
                </a:solidFill>
                <a:latin typeface="Calibri"/>
                <a:ea typeface="Calibri"/>
                <a:cs typeface="Calibri"/>
                <a:sym typeface="Calibri"/>
              </a:rPr>
              <a:t>' after the </a:t>
            </a:r>
            <a:r>
              <a:rPr lang="en" sz="1300" b="1" i="0" u="none" strike="noStrike" cap="none">
                <a:solidFill>
                  <a:srgbClr val="FF0000"/>
                </a:solidFill>
                <a:latin typeface="Calibri"/>
                <a:ea typeface="Calibri"/>
                <a:cs typeface="Calibri"/>
                <a:sym typeface="Calibri"/>
              </a:rPr>
              <a:t>original Morris</a:t>
            </a:r>
            <a:r>
              <a:rPr lang="en" sz="1300" b="0" i="0" u="none" strike="noStrike" cap="none">
                <a:solidFill>
                  <a:srgbClr val="000000"/>
                </a:solidFill>
                <a:latin typeface="Calibri"/>
                <a:ea typeface="Calibri"/>
                <a:cs typeface="Calibri"/>
                <a:sym typeface="Calibri"/>
              </a:rPr>
              <a:t> - first computer worm (</a:t>
            </a:r>
            <a:r>
              <a:rPr lang="en" sz="1300" b="1" i="0" u="none" strike="noStrike" cap="none">
                <a:solidFill>
                  <a:srgbClr val="FF0000"/>
                </a:solidFill>
                <a:latin typeface="Calibri"/>
                <a:ea typeface="Calibri"/>
                <a:cs typeface="Calibri"/>
                <a:sym typeface="Calibri"/>
              </a:rPr>
              <a:t>1988</a:t>
            </a:r>
            <a:r>
              <a:rPr lang="en" sz="1300" b="0" i="0" u="none" strike="noStrike" cap="none">
                <a:solidFill>
                  <a:srgbClr val="000000"/>
                </a:solidFill>
                <a:latin typeface="Calibri"/>
                <a:ea typeface="Calibri"/>
                <a:cs typeface="Calibri"/>
                <a:sym typeface="Calibri"/>
              </a:rPr>
              <a:t>).</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This worm targets AI apps and </a:t>
            </a:r>
            <a:r>
              <a:rPr lang="en" sz="1300" b="1" i="0" u="none" strike="noStrike" cap="none">
                <a:solidFill>
                  <a:srgbClr val="FF0000"/>
                </a:solidFill>
                <a:latin typeface="Calibri"/>
                <a:ea typeface="Calibri"/>
                <a:cs typeface="Calibri"/>
                <a:sym typeface="Calibri"/>
              </a:rPr>
              <a:t>AI-enabled email assistants</a:t>
            </a:r>
            <a:r>
              <a:rPr lang="en" sz="1300" b="0" i="0" u="none" strike="noStrike" cap="none">
                <a:solidFill>
                  <a:srgbClr val="000000"/>
                </a:solidFill>
                <a:latin typeface="Calibri"/>
                <a:ea typeface="Calibri"/>
                <a:cs typeface="Calibri"/>
                <a:sym typeface="Calibri"/>
              </a:rPr>
              <a:t> that generate text and images using models like Gemini Pro, ChatGPT 4.0, and LLaVA.</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0" i="0" u="none" strike="noStrike" cap="none">
                <a:solidFill>
                  <a:srgbClr val="000000"/>
                </a:solidFill>
                <a:latin typeface="Calibri"/>
                <a:ea typeface="Calibri"/>
                <a:cs typeface="Calibri"/>
                <a:sym typeface="Calibri"/>
              </a:rPr>
              <a:t>The worm uses </a:t>
            </a:r>
            <a:r>
              <a:rPr lang="en" sz="1300" b="1" i="0" u="none" strike="noStrike" cap="none">
                <a:solidFill>
                  <a:srgbClr val="FF0000"/>
                </a:solidFill>
                <a:latin typeface="Calibri"/>
                <a:ea typeface="Calibri"/>
                <a:cs typeface="Calibri"/>
                <a:sym typeface="Calibri"/>
              </a:rPr>
              <a:t>adversarial self-replicating prompts</a:t>
            </a:r>
            <a:r>
              <a:rPr lang="en" sz="1300" b="0" i="0" u="none" strike="noStrike" cap="none">
                <a:solidFill>
                  <a:srgbClr val="000000"/>
                </a:solidFill>
                <a:latin typeface="Calibri"/>
                <a:ea typeface="Calibri"/>
                <a:cs typeface="Calibri"/>
                <a:sym typeface="Calibri"/>
              </a:rPr>
              <a:t>. Here's how the authors describe the attack mechanism:</a:t>
            </a:r>
            <a:endParaRPr sz="13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3C78D8"/>
              </a:buClr>
              <a:buSzPts val="1300"/>
              <a:buFont typeface="Calibri"/>
              <a:buChar char="●"/>
            </a:pPr>
            <a:r>
              <a:rPr lang="en" sz="1300" b="0" i="0" u="none" strike="noStrike" cap="none">
                <a:solidFill>
                  <a:srgbClr val="3C78D8"/>
                </a:solidFill>
                <a:latin typeface="Calibri"/>
                <a:ea typeface="Calibri"/>
                <a:cs typeface="Calibri"/>
                <a:sym typeface="Calibri"/>
              </a:rPr>
              <a:t>"The study demonstrates that attackers can </a:t>
            </a:r>
            <a:r>
              <a:rPr lang="en" sz="1300" b="0" i="0" u="none" strike="noStrike" cap="none">
                <a:solidFill>
                  <a:srgbClr val="FF0000"/>
                </a:solidFill>
                <a:latin typeface="Calibri"/>
                <a:ea typeface="Calibri"/>
                <a:cs typeface="Calibri"/>
                <a:sym typeface="Calibri"/>
              </a:rPr>
              <a:t>insert such prompts into inputs that, when processed by GenAI models</a:t>
            </a:r>
            <a:r>
              <a:rPr lang="en" sz="1300" b="0" i="0" u="none" strike="noStrike" cap="none">
                <a:solidFill>
                  <a:srgbClr val="3C78D8"/>
                </a:solidFill>
                <a:latin typeface="Calibri"/>
                <a:ea typeface="Calibri"/>
                <a:cs typeface="Calibri"/>
                <a:sym typeface="Calibri"/>
              </a:rPr>
              <a:t>, prompt the model to replicate the input as output (replication) and </a:t>
            </a:r>
            <a:r>
              <a:rPr lang="en" sz="1300" b="0" i="0" u="none" strike="noStrike" cap="none">
                <a:solidFill>
                  <a:srgbClr val="FF0000"/>
                </a:solidFill>
                <a:latin typeface="Calibri"/>
                <a:ea typeface="Calibri"/>
                <a:cs typeface="Calibri"/>
                <a:sym typeface="Calibri"/>
              </a:rPr>
              <a:t>engage in malicious activities</a:t>
            </a:r>
            <a:r>
              <a:rPr lang="en" sz="1300" b="0" i="0" u="none" strike="noStrike" cap="none">
                <a:solidFill>
                  <a:srgbClr val="3C78D8"/>
                </a:solidFill>
                <a:latin typeface="Calibri"/>
                <a:ea typeface="Calibri"/>
                <a:cs typeface="Calibri"/>
                <a:sym typeface="Calibri"/>
              </a:rPr>
              <a:t> (payload). </a:t>
            </a:r>
            <a:endParaRPr sz="1300" b="0" i="0" u="none" strike="noStrike" cap="none">
              <a:solidFill>
                <a:srgbClr val="3C78D8"/>
              </a:solidFill>
              <a:latin typeface="Calibri"/>
              <a:ea typeface="Calibri"/>
              <a:cs typeface="Calibri"/>
              <a:sym typeface="Calibri"/>
            </a:endParaRPr>
          </a:p>
          <a:p>
            <a:pPr marL="228600" marR="0" lvl="0" indent="-196850" algn="l" rtl="0">
              <a:lnSpc>
                <a:spcPct val="100000"/>
              </a:lnSpc>
              <a:spcBef>
                <a:spcPts val="0"/>
              </a:spcBef>
              <a:spcAft>
                <a:spcPts val="0"/>
              </a:spcAft>
              <a:buClr>
                <a:srgbClr val="3C78D8"/>
              </a:buClr>
              <a:buSzPts val="1300"/>
              <a:buFont typeface="Calibri"/>
              <a:buChar char="●"/>
            </a:pPr>
            <a:r>
              <a:rPr lang="en" sz="1300" b="0" i="0" u="none" strike="noStrike" cap="none">
                <a:solidFill>
                  <a:srgbClr val="3C78D8"/>
                </a:solidFill>
                <a:latin typeface="Calibri"/>
                <a:ea typeface="Calibri"/>
                <a:cs typeface="Calibri"/>
                <a:sym typeface="Calibri"/>
              </a:rPr>
              <a:t>Additionally, these inputs compel the agent to deliver them (</a:t>
            </a:r>
            <a:r>
              <a:rPr lang="en" sz="1300" b="0" i="0" u="none" strike="noStrike" cap="none">
                <a:solidFill>
                  <a:srgbClr val="FF0000"/>
                </a:solidFill>
                <a:latin typeface="Calibri"/>
                <a:ea typeface="Calibri"/>
                <a:cs typeface="Calibri"/>
                <a:sym typeface="Calibri"/>
              </a:rPr>
              <a:t>propagate</a:t>
            </a:r>
            <a:r>
              <a:rPr lang="en" sz="1300" b="0" i="0" u="none" strike="noStrike" cap="none">
                <a:solidFill>
                  <a:srgbClr val="3C78D8"/>
                </a:solidFill>
                <a:latin typeface="Calibri"/>
                <a:ea typeface="Calibri"/>
                <a:cs typeface="Calibri"/>
                <a:sym typeface="Calibri"/>
              </a:rPr>
              <a:t>) to new agents by exploiting the connectivity within the GenAI ecosystem. </a:t>
            </a:r>
            <a:endParaRPr sz="1300" b="0" i="0" u="none" strike="noStrike" cap="none">
              <a:solidFill>
                <a:srgbClr val="3C78D8"/>
              </a:solidFill>
              <a:latin typeface="Calibri"/>
              <a:ea typeface="Calibri"/>
              <a:cs typeface="Calibri"/>
              <a:sym typeface="Calibri"/>
            </a:endParaRPr>
          </a:p>
          <a:p>
            <a:pPr marL="228600" marR="0" lvl="0" indent="-196850" algn="l" rtl="0">
              <a:lnSpc>
                <a:spcPct val="100000"/>
              </a:lnSpc>
              <a:spcBef>
                <a:spcPts val="0"/>
              </a:spcBef>
              <a:spcAft>
                <a:spcPts val="0"/>
              </a:spcAft>
              <a:buClr>
                <a:srgbClr val="3C78D8"/>
              </a:buClr>
              <a:buSzPts val="1300"/>
              <a:buFont typeface="Calibri"/>
              <a:buChar char="●"/>
            </a:pPr>
            <a:r>
              <a:rPr lang="en" sz="1300" b="0" i="0" u="none" strike="noStrike" cap="none">
                <a:solidFill>
                  <a:srgbClr val="3C78D8"/>
                </a:solidFill>
                <a:latin typeface="Calibri"/>
                <a:ea typeface="Calibri"/>
                <a:cs typeface="Calibri"/>
                <a:sym typeface="Calibri"/>
              </a:rPr>
              <a:t>We demonstrate the application of Morris II against GenAI-powered email assistants in two use cases (spamming and exfiltrating personal data), under two settings (black-box and white-box accesses), using two types of input data (text and images)."</a:t>
            </a:r>
            <a:endParaRPr sz="1300" b="0" i="0" u="none" strike="noStrike" cap="none">
              <a:solidFill>
                <a:srgbClr val="3C78D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3585</Words>
  <Application>Microsoft Macintosh PowerPoint</Application>
  <PresentationFormat>On-screen Show (16:9)</PresentationFormat>
  <Paragraphs>348</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JetBrains Mono</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2024-03-08T21:45:09Z</dcterms:modified>
</cp:coreProperties>
</file>