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Mono"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565bbd14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c565bbd142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429e85ad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c429e85ad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448cc6a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2c448cc6a8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3bbb2fc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c3bbb2fc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565bbd14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565bbd14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c3f56be7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c3f56be7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59744e85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59744e8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35cf72c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2c35cf72cf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54fef526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c54fef5265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29b8564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c29b85648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3aab23a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c3aab23ac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c37b28b0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2c37b28b0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4992d325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c4992d3259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oobabooga/text-generation-webui" TargetMode="External"/><Relationship Id="rId13" Type="http://schemas.openxmlformats.org/officeDocument/2006/relationships/hyperlink" Target="https://github.com/janhq/jan" TargetMode="External"/><Relationship Id="rId18" Type="http://schemas.openxmlformats.org/officeDocument/2006/relationships/hyperlink" Target="https://www.linkedin.com/pulse/ai-reasoning-breakthrough-mesas-kpu-decimates-gpt-4-timmy-vanheel-lrq1e/" TargetMode="External"/><Relationship Id="rId3" Type="http://schemas.openxmlformats.org/officeDocument/2006/relationships/hyperlink" Target="https://github.com/hpcaitech/Open-Sora" TargetMode="External"/><Relationship Id="rId7" Type="http://schemas.openxmlformats.org/officeDocument/2006/relationships/hyperlink" Target="https://lmstudio.ai" TargetMode="External"/><Relationship Id="rId12" Type="http://schemas.openxmlformats.org/officeDocument/2006/relationships/hyperlink" Target="https://github.com/h2oai/h2ogpt" TargetMode="External"/><Relationship Id="rId17" Type="http://schemas.openxmlformats.org/officeDocument/2006/relationships/hyperlink" Target="https://maisa.ai" TargetMode="External"/><Relationship Id="rId2" Type="http://schemas.openxmlformats.org/officeDocument/2006/relationships/notesSlide" Target="../notesSlides/notesSlide10.xml"/><Relationship Id="rId16" Type="http://schemas.openxmlformats.org/officeDocument/2006/relationships/hyperlink" Target="https://www.firstpost.com/tech/openai-to-launch-gpt-5-in-a-few-months-will-be-the-closest-thing-to-agi-we-have-seen-yet-13751450.html" TargetMode="External"/><Relationship Id="rId1" Type="http://schemas.openxmlformats.org/officeDocument/2006/relationships/slideLayout" Target="../slideLayouts/slideLayout1.xml"/><Relationship Id="rId6" Type="http://schemas.openxmlformats.org/officeDocument/2006/relationships/hyperlink" Target="https://ollama.com" TargetMode="External"/><Relationship Id="rId11" Type="http://schemas.openxmlformats.org/officeDocument/2006/relationships/hyperlink" Target="https://github.com/zylon-ai/private-gpt" TargetMode="External"/><Relationship Id="rId5" Type="http://schemas.openxmlformats.org/officeDocument/2006/relationships/hyperlink" Target="https://ai.meta.com/blog/scenescript-3d-scene-reconstruction-reality-labs-research/" TargetMode="External"/><Relationship Id="rId15" Type="http://schemas.openxmlformats.org/officeDocument/2006/relationships/image" Target="../media/image12.png"/><Relationship Id="rId10" Type="http://schemas.openxmlformats.org/officeDocument/2006/relationships/hyperlink" Target="https://github.com/mlc-ai/mlc-llm" TargetMode="External"/><Relationship Id="rId4" Type="http://schemas.openxmlformats.org/officeDocument/2006/relationships/hyperlink" Target="https://openai.com/sora" TargetMode="External"/><Relationship Id="rId9" Type="http://schemas.openxmlformats.org/officeDocument/2006/relationships/hyperlink" Target="https://gpt4all.io" TargetMode="External"/><Relationship Id="rId14" Type="http://schemas.openxmlformats.org/officeDocument/2006/relationships/hyperlink" Target="https://twitter.com/thekitze/status/177071128150853642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kendra/latest/dg/gs-python.html" TargetMode="External"/><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docs.aws.amazon.com/kendra/latest/dg/opensearch-rerank.html" TargetMode="External"/><Relationship Id="rId5" Type="http://schemas.openxmlformats.org/officeDocument/2006/relationships/hyperlink" Target="https://docs.aws.amazon.com/kendra/latest/APIReference/API_Query.html" TargetMode="External"/><Relationship Id="rId4" Type="http://schemas.openxmlformats.org/officeDocument/2006/relationships/hyperlink" Target="https://docs.aws.amazon.com/kendra/latest/dg/searching-example.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403.09629.pdf"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github.com/ezelikman/quiet-star" TargetMode="External"/><Relationship Id="rId4" Type="http://schemas.openxmlformats.org/officeDocument/2006/relationships/hyperlink" Target="https://www.youtube.com/watch?v=A_NE3ouBAU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i.meta.com/blog/v-jepa-yann-lecun-ai-model-video-joint-embedding-predictive-architecture/"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youtube.com/watch?v=bMoad-Fd9LI" TargetMode="External"/><Relationship Id="rId5" Type="http://schemas.openxmlformats.org/officeDocument/2006/relationships/image" Target="../media/image16.jpe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contextual.a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contextual.ai/introducing-rag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info.deeplearning.ai/robots-talk-back-ai-security-risks-political-deepfakes-pretrained-models-on-the-chea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www.pythagora.ai" TargetMode="External"/><Relationship Id="rId13" Type="http://schemas.openxmlformats.org/officeDocument/2006/relationships/hyperlink" Target="https://www.youtube.com/@Cognition-Labs" TargetMode="External"/><Relationship Id="rId18" Type="http://schemas.openxmlformats.org/officeDocument/2006/relationships/hyperlink" Target="https://github.com/microsoft/autogen" TargetMode="External"/><Relationship Id="rId26" Type="http://schemas.openxmlformats.org/officeDocument/2006/relationships/hyperlink" Target="https://github.com/camel-ai/camel" TargetMode="External"/><Relationship Id="rId3" Type="http://schemas.openxmlformats.org/officeDocument/2006/relationships/hyperlink" Target="https://www.crewai.com" TargetMode="External"/><Relationship Id="rId21" Type="http://schemas.openxmlformats.org/officeDocument/2006/relationships/hyperlink" Target="https://github.com/Significant-Gravitas/AutoGPT" TargetMode="External"/><Relationship Id="rId7" Type="http://schemas.openxmlformats.org/officeDocument/2006/relationships/hyperlink" Target="https://arxiv.org/abs/2402.18679" TargetMode="External"/><Relationship Id="rId12" Type="http://schemas.openxmlformats.org/officeDocument/2006/relationships/hyperlink" Target="https://superagi.com/open-source" TargetMode="External"/><Relationship Id="rId17" Type="http://schemas.openxmlformats.org/officeDocument/2006/relationships/hyperlink" Target="https://blog.stackademic.com/using-github-copilot-in-vscode-and-xcode-ff9f3d951544" TargetMode="External"/><Relationship Id="rId25" Type="http://schemas.openxmlformats.org/officeDocument/2006/relationships/hyperlink" Target="https://github.com/OpenBMB/ChatDev" TargetMode="External"/><Relationship Id="rId2" Type="http://schemas.openxmlformats.org/officeDocument/2006/relationships/notesSlide" Target="../notesSlides/notesSlide4.xml"/><Relationship Id="rId16" Type="http://schemas.openxmlformats.org/officeDocument/2006/relationships/hyperlink" Target="https://www.youtube.com/watch?v=G0qvYJVpgc0" TargetMode="External"/><Relationship Id="rId20" Type="http://schemas.openxmlformats.org/officeDocument/2006/relationships/hyperlink" Target="https://genworlds.com" TargetMode="External"/><Relationship Id="rId29" Type="http://schemas.openxmlformats.org/officeDocument/2006/relationships/hyperlink" Target="https://www.swebench.com" TargetMode="External"/><Relationship Id="rId1" Type="http://schemas.openxmlformats.org/officeDocument/2006/relationships/slideLayout" Target="../slideLayouts/slideLayout1.xml"/><Relationship Id="rId6" Type="http://schemas.openxmlformats.org/officeDocument/2006/relationships/hyperlink" Target="https://github.com/geekan/MetaGPT" TargetMode="External"/><Relationship Id="rId11" Type="http://schemas.openxmlformats.org/officeDocument/2006/relationships/hyperlink" Target="https://github.com/TransformerOptimus/SuperAGI" TargetMode="External"/><Relationship Id="rId24" Type="http://schemas.openxmlformats.org/officeDocument/2006/relationships/hyperlink" Target="https://github.com/RayVentura/ShortGPT" TargetMode="External"/><Relationship Id="rId5" Type="http://schemas.openxmlformats.org/officeDocument/2006/relationships/hyperlink" Target="https://docs.crewai.com" TargetMode="External"/><Relationship Id="rId15" Type="http://schemas.openxmlformats.org/officeDocument/2006/relationships/hyperlink" Target="https://preview.devin.ai" TargetMode="External"/><Relationship Id="rId23" Type="http://schemas.openxmlformats.org/officeDocument/2006/relationships/hyperlink" Target="https://github.com/yoheinakajima/babyagi" TargetMode="External"/><Relationship Id="rId28" Type="http://schemas.openxmlformats.org/officeDocument/2006/relationships/hyperlink" Target="https://www.ourcrowd.com/companies/tabnine" TargetMode="External"/><Relationship Id="rId10" Type="http://schemas.openxmlformats.org/officeDocument/2006/relationships/hyperlink" Target="https://marketplace.visualstudio.com/items?itemName=PythagoraTechnologies.gpt-pilot-vs-code" TargetMode="External"/><Relationship Id="rId19" Type="http://schemas.openxmlformats.org/officeDocument/2006/relationships/hyperlink" Target="https://github.com/OpenDevin/OpenDevin" TargetMode="External"/><Relationship Id="rId31" Type="http://schemas.openxmlformats.org/officeDocument/2006/relationships/hyperlink" Target="https://arxiv.org/pdf/2403.08299.pdf" TargetMode="External"/><Relationship Id="rId4" Type="http://schemas.openxmlformats.org/officeDocument/2006/relationships/hyperlink" Target="https://github.com/joaomdmoura/crewAI" TargetMode="External"/><Relationship Id="rId9" Type="http://schemas.openxmlformats.org/officeDocument/2006/relationships/hyperlink" Target="https://github.com/Pythagora-io/gpt-pilot" TargetMode="External"/><Relationship Id="rId14" Type="http://schemas.openxmlformats.org/officeDocument/2006/relationships/hyperlink" Target="https://www.cognition-labs.com/blog" TargetMode="External"/><Relationship Id="rId22" Type="http://schemas.openxmlformats.org/officeDocument/2006/relationships/hyperlink" Target="https://github.com/farizrahman4u/loopgpt/tree/main" TargetMode="External"/><Relationship Id="rId27" Type="http://schemas.openxmlformats.org/officeDocument/2006/relationships/hyperlink" Target="https://github.com/microsoft/JARVIS" TargetMode="External"/><Relationship Id="rId30" Type="http://schemas.openxmlformats.org/officeDocument/2006/relationships/hyperlink" Target="https://arxiv.org/abs/2310.0677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2403.08299.pdf" TargetMode="Externa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unit-mesh/auto-dev" TargetMode="External"/><Relationship Id="rId5" Type="http://schemas.openxmlformats.org/officeDocument/2006/relationships/image" Target="../media/image6.png"/><Relationship Id="rId4" Type="http://schemas.openxmlformats.org/officeDocument/2006/relationships/hyperlink" Target="https://www.marktechpost.com/2024/03/19/microsoft-introduces-autodev-a-fully-automated-artificial-intelligence-driven-software-development-framework/"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pulse/celebrating-gpt-4s-first-anniversary-ai-generated-article-argomedo-fnzr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linkedin.com/in/jose-gregorio-argomedo/" TargetMode="External"/><Relationship Id="rId4" Type="http://schemas.openxmlformats.org/officeDocument/2006/relationships/hyperlink" Target="https://github.com/rsmchile/technology-experiments-multi-agent-create-blog-post/tree/mai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x.ai/blog/grok-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huggingface.co/xai-org/grok-1" TargetMode="External"/><Relationship Id="rId4" Type="http://schemas.openxmlformats.org/officeDocument/2006/relationships/hyperlink" Target="https://github.com/xai-org/grok-1"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AnswerDotAI/rerankers/" TargetMode="External"/><Relationship Id="rId13" Type="http://schemas.openxmlformats.org/officeDocument/2006/relationships/hyperlink" Target="https://spectrum.ieee.org/prompt-engineering-is-dead" TargetMode="External"/><Relationship Id="rId3" Type="http://schemas.openxmlformats.org/officeDocument/2006/relationships/hyperlink" Target="https://twitter.com/chiefaioffice/status/1768973268445274302" TargetMode="External"/><Relationship Id="rId7" Type="http://schemas.openxmlformats.org/officeDocument/2006/relationships/hyperlink" Target="https://www.macrumors.com/2024/03/14/apple-acquires-darwinai/" TargetMode="External"/><Relationship Id="rId12" Type="http://schemas.openxmlformats.org/officeDocument/2006/relationships/hyperlink" Target="https://medium.com/@rajib76.gcp/rag-recipe-needs-a-knowledge-graph-feb263bdcb62"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youtube.com/watch?v=QB5cSqrESlE" TargetMode="External"/><Relationship Id="rId11" Type="http://schemas.openxmlformats.org/officeDocument/2006/relationships/hyperlink" Target="https://pub.towardsai.net/how-to-do-rag-without-vector-databases-45fd4f6ced06" TargetMode="External"/><Relationship Id="rId5" Type="http://schemas.openxmlformats.org/officeDocument/2006/relationships/hyperlink" Target="https://arxiv.org/abs/2403.09611" TargetMode="External"/><Relationship Id="rId10" Type="http://schemas.openxmlformats.org/officeDocument/2006/relationships/hyperlink" Target="https://towardsdatascience.com/designing-rags-dbb9a7c1d729" TargetMode="External"/><Relationship Id="rId4" Type="http://schemas.openxmlformats.org/officeDocument/2006/relationships/hyperlink" Target="https://arxiv.org/abs/2403.09539" TargetMode="External"/><Relationship Id="rId9" Type="http://schemas.openxmlformats.org/officeDocument/2006/relationships/hyperlink" Target="https://cobusgreyling.medium.com/agentic-rag-context-augmented-openai-agents-578e96212bc0" TargetMode="External"/><Relationship Id="rId14" Type="http://schemas.openxmlformats.org/officeDocument/2006/relationships/hyperlink" Target="https://arxiv.org/abs/2311.1222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2403.12373.pdf" TargetMode="External"/><Relationship Id="rId7" Type="http://schemas.openxmlformats.org/officeDocument/2006/relationships/hyperlink" Target="https://medium.com/@manojpn/how-to-get-gemini-1-5-pro-api-key-bba09c46437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nlx.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6325" y="1127825"/>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Nvidia GTC, Blackwell B200</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Success to iterative Agent's workflows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Multi-Agent Software Development</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Microsoft AutoDev</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GPT-4 - Celebrating 1 year !</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X.ai  Grok-1 - open-sourced</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Open-source AI is thriving</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Apple MM1 multimodal LLMs</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NeuroPrompts - automating prompt' tuning</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Apple acquired DarwinAI </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rerankers - open-source</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Agentic RAG</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Microsoft Mustafa Suleyman from Inflection</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Google partners with Samsung and Apple to bring Gemini to mobile phones </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Google  - Gemini 1.5 Pro API is available</a:t>
            </a:r>
            <a:endParaRPr sz="1500" b="1">
              <a:solidFill>
                <a:srgbClr val="3C78D8"/>
              </a:solidFill>
            </a:endParaRPr>
          </a:p>
        </p:txBody>
      </p:sp>
      <p:sp>
        <p:nvSpPr>
          <p:cNvPr id="55" name="Google Shape;55;p13"/>
          <p:cNvSpPr txBox="1"/>
          <p:nvPr/>
        </p:nvSpPr>
        <p:spPr>
          <a:xfrm>
            <a:off x="4627375" y="1127825"/>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NLX - enterprise conversational AI</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RankPrompt - self-ranking, reasoning</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Open-Sora 1.0 ( vs OpenAI Sora)</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Meta - Reality Labs Research SceneScript</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Run LLMs locally</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Neuralink paralized patient controls computer with his mind </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maisa.ai - Mesa KPU</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OpenAI GPT-5 is expected in June</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AWS Kendra</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Quiet-STaR (Stanford)</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Joint Embedding Predictive Architecture</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Rag 2.0 from contextual.ai</a:t>
            </a:r>
            <a:endParaRPr sz="1500" b="1">
              <a:solidFill>
                <a:srgbClr val="3C78D8"/>
              </a:solidFill>
            </a:endParaRPr>
          </a:p>
          <a:p>
            <a:pPr marL="228600" marR="0" lvl="0" indent="-209550" algn="l" rtl="0">
              <a:lnSpc>
                <a:spcPct val="100000"/>
              </a:lnSpc>
              <a:spcBef>
                <a:spcPts val="0"/>
              </a:spcBef>
              <a:spcAft>
                <a:spcPts val="0"/>
              </a:spcAft>
              <a:buClr>
                <a:srgbClr val="3C78D8"/>
              </a:buClr>
              <a:buSzPts val="1500"/>
              <a:buChar char="●"/>
            </a:pPr>
            <a:r>
              <a:rPr lang="en" sz="1500" b="1">
                <a:solidFill>
                  <a:srgbClr val="3C78D8"/>
                </a:solidFill>
              </a:rPr>
              <a:t>Tech Layoffs is lower this year</a:t>
            </a:r>
            <a:endParaRPr sz="1500" b="1">
              <a:solidFill>
                <a:srgbClr val="3C78D8"/>
              </a:solidFill>
            </a:endParaRPr>
          </a:p>
        </p:txBody>
      </p:sp>
      <p:sp>
        <p:nvSpPr>
          <p:cNvPr id="56" name="Google Shape;56;p13"/>
          <p:cNvSpPr txBox="1"/>
          <p:nvPr/>
        </p:nvSpPr>
        <p:spPr>
          <a:xfrm>
            <a:off x="3027550" y="75775"/>
            <a:ext cx="31926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Arial"/>
                <a:ea typeface="Arial"/>
                <a:cs typeface="Arial"/>
                <a:sym typeface="Arial"/>
              </a:rPr>
              <a:t>AI Updates </a:t>
            </a:r>
            <a:endParaRPr sz="3600" b="1" i="0" u="none" strike="noStrike" cap="none">
              <a:solidFill>
                <a:srgbClr val="3C78D8"/>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3C78D8"/>
                </a:solidFill>
                <a:latin typeface="Arial"/>
                <a:ea typeface="Arial"/>
                <a:cs typeface="Arial"/>
                <a:sym typeface="Arial"/>
              </a:rPr>
              <a:t>March </a:t>
            </a:r>
            <a:r>
              <a:rPr lang="en" sz="2400" b="1">
                <a:solidFill>
                  <a:srgbClr val="3C78D8"/>
                </a:solidFill>
              </a:rPr>
              <a:t>22</a:t>
            </a:r>
            <a:r>
              <a:rPr lang="en" sz="2400" b="1" i="0" u="none" strike="noStrike" cap="none">
                <a:solidFill>
                  <a:srgbClr val="3C78D8"/>
                </a:solidFill>
                <a:latin typeface="Arial"/>
                <a:ea typeface="Arial"/>
                <a:cs typeface="Arial"/>
                <a:sym typeface="Arial"/>
              </a:rPr>
              <a:t>, 2024</a:t>
            </a:r>
            <a:endParaRPr sz="2400" b="1" i="0" u="none" strike="noStrike" cap="none">
              <a:solidFill>
                <a:srgbClr val="3C78D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p:nvPr/>
        </p:nvSpPr>
        <p:spPr>
          <a:xfrm>
            <a:off x="119328" y="0"/>
            <a:ext cx="133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3</a:t>
            </a:r>
            <a:endParaRPr sz="2000" b="1" i="0" u="none" strike="noStrike" cap="none">
              <a:solidFill>
                <a:srgbClr val="000000"/>
              </a:solidFill>
              <a:latin typeface="Calibri"/>
              <a:ea typeface="Calibri"/>
              <a:cs typeface="Calibri"/>
              <a:sym typeface="Calibri"/>
            </a:endParaRPr>
          </a:p>
        </p:txBody>
      </p:sp>
      <p:sp>
        <p:nvSpPr>
          <p:cNvPr id="143" name="Google Shape;143;p22"/>
          <p:cNvSpPr txBox="1"/>
          <p:nvPr/>
        </p:nvSpPr>
        <p:spPr>
          <a:xfrm>
            <a:off x="67075" y="457000"/>
            <a:ext cx="4469700" cy="103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Open-Sora 1.0</a:t>
            </a:r>
            <a:r>
              <a:rPr lang="en" sz="1300">
                <a:latin typeface="Calibri"/>
                <a:ea typeface="Calibri"/>
                <a:cs typeface="Calibri"/>
                <a:sym typeface="Calibri"/>
              </a:rPr>
              <a:t> - </a:t>
            </a:r>
            <a:r>
              <a:rPr lang="en" sz="1000" u="sng">
                <a:solidFill>
                  <a:schemeClr val="hlink"/>
                </a:solidFill>
                <a:latin typeface="Calibri"/>
                <a:ea typeface="Calibri"/>
                <a:cs typeface="Calibri"/>
                <a:sym typeface="Calibri"/>
                <a:hlinkClick r:id="rId3"/>
              </a:rPr>
              <a:t>https://github.com/hpcaitech/Open-Sora</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Can produce 2 sec 512x512 videos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Note: Original </a:t>
            </a:r>
            <a:r>
              <a:rPr lang="en" sz="1300" b="1">
                <a:solidFill>
                  <a:srgbClr val="FF0000"/>
                </a:solidFill>
                <a:latin typeface="Calibri"/>
                <a:ea typeface="Calibri"/>
                <a:cs typeface="Calibri"/>
                <a:sym typeface="Calibri"/>
              </a:rPr>
              <a:t>OpenAI Sora</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https://openai.com/sora</a:t>
            </a:r>
            <a:r>
              <a:rPr lang="en" sz="10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can makes 60 sec videos at good resolution</a:t>
            </a:r>
            <a:endParaRPr sz="1300">
              <a:solidFill>
                <a:schemeClr val="dk1"/>
              </a:solidFill>
              <a:latin typeface="Calibri"/>
              <a:ea typeface="Calibri"/>
              <a:cs typeface="Calibri"/>
              <a:sym typeface="Calibri"/>
            </a:endParaRPr>
          </a:p>
        </p:txBody>
      </p:sp>
      <p:sp>
        <p:nvSpPr>
          <p:cNvPr id="144" name="Google Shape;144;p22"/>
          <p:cNvSpPr txBox="1"/>
          <p:nvPr/>
        </p:nvSpPr>
        <p:spPr>
          <a:xfrm>
            <a:off x="67075" y="1576801"/>
            <a:ext cx="4469700" cy="79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 Reality Labs Research</a:t>
            </a:r>
            <a:r>
              <a:rPr lang="en" sz="1300">
                <a:latin typeface="Calibri"/>
                <a:ea typeface="Calibri"/>
                <a:cs typeface="Calibri"/>
                <a:sym typeface="Calibri"/>
              </a:rPr>
              <a:t> is announcing </a:t>
            </a:r>
            <a:r>
              <a:rPr lang="en" sz="1300" b="1">
                <a:solidFill>
                  <a:srgbClr val="FF0000"/>
                </a:solidFill>
                <a:latin typeface="Calibri"/>
                <a:ea typeface="Calibri"/>
                <a:cs typeface="Calibri"/>
                <a:sym typeface="Calibri"/>
              </a:rPr>
              <a:t>SceneScript</a:t>
            </a:r>
            <a:r>
              <a:rPr lang="en" sz="1300">
                <a:latin typeface="Calibri"/>
                <a:ea typeface="Calibri"/>
                <a:cs typeface="Calibri"/>
                <a:sym typeface="Calibri"/>
              </a:rPr>
              <a:t>, a novel method of generating scene layouts and representing scenes using language.</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https://ai.meta.com/blog/scenescript-3d-scene-reconstruction-reality-labs-research/</a:t>
            </a:r>
            <a:endParaRPr sz="1000">
              <a:solidFill>
                <a:schemeClr val="dk1"/>
              </a:solidFill>
              <a:latin typeface="Calibri"/>
              <a:ea typeface="Calibri"/>
              <a:cs typeface="Calibri"/>
              <a:sym typeface="Calibri"/>
            </a:endParaRPr>
          </a:p>
        </p:txBody>
      </p:sp>
      <p:sp>
        <p:nvSpPr>
          <p:cNvPr id="145" name="Google Shape;145;p22"/>
          <p:cNvSpPr txBox="1"/>
          <p:nvPr/>
        </p:nvSpPr>
        <p:spPr>
          <a:xfrm>
            <a:off x="67075" y="2449150"/>
            <a:ext cx="4469700" cy="183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Run LLMs locally</a:t>
            </a:r>
            <a:r>
              <a:rPr lang="en" sz="1300">
                <a:solidFill>
                  <a:schemeClr val="dk1"/>
                </a:solidFill>
                <a:latin typeface="Calibri"/>
                <a:ea typeface="Calibri"/>
                <a:cs typeface="Calibri"/>
                <a:sym typeface="Calibri"/>
              </a:rPr>
              <a:t> - many no-code / low-code ways to do it: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Ollama</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6"/>
              </a:rPr>
              <a:t>https://ollama.com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LMStudio</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https://lmstudio.ai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TextGen WebUI</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8"/>
              </a:rPr>
              <a:t>https://github.com/oobabooga/text-generation-webui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GPT4All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9"/>
              </a:rPr>
              <a:t>https://gpt4all.io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MLC LLM</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10"/>
              </a:rPr>
              <a:t>https://github.com/mlc-ai/mlc-llm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PrivateGPT</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11"/>
              </a:rPr>
              <a:t>https://github.com/zylon-ai/private-gpt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h2oGPT</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12"/>
              </a:rPr>
              <a:t>https://github.com/h2oai/h2ogpt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Jan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3"/>
              </a:rPr>
              <a:t>https://github.com/janhq/jan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46" name="Google Shape;146;p22"/>
          <p:cNvSpPr txBox="1"/>
          <p:nvPr/>
        </p:nvSpPr>
        <p:spPr>
          <a:xfrm>
            <a:off x="4645475" y="1958800"/>
            <a:ext cx="4385700" cy="63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Neuralink</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Paralized patient plays chess on computer with his mind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4"/>
              </a:rPr>
              <a:t>https://twitter.com/thekitze/status/1770711281508536421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47" name="Google Shape;147;p22"/>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5951550" y="161475"/>
            <a:ext cx="1986801" cy="1803299"/>
          </a:xfrm>
          <a:prstGeom prst="rect">
            <a:avLst/>
          </a:prstGeom>
          <a:noFill/>
          <a:ln>
            <a:noFill/>
          </a:ln>
        </p:spPr>
      </p:pic>
      <p:sp>
        <p:nvSpPr>
          <p:cNvPr id="148" name="Google Shape;148;p22"/>
          <p:cNvSpPr txBox="1"/>
          <p:nvPr/>
        </p:nvSpPr>
        <p:spPr>
          <a:xfrm>
            <a:off x="4645475" y="4216850"/>
            <a:ext cx="4385700" cy="51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GPT-5 is expected in June</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6"/>
              </a:rPr>
              <a:t>https://www.firstpost.com/tech/openai-to-launch-gpt-5-in-a-few-months-will-be-the-closest-thing-to-agi-we-have-seen-yet-13751450.html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9" name="Google Shape;149;p22"/>
          <p:cNvSpPr txBox="1"/>
          <p:nvPr/>
        </p:nvSpPr>
        <p:spPr>
          <a:xfrm>
            <a:off x="4645475" y="2687625"/>
            <a:ext cx="4385700" cy="143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300" b="1" u="sng">
                <a:solidFill>
                  <a:schemeClr val="hlink"/>
                </a:solidFill>
                <a:latin typeface="Calibri"/>
                <a:ea typeface="Calibri"/>
                <a:cs typeface="Calibri"/>
                <a:sym typeface="Calibri"/>
                <a:hlinkClick r:id="rId17"/>
              </a:rPr>
              <a:t>https://maisa.ai</a:t>
            </a:r>
            <a:r>
              <a:rPr lang="en" sz="1300" b="1">
                <a:solidFill>
                  <a:srgbClr val="FF0000"/>
                </a:solidFill>
                <a:latin typeface="Calibri"/>
                <a:ea typeface="Calibri"/>
                <a:cs typeface="Calibri"/>
                <a:sym typeface="Calibri"/>
              </a:rPr>
              <a:t> - Mesa KPU (Knowledge Processing Unit)</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18"/>
              </a:rPr>
              <a:t>https://www.linkedin.com/pulse/ai-reasoning-breakthrough-mesas-kpu-decimates-gpt-4-timmy-vanheel-lrq1e/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Mesa claims the KPU achieved impressive results: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96.9% accuracy (zero-shot) GSM8K (math word problems):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86.2% accuracy (zero-shot) DROP (reading comprehension):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100% on multi-step arithmetic problems (vs 4% for GPT-4)</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119328" y="0"/>
            <a:ext cx="133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AWS Kendra</a:t>
            </a:r>
            <a:endParaRPr sz="2000" b="1" i="0" u="none" strike="noStrike" cap="none">
              <a:solidFill>
                <a:srgbClr val="000000"/>
              </a:solidFill>
              <a:latin typeface="Calibri"/>
              <a:ea typeface="Calibri"/>
              <a:cs typeface="Calibri"/>
              <a:sym typeface="Calibri"/>
            </a:endParaRPr>
          </a:p>
        </p:txBody>
      </p:sp>
      <p:sp>
        <p:nvSpPr>
          <p:cNvPr id="155" name="Google Shape;155;p23"/>
          <p:cNvSpPr txBox="1"/>
          <p:nvPr/>
        </p:nvSpPr>
        <p:spPr>
          <a:xfrm>
            <a:off x="63375" y="427875"/>
            <a:ext cx="4197300" cy="162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AWS Kendra</a:t>
            </a:r>
            <a:endParaRPr sz="1000" b="1">
              <a:solidFill>
                <a:srgbClr val="FF0000"/>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Indexing S3 bucket from Python: </a:t>
            </a:r>
            <a:r>
              <a:rPr lang="en" sz="1000" u="sng">
                <a:solidFill>
                  <a:schemeClr val="hlink"/>
                </a:solidFill>
                <a:latin typeface="Calibri"/>
                <a:ea typeface="Calibri"/>
                <a:cs typeface="Calibri"/>
                <a:sym typeface="Calibri"/>
                <a:hlinkClick r:id="rId3"/>
              </a:rPr>
              <a:t>https://docs.aws.amazon.com/kendra/latest/dg/gs-python.html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Query API - </a:t>
            </a:r>
            <a:r>
              <a:rPr lang="en" sz="1000" u="sng">
                <a:solidFill>
                  <a:schemeClr val="hlink"/>
                </a:solidFill>
                <a:latin typeface="Calibri"/>
                <a:ea typeface="Calibri"/>
                <a:cs typeface="Calibri"/>
                <a:sym typeface="Calibri"/>
                <a:hlinkClick r:id="rId4"/>
              </a:rPr>
              <a:t>https://docs.aws.amazon.com/kendra/latest/dg/searching-example.html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Query API - </a:t>
            </a:r>
            <a:r>
              <a:rPr lang="en" sz="1000" u="sng">
                <a:solidFill>
                  <a:schemeClr val="hlink"/>
                </a:solidFill>
                <a:latin typeface="Calibri"/>
                <a:ea typeface="Calibri"/>
                <a:cs typeface="Calibri"/>
                <a:sym typeface="Calibri"/>
                <a:hlinkClick r:id="rId5"/>
              </a:rPr>
              <a:t>https://docs.aws.amazon.com/kendra/latest/APIReference/API_Query.html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Kendra has its own re-ranking. And it offers plugin to rerunk results of OpenSearch: </a:t>
            </a:r>
            <a:r>
              <a:rPr lang="en" sz="1000" u="sng">
                <a:solidFill>
                  <a:schemeClr val="hlink"/>
                </a:solidFill>
                <a:latin typeface="Calibri"/>
                <a:ea typeface="Calibri"/>
                <a:cs typeface="Calibri"/>
                <a:sym typeface="Calibri"/>
                <a:hlinkClick r:id="rId6"/>
              </a:rPr>
              <a:t>https://docs.aws.amazon.com/kendra/latest/dg/opensearch-rerank.html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56" name="Google Shape;156;p23"/>
          <p:cNvSpPr txBox="1"/>
          <p:nvPr/>
        </p:nvSpPr>
        <p:spPr>
          <a:xfrm>
            <a:off x="63375" y="2270300"/>
            <a:ext cx="4197300" cy="173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AWS Comprehend may be used to "enrich" queries and improve the search results. It is used to preprocess user queries and extract entities (people, places, organizations, dates, etc.) and key phrases, and then add them into query.</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alibri"/>
                <a:ea typeface="Calibri"/>
                <a:cs typeface="Calibri"/>
                <a:sym typeface="Calibri"/>
              </a:rPr>
              <a:t>Example: A user query "Show me contracts with Acme Corp."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alibri"/>
                <a:ea typeface="Calibri"/>
                <a:cs typeface="Calibri"/>
                <a:sym typeface="Calibri"/>
              </a:rPr>
              <a:t>Comprehend extracts "Acme Corp" as an organization, providing an additional search signal for Kendra.</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alibri"/>
                <a:ea typeface="Calibri"/>
                <a:cs typeface="Calibri"/>
                <a:sym typeface="Calibri"/>
              </a:rPr>
              <a:t>Comprehend can also detect positive or negative Sentiment - and prioritize the results accordingly. It can also perform custom NLP Tasks, for example, industry-specific terminology.</a:t>
            </a:r>
            <a:endParaRPr sz="1000">
              <a:solidFill>
                <a:schemeClr val="dk1"/>
              </a:solidFill>
              <a:latin typeface="Calibri"/>
              <a:ea typeface="Calibri"/>
              <a:cs typeface="Calibri"/>
              <a:sym typeface="Calibri"/>
            </a:endParaRPr>
          </a:p>
        </p:txBody>
      </p:sp>
      <p:pic>
        <p:nvPicPr>
          <p:cNvPr id="157" name="Google Shape;157;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379500" y="427875"/>
            <a:ext cx="4671575" cy="2273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p:nvPr/>
        </p:nvSpPr>
        <p:spPr>
          <a:xfrm>
            <a:off x="119317" y="0"/>
            <a:ext cx="4602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2000" b="1">
                <a:solidFill>
                  <a:schemeClr val="dk1"/>
                </a:solidFill>
                <a:latin typeface="Calibri"/>
                <a:ea typeface="Calibri"/>
                <a:cs typeface="Calibri"/>
                <a:sym typeface="Calibri"/>
              </a:rPr>
              <a:t>Self-Reflection</a:t>
            </a:r>
            <a:endParaRPr sz="2000" b="1" i="0" u="none" strike="noStrike" cap="none">
              <a:solidFill>
                <a:srgbClr val="000000"/>
              </a:solidFill>
              <a:latin typeface="Calibri"/>
              <a:ea typeface="Calibri"/>
              <a:cs typeface="Calibri"/>
              <a:sym typeface="Calibri"/>
            </a:endParaRPr>
          </a:p>
        </p:txBody>
      </p:sp>
      <p:sp>
        <p:nvSpPr>
          <p:cNvPr id="163" name="Google Shape;163;p24"/>
          <p:cNvSpPr txBox="1"/>
          <p:nvPr/>
        </p:nvSpPr>
        <p:spPr>
          <a:xfrm>
            <a:off x="139575" y="427875"/>
            <a:ext cx="4145400" cy="177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Agent with self-reflection</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Quiet-STaR</a:t>
            </a:r>
            <a:r>
              <a:rPr lang="en" sz="1300">
                <a:solidFill>
                  <a:schemeClr val="dk1"/>
                </a:solidFill>
                <a:latin typeface="Calibri"/>
                <a:ea typeface="Calibri"/>
                <a:cs typeface="Calibri"/>
                <a:sym typeface="Calibri"/>
              </a:rPr>
              <a:t>: Language Models Can Teach Themselves to</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Think Before Speaking (Stanford)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Paper - </a:t>
            </a:r>
            <a:r>
              <a:rPr lang="en" sz="1000" u="sng">
                <a:solidFill>
                  <a:schemeClr val="hlink"/>
                </a:solidFill>
                <a:latin typeface="Calibri"/>
                <a:ea typeface="Calibri"/>
                <a:cs typeface="Calibri"/>
                <a:sym typeface="Calibri"/>
                <a:hlinkClick r:id="rId3"/>
              </a:rPr>
              <a:t>https://arxiv.org/pdf/2403.09629.pdf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Video summary - </a:t>
            </a:r>
            <a:r>
              <a:rPr lang="en" sz="1000" u="sng">
                <a:solidFill>
                  <a:schemeClr val="hlink"/>
                </a:solidFill>
                <a:latin typeface="Calibri"/>
                <a:ea typeface="Calibri"/>
                <a:cs typeface="Calibri"/>
                <a:sym typeface="Calibri"/>
                <a:hlinkClick r:id="rId4"/>
              </a:rPr>
              <a:t>https://www.youtube.com/watch?v=A_NE3ouBAUI</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GitHub: </a:t>
            </a:r>
            <a:r>
              <a:rPr lang="en" sz="1000" u="sng">
                <a:solidFill>
                  <a:schemeClr val="hlink"/>
                </a:solidFill>
                <a:latin typeface="Calibri"/>
                <a:ea typeface="Calibri"/>
                <a:cs typeface="Calibri"/>
                <a:sym typeface="Calibri"/>
                <a:hlinkClick r:id="rId5"/>
              </a:rPr>
              <a:t>https://github.com/ezelikman/quiet-star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Quiet-STaR</a:t>
            </a:r>
            <a:r>
              <a:rPr lang="en" sz="1200">
                <a:solidFill>
                  <a:schemeClr val="dk1"/>
                </a:solidFill>
                <a:latin typeface="Calibri"/>
                <a:ea typeface="Calibri"/>
                <a:cs typeface="Calibri"/>
                <a:sym typeface="Calibri"/>
              </a:rPr>
              <a:t>, a generalization of STaR in which LMs learn to</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generate rationales at each token to explain future text, improving their predictions. </a:t>
            </a:r>
            <a:endParaRPr sz="1200">
              <a:solidFill>
                <a:schemeClr val="dk1"/>
              </a:solidFill>
              <a:latin typeface="Calibri"/>
              <a:ea typeface="Calibri"/>
              <a:cs typeface="Calibri"/>
              <a:sym typeface="Calibri"/>
            </a:endParaRPr>
          </a:p>
        </p:txBody>
      </p:sp>
      <p:pic>
        <p:nvPicPr>
          <p:cNvPr id="164" name="Google Shape;164;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37133" y="149700"/>
            <a:ext cx="4629843" cy="2054474"/>
          </a:xfrm>
          <a:prstGeom prst="rect">
            <a:avLst/>
          </a:prstGeom>
          <a:noFill/>
          <a:ln>
            <a:noFill/>
          </a:ln>
        </p:spPr>
      </p:pic>
      <p:sp>
        <p:nvSpPr>
          <p:cNvPr id="165" name="Google Shape;165;p24"/>
          <p:cNvSpPr txBox="1"/>
          <p:nvPr/>
        </p:nvSpPr>
        <p:spPr>
          <a:xfrm>
            <a:off x="139575" y="2344846"/>
            <a:ext cx="5945400" cy="268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We address key challenges, including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 the computational cost of generating continuations,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 the fact that the LM does not initially know how to generate or use internal thoughts, and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3) the need to predict beyond individual next tokens.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8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To resolve these, we propose a token-wise parallel sampling algorithm, using learnable tokens indicating a thought’s start and end, and an extended teacher-forcing technique. Encouragingly, generated rationales disproportionately help model difficult-to-predict tokens and improve the LM’s ability to directly answer difficult questions.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particular, after continued pretraining of an LM on a corpus of internet text with</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Quiet-STaR, we find zero-shot improvements on GSM8K (5.9%→10.9%) and CommonsenseQA (36.3%→47.2%) and observe a perplexity improvement of difficult tokens in natural text. Crucially, these improvements require no fine-tuning on these tasks. Quiet-STaR marks a step towards LMs that can learn to reason in a more general and scalable way.</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72300" y="76200"/>
            <a:ext cx="487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V-JEPA</a:t>
            </a:r>
            <a:endParaRPr sz="2000" b="1" i="0" u="none" strike="noStrike" cap="none">
              <a:solidFill>
                <a:srgbClr val="000000"/>
              </a:solidFill>
              <a:latin typeface="Calibri"/>
              <a:ea typeface="Calibri"/>
              <a:cs typeface="Calibri"/>
              <a:sym typeface="Calibri"/>
            </a:endParaRPr>
          </a:p>
        </p:txBody>
      </p:sp>
      <p:sp>
        <p:nvSpPr>
          <p:cNvPr id="171" name="Google Shape;171;p25"/>
          <p:cNvSpPr txBox="1"/>
          <p:nvPr/>
        </p:nvSpPr>
        <p:spPr>
          <a:xfrm>
            <a:off x="72300" y="494275"/>
            <a:ext cx="43305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Video Joint Embedding Predictive Architecture (V-JEPA) model</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https://ai.meta.com/blog/v-jepa-yann-lecun-ai-model-video-joint-embedding-predictive-architecture/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Yann LeCun has proposed the original Joint Embedding Predictive Architectures (JEPA) in 2022.</a:t>
            </a:r>
            <a:endParaRPr sz="1300">
              <a:latin typeface="Calibri"/>
              <a:ea typeface="Calibri"/>
              <a:cs typeface="Calibri"/>
              <a:sym typeface="Calibri"/>
            </a:endParaRPr>
          </a:p>
        </p:txBody>
      </p:sp>
      <p:pic>
        <p:nvPicPr>
          <p:cNvPr id="172" name="Google Shape;172;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2432325"/>
            <a:ext cx="4821245" cy="2558775"/>
          </a:xfrm>
          <a:prstGeom prst="rect">
            <a:avLst/>
          </a:prstGeom>
          <a:noFill/>
          <a:ln>
            <a:noFill/>
          </a:ln>
        </p:spPr>
      </p:pic>
      <p:pic>
        <p:nvPicPr>
          <p:cNvPr id="173" name="Google Shape;173;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73200" y="152400"/>
            <a:ext cx="2418400" cy="2418400"/>
          </a:xfrm>
          <a:prstGeom prst="rect">
            <a:avLst/>
          </a:prstGeom>
          <a:noFill/>
          <a:ln>
            <a:noFill/>
          </a:ln>
        </p:spPr>
      </p:pic>
      <p:sp>
        <p:nvSpPr>
          <p:cNvPr id="174" name="Google Shape;174;p25"/>
          <p:cNvSpPr txBox="1"/>
          <p:nvPr/>
        </p:nvSpPr>
        <p:spPr>
          <a:xfrm>
            <a:off x="5340225" y="2731800"/>
            <a:ext cx="36513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https://www.youtube.com/watch?v=bMoad-Fd9LI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Yann interview with Lex Fridman</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Hierarchical Planning</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Scaling</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Bias, freedom of speech, open source is the answer</a:t>
            </a:r>
            <a:endParaRPr sz="1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p:nvPr/>
        </p:nvSpPr>
        <p:spPr>
          <a:xfrm>
            <a:off x="-76200" y="-152400"/>
            <a:ext cx="202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contextual.ai</a:t>
            </a:r>
            <a:endParaRPr sz="2500" b="1">
              <a:latin typeface="Calibri"/>
              <a:ea typeface="Calibri"/>
              <a:cs typeface="Calibri"/>
              <a:sym typeface="Calibri"/>
            </a:endParaRPr>
          </a:p>
        </p:txBody>
      </p:sp>
      <p:sp>
        <p:nvSpPr>
          <p:cNvPr id="180" name="Google Shape;180;p26"/>
          <p:cNvSpPr txBox="1"/>
          <p:nvPr/>
        </p:nvSpPr>
        <p:spPr>
          <a:xfrm>
            <a:off x="127925" y="417000"/>
            <a:ext cx="48027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contextual.ai - startup</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https://contextual.ai</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building foundation models to run on your stack</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customizable, trustworthy, privacy-aware AI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secure by default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RAG 2.0 - </a:t>
            </a:r>
            <a:r>
              <a:rPr lang="en" sz="1300" u="sng">
                <a:solidFill>
                  <a:schemeClr val="hlink"/>
                </a:solidFill>
                <a:latin typeface="Calibri"/>
                <a:ea typeface="Calibri"/>
                <a:cs typeface="Calibri"/>
                <a:sym typeface="Calibri"/>
                <a:hlinkClick r:id="rId4"/>
              </a:rPr>
              <a:t>https://contextual.ai/introducing-rag2/</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 typical RAG is a "</a:t>
            </a:r>
            <a:r>
              <a:rPr lang="en" sz="1300">
                <a:solidFill>
                  <a:schemeClr val="dk1"/>
                </a:solidFill>
                <a:latin typeface="Calibri"/>
                <a:ea typeface="Calibri"/>
                <a:cs typeface="Calibri"/>
                <a:sym typeface="Calibri"/>
              </a:rPr>
              <a:t>Frankenstein’s monster" using:</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frozen off-the-shelf model for embeddings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vector database for retrieval</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black-box LLM for generation</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RAG 2.0 approach pretrains, fine-tunes, and aligns all components as a single integrated system, backpropagating through both the language model and the retriever to maximize performance</a:t>
            </a:r>
            <a:endParaRPr sz="1300">
              <a:latin typeface="Calibri"/>
              <a:ea typeface="Calibri"/>
              <a:cs typeface="Calibri"/>
              <a:sym typeface="Calibri"/>
            </a:endParaRPr>
          </a:p>
        </p:txBody>
      </p:sp>
      <p:pic>
        <p:nvPicPr>
          <p:cNvPr id="181" name="Google Shape;18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669625" y="102850"/>
            <a:ext cx="1641450" cy="1058850"/>
          </a:xfrm>
          <a:prstGeom prst="rect">
            <a:avLst/>
          </a:prstGeom>
          <a:noFill/>
          <a:ln>
            <a:noFill/>
          </a:ln>
        </p:spPr>
      </p:pic>
      <p:sp>
        <p:nvSpPr>
          <p:cNvPr id="182" name="Google Shape;182;p26"/>
          <p:cNvSpPr txBox="1"/>
          <p:nvPr/>
        </p:nvSpPr>
        <p:spPr>
          <a:xfrm>
            <a:off x="5932750" y="1225200"/>
            <a:ext cx="31152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Founders: Amanpreet Singh (CTO),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Douwe Kiela (CEO)</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Microsoft Research, Meta/Facebook AI Research, Hugging Face, Cambridge, NYU, Stanford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worked in </a:t>
            </a:r>
            <a:r>
              <a:rPr lang="en" sz="1300" b="1">
                <a:solidFill>
                  <a:srgbClr val="FF0000"/>
                </a:solidFill>
                <a:latin typeface="Calibri"/>
                <a:ea typeface="Calibri"/>
                <a:cs typeface="Calibri"/>
                <a:sym typeface="Calibri"/>
              </a:rPr>
              <a:t>foundation models</a:t>
            </a:r>
            <a:r>
              <a:rPr lang="en" sz="1300">
                <a:latin typeface="Calibri"/>
                <a:ea typeface="Calibri"/>
                <a:cs typeface="Calibri"/>
                <a:sym typeface="Calibri"/>
              </a:rPr>
              <a:t> (RAG, FLAVA, UniT, Bloom), </a:t>
            </a:r>
            <a:r>
              <a:rPr lang="en" sz="1300" b="1">
                <a:solidFill>
                  <a:srgbClr val="FF0000"/>
                </a:solidFill>
                <a:latin typeface="Calibri"/>
                <a:ea typeface="Calibri"/>
                <a:cs typeface="Calibri"/>
                <a:sym typeface="Calibri"/>
              </a:rPr>
              <a:t>dense retrieval </a:t>
            </a:r>
            <a:r>
              <a:rPr lang="en" sz="1300">
                <a:latin typeface="Calibri"/>
                <a:ea typeface="Calibri"/>
                <a:cs typeface="Calibri"/>
                <a:sym typeface="Calibri"/>
              </a:rPr>
              <a:t>(Hallucination reduction, MDR, Unsupervised QA), </a:t>
            </a:r>
            <a:r>
              <a:rPr lang="en" sz="1300" b="1">
                <a:solidFill>
                  <a:srgbClr val="FF0000"/>
                </a:solidFill>
                <a:latin typeface="Calibri"/>
                <a:ea typeface="Calibri"/>
                <a:cs typeface="Calibri"/>
                <a:sym typeface="Calibri"/>
              </a:rPr>
              <a:t>evaluation</a:t>
            </a:r>
            <a:r>
              <a:rPr lang="en" sz="1300">
                <a:latin typeface="Calibri"/>
                <a:ea typeface="Calibri"/>
                <a:cs typeface="Calibri"/>
                <a:sym typeface="Calibri"/>
              </a:rPr>
              <a:t> (SentEval, GLUE, SuperGLUE, Dynabench, Eval on the Hub), </a:t>
            </a:r>
            <a:r>
              <a:rPr lang="en" sz="1300" b="1">
                <a:solidFill>
                  <a:srgbClr val="FF0000"/>
                </a:solidFill>
                <a:latin typeface="Calibri"/>
                <a:ea typeface="Calibri"/>
                <a:cs typeface="Calibri"/>
                <a:sym typeface="Calibri"/>
              </a:rPr>
              <a:t>multimodality</a:t>
            </a:r>
            <a:r>
              <a:rPr lang="en" sz="1300">
                <a:latin typeface="Calibri"/>
                <a:ea typeface="Calibri"/>
                <a:cs typeface="Calibri"/>
                <a:sym typeface="Calibri"/>
              </a:rPr>
              <a:t> (Hateful Memes, Winoground, TextVQA, MMF) and </a:t>
            </a:r>
            <a:r>
              <a:rPr lang="en" sz="1300" b="1">
                <a:solidFill>
                  <a:srgbClr val="FF0000"/>
                </a:solidFill>
                <a:latin typeface="Calibri"/>
                <a:ea typeface="Calibri"/>
                <a:cs typeface="Calibri"/>
                <a:sym typeface="Calibri"/>
              </a:rPr>
              <a:t>representation learning</a:t>
            </a:r>
            <a:r>
              <a:rPr lang="en" sz="1300">
                <a:latin typeface="Calibri"/>
                <a:ea typeface="Calibri"/>
                <a:cs typeface="Calibri"/>
                <a:sym typeface="Calibri"/>
              </a:rPr>
              <a:t> (InferSent, GroundSent, Poincare embeddings).</a:t>
            </a:r>
            <a:endParaRPr sz="1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p:nvPr/>
        </p:nvSpPr>
        <p:spPr>
          <a:xfrm>
            <a:off x="7484600" y="998050"/>
            <a:ext cx="1567200" cy="6186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models: 73 </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votes: 408,144</a:t>
            </a:r>
            <a:endParaRPr sz="13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March 13, 2024</a:t>
            </a:r>
            <a:endParaRPr sz="1300" b="0" i="0" u="none" strike="noStrike" cap="none">
              <a:solidFill>
                <a:schemeClr val="dk1"/>
              </a:solidFill>
              <a:latin typeface="Calibri"/>
              <a:ea typeface="Calibri"/>
              <a:cs typeface="Calibri"/>
              <a:sym typeface="Calibri"/>
            </a:endParaRPr>
          </a:p>
        </p:txBody>
      </p:sp>
      <p:sp>
        <p:nvSpPr>
          <p:cNvPr id="188" name="Google Shape;188;p27"/>
          <p:cNvSpPr txBox="1"/>
          <p:nvPr/>
        </p:nvSpPr>
        <p:spPr>
          <a:xfrm>
            <a:off x="7254050" y="4211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9" name="Google Shape;189;p2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0" name="Google Shape;190;p27"/>
          <p:cNvSpPr txBox="1"/>
          <p:nvPr/>
        </p:nvSpPr>
        <p:spPr>
          <a:xfrm>
            <a:off x="5535876" y="45850"/>
            <a:ext cx="3549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3"/>
              </a:rPr>
              <a:t>https://huggingface.co/spaces/lmsys/chatbot-arena-leaderboard</a:t>
            </a:r>
            <a:r>
              <a:rPr lang="en" sz="10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p:txBody>
      </p:sp>
      <p:pic>
        <p:nvPicPr>
          <p:cNvPr id="191" name="Google Shape;191;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28600" y="460750"/>
            <a:ext cx="5249295" cy="3352837"/>
          </a:xfrm>
          <a:prstGeom prst="rect">
            <a:avLst/>
          </a:prstGeom>
          <a:noFill/>
          <a:ln>
            <a:noFill/>
          </a:ln>
        </p:spPr>
      </p:pic>
      <p:pic>
        <p:nvPicPr>
          <p:cNvPr id="192" name="Google Shape;192;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28600" y="3781002"/>
            <a:ext cx="5249300" cy="1286298"/>
          </a:xfrm>
          <a:prstGeom prst="rect">
            <a:avLst/>
          </a:prstGeom>
          <a:noFill/>
          <a:ln>
            <a:noFill/>
          </a:ln>
        </p:spPr>
      </p:pic>
      <p:sp>
        <p:nvSpPr>
          <p:cNvPr id="193" name="Google Shape;193;p27"/>
          <p:cNvSpPr txBox="1"/>
          <p:nvPr/>
        </p:nvSpPr>
        <p:spPr>
          <a:xfrm>
            <a:off x="5421775" y="236575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
        <p:nvSpPr>
          <p:cNvPr id="194" name="Google Shape;194;p27"/>
          <p:cNvSpPr txBox="1"/>
          <p:nvPr/>
        </p:nvSpPr>
        <p:spPr>
          <a:xfrm>
            <a:off x="5421775" y="379629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
        <p:nvSpPr>
          <p:cNvPr id="195" name="Google Shape;195;p27"/>
          <p:cNvSpPr txBox="1"/>
          <p:nvPr/>
        </p:nvSpPr>
        <p:spPr>
          <a:xfrm>
            <a:off x="5421775" y="4592860"/>
            <a:ext cx="88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open source</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p:nvPr/>
        </p:nvSpPr>
        <p:spPr>
          <a:xfrm>
            <a:off x="72300" y="76200"/>
            <a:ext cx="487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Tech </a:t>
            </a:r>
            <a:r>
              <a:rPr lang="en" sz="2000" b="1" i="0" u="none" strike="noStrike" cap="none">
                <a:solidFill>
                  <a:schemeClr val="dk1"/>
                </a:solidFill>
                <a:latin typeface="Calibri"/>
                <a:ea typeface="Calibri"/>
                <a:cs typeface="Calibri"/>
                <a:sym typeface="Calibri"/>
              </a:rPr>
              <a:t>Layoffs are x3 times lower than in 2023</a:t>
            </a:r>
            <a:endParaRPr sz="2000" b="1" i="0" u="none" strike="noStrike" cap="none">
              <a:solidFill>
                <a:srgbClr val="000000"/>
              </a:solidFill>
              <a:latin typeface="Calibri"/>
              <a:ea typeface="Calibri"/>
              <a:cs typeface="Calibri"/>
              <a:sym typeface="Calibri"/>
            </a:endParaRPr>
          </a:p>
        </p:txBody>
      </p:sp>
      <p:sp>
        <p:nvSpPr>
          <p:cNvPr id="201" name="Google Shape;201;p28"/>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pic>
        <p:nvPicPr>
          <p:cNvPr id="202" name="Google Shape;202;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51621" y="524787"/>
            <a:ext cx="8649173" cy="3571651"/>
          </a:xfrm>
          <a:prstGeom prst="rect">
            <a:avLst/>
          </a:prstGeom>
          <a:noFill/>
          <a:ln>
            <a:noFill/>
          </a:ln>
        </p:spPr>
      </p:pic>
      <p:sp>
        <p:nvSpPr>
          <p:cNvPr id="203" name="Google Shape;203;p28"/>
          <p:cNvSpPr txBox="1"/>
          <p:nvPr/>
        </p:nvSpPr>
        <p:spPr>
          <a:xfrm>
            <a:off x="251750" y="4354775"/>
            <a:ext cx="8649300" cy="554100"/>
          </a:xfrm>
          <a:prstGeom prst="rect">
            <a:avLst/>
          </a:prstGeom>
          <a:solidFill>
            <a:srgbClr val="FFF2CC"/>
          </a:solid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Salaries for AI engineers rose 12% from the third to fourth quarter last year</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The average salary for a senior AI engineer nationally is more than $190,000, according to Comprehensive.io.</a:t>
            </a:r>
            <a:endParaRPr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9"/>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09" name="Google Shape;209;p2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10" name="Google Shape;210;p2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11" name="Google Shape;211;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12" name="Google Shape;212;p29"/>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13" name="Google Shape;213;p29"/>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119330" y="0"/>
            <a:ext cx="438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Nvidia GTC March 18-21</a:t>
            </a:r>
            <a:endParaRPr sz="2000" b="1" i="0" u="none" strike="noStrike" cap="none">
              <a:solidFill>
                <a:srgbClr val="000000"/>
              </a:solidFill>
              <a:latin typeface="Calibri"/>
              <a:ea typeface="Calibri"/>
              <a:cs typeface="Calibri"/>
              <a:sym typeface="Calibri"/>
            </a:endParaRPr>
          </a:p>
        </p:txBody>
      </p:sp>
      <p:sp>
        <p:nvSpPr>
          <p:cNvPr id="62" name="Google Shape;62;p14"/>
          <p:cNvSpPr txBox="1"/>
          <p:nvPr/>
        </p:nvSpPr>
        <p:spPr>
          <a:xfrm>
            <a:off x="32575" y="427875"/>
            <a:ext cx="4343100" cy="63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Nvidia GTC  = GPU Technology Conference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March 18-21</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San Jose McEnery Convention Center, San Jose, CA</a:t>
            </a:r>
            <a:endParaRPr sz="1300">
              <a:solidFill>
                <a:schemeClr val="dk1"/>
              </a:solidFill>
              <a:latin typeface="Calibri"/>
              <a:ea typeface="Calibri"/>
              <a:cs typeface="Calibri"/>
              <a:sym typeface="Calibri"/>
            </a:endParaRPr>
          </a:p>
        </p:txBody>
      </p:sp>
      <p:pic>
        <p:nvPicPr>
          <p:cNvPr id="63" name="Google Shape;63;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9550" y="2838800"/>
            <a:ext cx="3961950" cy="2228600"/>
          </a:xfrm>
          <a:prstGeom prst="rect">
            <a:avLst/>
          </a:prstGeom>
          <a:noFill/>
          <a:ln>
            <a:noFill/>
          </a:ln>
        </p:spPr>
      </p:pic>
      <p:sp>
        <p:nvSpPr>
          <p:cNvPr id="64" name="Google Shape;64;p14"/>
          <p:cNvSpPr txBox="1"/>
          <p:nvPr/>
        </p:nvSpPr>
        <p:spPr>
          <a:xfrm>
            <a:off x="32575" y="1134101"/>
            <a:ext cx="4343100" cy="132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Blackwell B200 chip vs Hopper: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Blackwell has 208 Bln transistors, can do </a:t>
            </a:r>
            <a:r>
              <a:rPr lang="en" sz="1200">
                <a:solidFill>
                  <a:srgbClr val="080A12"/>
                </a:solidFill>
                <a:latin typeface="Calibri"/>
                <a:ea typeface="Calibri"/>
                <a:cs typeface="Calibri"/>
                <a:sym typeface="Calibri"/>
              </a:rPr>
              <a:t>20 petaFLOPS per GPU. </a:t>
            </a:r>
            <a:endParaRPr sz="1200">
              <a:solidFill>
                <a:srgbClr val="080A12"/>
              </a:solidFill>
              <a:latin typeface="Calibri"/>
              <a:ea typeface="Calibri"/>
              <a:cs typeface="Calibri"/>
              <a:sym typeface="Calibri"/>
            </a:endParaRPr>
          </a:p>
          <a:p>
            <a:pPr marL="0" lvl="0" indent="0" algn="l" rtl="0">
              <a:spcBef>
                <a:spcPts val="0"/>
              </a:spcBef>
              <a:spcAft>
                <a:spcPts val="0"/>
              </a:spcAft>
              <a:buNone/>
            </a:pPr>
            <a:r>
              <a:rPr lang="en" sz="1200">
                <a:solidFill>
                  <a:srgbClr val="080A12"/>
                </a:solidFill>
                <a:latin typeface="Calibri"/>
                <a:ea typeface="Calibri"/>
                <a:cs typeface="Calibri"/>
                <a:sym typeface="Calibri"/>
              </a:rPr>
              <a:t>It can </a:t>
            </a:r>
            <a:r>
              <a:rPr lang="en" sz="1200">
                <a:solidFill>
                  <a:schemeClr val="dk1"/>
                </a:solidFill>
                <a:latin typeface="Calibri"/>
                <a:ea typeface="Calibri"/>
                <a:cs typeface="Calibri"/>
                <a:sym typeface="Calibri"/>
              </a:rPr>
              <a:t>run LLMs with trillion parameters 25 times faster than before.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New NVLink - delivers 1.8 TBytes per second to each GPU.</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GB200 - a board that combines two B200 with a single Grace CPU. It offers x30 times the performance for LLM inference. It “reduces cost and energy consumption by up to 25x” over an H100</a:t>
            </a:r>
            <a:endParaRPr sz="1200">
              <a:solidFill>
                <a:schemeClr val="dk1"/>
              </a:solidFill>
              <a:latin typeface="Calibri"/>
              <a:ea typeface="Calibri"/>
              <a:cs typeface="Calibri"/>
              <a:sym typeface="Calibri"/>
            </a:endParaRPr>
          </a:p>
        </p:txBody>
      </p:sp>
      <p:pic>
        <p:nvPicPr>
          <p:cNvPr id="65" name="Google Shape;65;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02601" y="3474175"/>
            <a:ext cx="2826300" cy="1583825"/>
          </a:xfrm>
          <a:prstGeom prst="rect">
            <a:avLst/>
          </a:prstGeom>
          <a:noFill/>
          <a:ln>
            <a:noFill/>
          </a:ln>
        </p:spPr>
      </p:pic>
      <p:pic>
        <p:nvPicPr>
          <p:cNvPr id="66" name="Google Shape;66;p1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084300" y="2838800"/>
            <a:ext cx="1722650" cy="1864325"/>
          </a:xfrm>
          <a:prstGeom prst="rect">
            <a:avLst/>
          </a:prstGeom>
          <a:noFill/>
          <a:ln>
            <a:noFill/>
          </a:ln>
        </p:spPr>
      </p:pic>
      <p:sp>
        <p:nvSpPr>
          <p:cNvPr id="67" name="Google Shape;67;p14"/>
          <p:cNvSpPr txBox="1"/>
          <p:nvPr/>
        </p:nvSpPr>
        <p:spPr>
          <a:xfrm>
            <a:off x="4684925" y="4765700"/>
            <a:ext cx="521400" cy="2031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chemeClr val="dk1"/>
                </a:solidFill>
                <a:latin typeface="Calibri"/>
                <a:ea typeface="Calibri"/>
                <a:cs typeface="Calibri"/>
                <a:sym typeface="Calibri"/>
              </a:rPr>
              <a:t>GB200</a:t>
            </a:r>
            <a:endParaRPr b="1">
              <a:solidFill>
                <a:schemeClr val="dk1"/>
              </a:solidFill>
            </a:endParaRPr>
          </a:p>
        </p:txBody>
      </p:sp>
      <p:pic>
        <p:nvPicPr>
          <p:cNvPr id="68" name="Google Shape;68;p1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981926" y="97300"/>
            <a:ext cx="1267650" cy="1542925"/>
          </a:xfrm>
          <a:prstGeom prst="rect">
            <a:avLst/>
          </a:prstGeom>
          <a:noFill/>
          <a:ln w="9525" cap="flat" cmpd="sng">
            <a:solidFill>
              <a:srgbClr val="FF0000"/>
            </a:solidFill>
            <a:prstDash val="solid"/>
            <a:round/>
            <a:headEnd type="none" w="sm" len="sm"/>
            <a:tailEnd type="none" w="sm" len="sm"/>
          </a:ln>
        </p:spPr>
      </p:pic>
      <p:sp>
        <p:nvSpPr>
          <p:cNvPr id="69" name="Google Shape;69;p14"/>
          <p:cNvSpPr txBox="1"/>
          <p:nvPr/>
        </p:nvSpPr>
        <p:spPr>
          <a:xfrm>
            <a:off x="6746735" y="1698100"/>
            <a:ext cx="1845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David Harold Blackwell</a:t>
            </a:r>
            <a:endParaRPr sz="1300" b="1">
              <a:solidFill>
                <a:srgbClr val="FF0000"/>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(1919 – 2010) </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American statistician and mathematician,</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UC Berkeley (1954-88)</a:t>
            </a:r>
            <a:endParaRPr sz="1300">
              <a:solidFill>
                <a:srgbClr val="0F0F0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p:nvPr/>
        </p:nvSpPr>
        <p:spPr>
          <a:xfrm>
            <a:off x="68850" y="80900"/>
            <a:ext cx="4297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2"/>
                </a:solidFill>
                <a:latin typeface="Calibri"/>
                <a:ea typeface="Calibri"/>
                <a:cs typeface="Calibri"/>
                <a:sym typeface="Calibri"/>
              </a:rPr>
              <a:t>Success to iterative Agent's workflows</a:t>
            </a:r>
            <a:endParaRPr sz="2000" b="1">
              <a:solidFill>
                <a:schemeClr val="dk2"/>
              </a:solidFill>
              <a:latin typeface="Calibri"/>
              <a:ea typeface="Calibri"/>
              <a:cs typeface="Calibri"/>
              <a:sym typeface="Calibri"/>
            </a:endParaRPr>
          </a:p>
        </p:txBody>
      </p:sp>
      <p:sp>
        <p:nvSpPr>
          <p:cNvPr id="75" name="Google Shape;75;p15"/>
          <p:cNvSpPr txBox="1"/>
          <p:nvPr/>
        </p:nvSpPr>
        <p:spPr>
          <a:xfrm>
            <a:off x="232575" y="3945000"/>
            <a:ext cx="5622900" cy="11235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GPT-3.5 (zero shot) was 48.1% correct. </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GPT-4 (zero shot) does better at 67.0%. </a:t>
            </a:r>
            <a:endParaRPr sz="1300">
              <a:solidFill>
                <a:schemeClr val="dk2"/>
              </a:solidFill>
              <a:latin typeface="Calibri"/>
              <a:ea typeface="Calibri"/>
              <a:cs typeface="Calibri"/>
              <a:sym typeface="Calibri"/>
            </a:endParaRPr>
          </a:p>
          <a:p>
            <a:pPr marL="457200" lvl="0" indent="-311150" algn="l" rtl="0">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 wrapped in an agent loop, GPT-3.5 achieves up to 95.1%. </a:t>
            </a:r>
            <a:endParaRPr sz="13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https://info.deeplearning.ai/robots-talk-back-ai-security-risks-political-deepfakes-pretrained-models-on-the-cheap</a:t>
            </a:r>
            <a:r>
              <a:rPr lang="en" sz="900">
                <a:solidFill>
                  <a:schemeClr val="dk2"/>
                </a:solidFill>
                <a:latin typeface="Calibri"/>
                <a:ea typeface="Calibri"/>
                <a:cs typeface="Calibri"/>
                <a:sym typeface="Calibri"/>
              </a:rPr>
              <a:t> </a:t>
            </a:r>
            <a:endParaRPr sz="900">
              <a:solidFill>
                <a:schemeClr val="dk2"/>
              </a:solidFill>
              <a:latin typeface="Calibri"/>
              <a:ea typeface="Calibri"/>
              <a:cs typeface="Calibri"/>
              <a:sym typeface="Calibri"/>
            </a:endParaRPr>
          </a:p>
        </p:txBody>
      </p:sp>
      <p:pic>
        <p:nvPicPr>
          <p:cNvPr id="76" name="Google Shape;76;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46073" y="594363"/>
            <a:ext cx="5910825" cy="3329775"/>
          </a:xfrm>
          <a:prstGeom prst="rect">
            <a:avLst/>
          </a:prstGeom>
          <a:noFill/>
          <a:ln>
            <a:noFill/>
          </a:ln>
        </p:spPr>
      </p:pic>
      <p:sp>
        <p:nvSpPr>
          <p:cNvPr id="77" name="Google Shape;77;p15"/>
          <p:cNvSpPr txBox="1"/>
          <p:nvPr/>
        </p:nvSpPr>
        <p:spPr>
          <a:xfrm>
            <a:off x="6156900" y="4068725"/>
            <a:ext cx="2865900" cy="77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Reflection: LLM examines its own work</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Tool use: web search, run code, ...</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Planning: LLM creates multi-step plans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collaboration</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p:nvPr/>
        </p:nvSpPr>
        <p:spPr>
          <a:xfrm>
            <a:off x="119330" y="0"/>
            <a:ext cx="438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Multi-Agent Software Development</a:t>
            </a:r>
            <a:endParaRPr sz="2000" b="1" i="0" u="none" strike="noStrike" cap="none">
              <a:solidFill>
                <a:srgbClr val="000000"/>
              </a:solidFill>
              <a:latin typeface="Calibri"/>
              <a:ea typeface="Calibri"/>
              <a:cs typeface="Calibri"/>
              <a:sym typeface="Calibri"/>
            </a:endParaRPr>
          </a:p>
        </p:txBody>
      </p:sp>
      <p:sp>
        <p:nvSpPr>
          <p:cNvPr id="83" name="Google Shape;83;p16"/>
          <p:cNvSpPr txBox="1"/>
          <p:nvPr/>
        </p:nvSpPr>
        <p:spPr>
          <a:xfrm>
            <a:off x="119325" y="397700"/>
            <a:ext cx="4343100" cy="330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crewAI</a:t>
            </a:r>
            <a:r>
              <a:rPr lang="en" sz="1200">
                <a:solidFill>
                  <a:schemeClr val="dk1"/>
                </a:solidFill>
                <a:latin typeface="Calibri"/>
                <a:ea typeface="Calibri"/>
                <a:cs typeface="Calibri"/>
                <a:sym typeface="Calibri"/>
              </a:rPr>
              <a:t> - </a:t>
            </a:r>
            <a:r>
              <a:rPr lang="en" sz="1200" b="1">
                <a:solidFill>
                  <a:srgbClr val="6AA84F"/>
                </a:solidFill>
                <a:latin typeface="Calibri"/>
                <a:ea typeface="Calibri"/>
                <a:cs typeface="Calibri"/>
                <a:sym typeface="Calibri"/>
              </a:rPr>
              <a:t>open-source </a:t>
            </a:r>
            <a:r>
              <a:rPr lang="en" sz="1200">
                <a:solidFill>
                  <a:schemeClr val="dk1"/>
                </a:solidFill>
                <a:latin typeface="Calibri"/>
                <a:ea typeface="Calibri"/>
                <a:cs typeface="Calibri"/>
                <a:sym typeface="Calibri"/>
              </a:rPr>
              <a:t>Multi-Agent Automations</a:t>
            </a:r>
            <a:endParaRPr sz="12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3"/>
              </a:rPr>
              <a:t>https://www.crewai.com</a:t>
            </a:r>
            <a:endParaRPr sz="800">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4"/>
              </a:rPr>
              <a:t>https://github.com/joaomdmoura/crewAI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5"/>
              </a:rPr>
              <a:t>https://docs.crewai.com</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MetaGPT</a:t>
            </a:r>
            <a:r>
              <a:rPr lang="en" sz="1200">
                <a:solidFill>
                  <a:schemeClr val="dk1"/>
                </a:solidFill>
                <a:latin typeface="Calibri"/>
                <a:ea typeface="Calibri"/>
                <a:cs typeface="Calibri"/>
                <a:sym typeface="Calibri"/>
              </a:rPr>
              <a:t> - </a:t>
            </a:r>
            <a:r>
              <a:rPr lang="en" sz="1200" b="1">
                <a:solidFill>
                  <a:srgbClr val="6AA84F"/>
                </a:solidFill>
                <a:latin typeface="Calibri"/>
                <a:ea typeface="Calibri"/>
                <a:cs typeface="Calibri"/>
                <a:sym typeface="Calibri"/>
              </a:rPr>
              <a:t>open-source </a:t>
            </a:r>
            <a:r>
              <a:rPr lang="en" sz="1200">
                <a:solidFill>
                  <a:schemeClr val="dk1"/>
                </a:solidFill>
                <a:latin typeface="Calibri"/>
                <a:ea typeface="Calibri"/>
                <a:cs typeface="Calibri"/>
                <a:sym typeface="Calibri"/>
              </a:rPr>
              <a:t>Multi-Agent Framework, Data Science Agent</a:t>
            </a:r>
            <a:endParaRPr sz="12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6"/>
              </a:rPr>
              <a:t>https://github.com/geekan/MetaGPT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228600" lvl="0" indent="-165100" algn="l" rtl="0">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https://arxiv.org/abs/2402.18679</a:t>
            </a:r>
            <a:r>
              <a:rPr lang="en" sz="800">
                <a:solidFill>
                  <a:schemeClr val="dk1"/>
                </a:solidFill>
                <a:latin typeface="Calibri"/>
                <a:ea typeface="Calibri"/>
                <a:cs typeface="Calibri"/>
                <a:sym typeface="Calibri"/>
              </a:rPr>
              <a:t> </a:t>
            </a:r>
            <a:endParaRPr sz="800">
              <a:solidFill>
                <a:srgbClr val="13131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GPT-Pilot</a:t>
            </a:r>
            <a:r>
              <a:rPr lang="en" sz="1200">
                <a:solidFill>
                  <a:srgbClr val="131313"/>
                </a:solidFill>
                <a:latin typeface="Calibri"/>
                <a:ea typeface="Calibri"/>
                <a:cs typeface="Calibri"/>
                <a:sym typeface="Calibri"/>
              </a:rPr>
              <a:t> (now </a:t>
            </a:r>
            <a:r>
              <a:rPr lang="en" sz="1200" b="1">
                <a:solidFill>
                  <a:srgbClr val="FF0000"/>
                </a:solidFill>
                <a:latin typeface="Calibri"/>
                <a:ea typeface="Calibri"/>
                <a:cs typeface="Calibri"/>
                <a:sym typeface="Calibri"/>
              </a:rPr>
              <a:t>Pythagora</a:t>
            </a:r>
            <a:r>
              <a:rPr lang="en" sz="1200">
                <a:solidFill>
                  <a:srgbClr val="131313"/>
                </a:solidFill>
                <a:latin typeface="Calibri"/>
                <a:ea typeface="Calibri"/>
                <a:cs typeface="Calibri"/>
                <a:sym typeface="Calibri"/>
              </a:rPr>
              <a:t>) - </a:t>
            </a:r>
            <a:r>
              <a:rPr lang="en" sz="1200" b="1">
                <a:solidFill>
                  <a:srgbClr val="6AA84F"/>
                </a:solidFill>
                <a:latin typeface="Calibri"/>
                <a:ea typeface="Calibri"/>
                <a:cs typeface="Calibri"/>
                <a:sym typeface="Calibri"/>
              </a:rPr>
              <a:t>open-source</a:t>
            </a:r>
            <a:r>
              <a:rPr lang="en" sz="1200">
                <a:solidFill>
                  <a:srgbClr val="131313"/>
                </a:solidFill>
                <a:latin typeface="Calibri"/>
                <a:ea typeface="Calibri"/>
                <a:cs typeface="Calibri"/>
                <a:sym typeface="Calibri"/>
              </a:rPr>
              <a:t>, VSCode extension</a:t>
            </a:r>
            <a:endParaRPr sz="12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8"/>
              </a:rPr>
              <a:t>https://www.pythagora.ai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9"/>
              </a:rPr>
              <a:t>https://github.com/Pythagora-io/gpt-pilot</a:t>
            </a:r>
            <a:r>
              <a:rPr lang="en" sz="800">
                <a:solidFill>
                  <a:schemeClr val="dk1"/>
                </a:solidFill>
                <a:latin typeface="Calibri"/>
                <a:ea typeface="Calibri"/>
                <a:cs typeface="Calibri"/>
                <a:sym typeface="Calibri"/>
              </a:rPr>
              <a:t> - open source</a:t>
            </a:r>
            <a:endParaRPr sz="8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10"/>
              </a:rPr>
              <a:t>https://marketplace.visualstudio.com/items?itemName=PythagoraTechnologies.gpt-pilot-vs-code</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SuperAGI</a:t>
            </a:r>
            <a:r>
              <a:rPr lang="en" sz="1200">
                <a:solidFill>
                  <a:schemeClr val="dk1"/>
                </a:solidFill>
                <a:latin typeface="Calibri"/>
                <a:ea typeface="Calibri"/>
                <a:cs typeface="Calibri"/>
                <a:sym typeface="Calibri"/>
              </a:rPr>
              <a:t> - </a:t>
            </a:r>
            <a:r>
              <a:rPr lang="en" sz="1200" b="1">
                <a:solidFill>
                  <a:srgbClr val="6AA84F"/>
                </a:solidFill>
                <a:latin typeface="Calibri"/>
                <a:ea typeface="Calibri"/>
                <a:cs typeface="Calibri"/>
                <a:sym typeface="Calibri"/>
              </a:rPr>
              <a:t>open-source</a:t>
            </a:r>
            <a:r>
              <a:rPr lang="en" sz="1200">
                <a:solidFill>
                  <a:schemeClr val="dk1"/>
                </a:solidFill>
                <a:latin typeface="Calibri"/>
                <a:ea typeface="Calibri"/>
                <a:cs typeface="Calibri"/>
                <a:sym typeface="Calibri"/>
              </a:rPr>
              <a:t>, autonomous agents</a:t>
            </a:r>
            <a:endParaRPr sz="12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11"/>
              </a:rPr>
              <a:t>https://github.com/TransformerOptimus/SuperAGI</a:t>
            </a:r>
            <a:endParaRPr sz="800">
              <a:solidFill>
                <a:schemeClr val="dk1"/>
              </a:solidFill>
              <a:latin typeface="Calibri"/>
              <a:ea typeface="Calibri"/>
              <a:cs typeface="Calibri"/>
              <a:sym typeface="Calibri"/>
            </a:endParaRPr>
          </a:p>
          <a:p>
            <a:pPr marL="228600" lvl="0" indent="-165100" algn="l" rtl="0">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2"/>
              </a:rPr>
              <a:t>https://superagi.com/open-source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Devin from Cognition AI </a:t>
            </a:r>
            <a:endParaRPr sz="1200" b="1">
              <a:solidFill>
                <a:srgbClr val="FF0000"/>
              </a:solidFill>
              <a:latin typeface="Calibri"/>
              <a:ea typeface="Calibri"/>
              <a:cs typeface="Calibri"/>
              <a:sym typeface="Calibri"/>
            </a:endParaRPr>
          </a:p>
          <a:p>
            <a:pPr marL="228600" lvl="0" indent="-165100" algn="l" rtl="0">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3"/>
              </a:rPr>
              <a:t>https://www.youtube.com/@Cognition-Labs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228600" lvl="0" indent="-165100" algn="l" rtl="0">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4"/>
              </a:rPr>
              <a:t>https://www.cognition-labs.com/blog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228600" lvl="0" indent="-165100" algn="l" rtl="0">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5"/>
              </a:rPr>
              <a:t>https://preview.devin.ai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228600" lvl="0" indent="-165100" algn="l" rtl="0">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6"/>
              </a:rPr>
              <a:t>https://www.youtube.com/watch?v=G0qvYJVpgc0</a:t>
            </a:r>
            <a:r>
              <a:rPr lang="en" sz="800">
                <a:solidFill>
                  <a:schemeClr val="dk1"/>
                </a:solidFill>
                <a:latin typeface="Calibri"/>
                <a:ea typeface="Calibri"/>
                <a:cs typeface="Calibri"/>
                <a:sym typeface="Calibri"/>
              </a:rPr>
              <a:t> - Scott Wu is really good at math :) </a:t>
            </a:r>
            <a:endParaRPr sz="8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GitHub Copilot - VS Code Extension</a:t>
            </a:r>
            <a:endParaRPr sz="12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17"/>
              </a:rPr>
              <a:t>https://blog.stackademic.com/using-github-copilot-in-vscode-and-xcode-ff9f3d951544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AutoGen</a:t>
            </a:r>
            <a:r>
              <a:rPr lang="en" sz="1200">
                <a:solidFill>
                  <a:schemeClr val="dk1"/>
                </a:solidFill>
                <a:latin typeface="Calibri"/>
                <a:ea typeface="Calibri"/>
                <a:cs typeface="Calibri"/>
                <a:sym typeface="Calibri"/>
              </a:rPr>
              <a:t> - open source - build LLM apps using multiple agents</a:t>
            </a:r>
            <a:endParaRPr sz="1200">
              <a:solidFill>
                <a:schemeClr val="dk1"/>
              </a:solidFill>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18"/>
              </a:rPr>
              <a:t>https://github.com/microsoft/autogen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84" name="Google Shape;84;p16"/>
          <p:cNvSpPr txBox="1"/>
          <p:nvPr/>
        </p:nvSpPr>
        <p:spPr>
          <a:xfrm>
            <a:off x="4610650" y="1748800"/>
            <a:ext cx="4453800" cy="243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OpenDevin</a:t>
            </a:r>
            <a:r>
              <a:rPr lang="en" sz="1200">
                <a:solidFill>
                  <a:schemeClr val="dk1"/>
                </a:solidFill>
                <a:latin typeface="Calibri"/>
                <a:ea typeface="Calibri"/>
                <a:cs typeface="Calibri"/>
                <a:sym typeface="Calibri"/>
              </a:rPr>
              <a:t> - just started</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9"/>
              </a:rPr>
              <a:t>https://github.com/OpenDevin/OpenDevin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More:</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GenWorlds - </a:t>
            </a:r>
            <a:r>
              <a:rPr lang="en" sz="1200" u="sng">
                <a:solidFill>
                  <a:schemeClr val="hlink"/>
                </a:solidFill>
                <a:latin typeface="Calibri"/>
                <a:ea typeface="Calibri"/>
                <a:cs typeface="Calibri"/>
                <a:sym typeface="Calibri"/>
                <a:hlinkClick r:id="rId20"/>
              </a:rPr>
              <a:t>https://genworlds.com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AutoGPT - </a:t>
            </a:r>
            <a:r>
              <a:rPr lang="en" sz="1200" u="sng">
                <a:solidFill>
                  <a:schemeClr val="hlink"/>
                </a:solidFill>
                <a:latin typeface="Calibri"/>
                <a:ea typeface="Calibri"/>
                <a:cs typeface="Calibri"/>
                <a:sym typeface="Calibri"/>
                <a:hlinkClick r:id="rId21"/>
              </a:rPr>
              <a:t>https://github.com/Significant-Gravitas/AutoGPT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LoopGPT - </a:t>
            </a:r>
            <a:r>
              <a:rPr lang="en" sz="1200" u="sng">
                <a:solidFill>
                  <a:schemeClr val="hlink"/>
                </a:solidFill>
                <a:latin typeface="Calibri"/>
                <a:ea typeface="Calibri"/>
                <a:cs typeface="Calibri"/>
                <a:sym typeface="Calibri"/>
                <a:hlinkClick r:id="rId22"/>
              </a:rPr>
              <a:t>https://github.com/farizrahman4u/loopgpt/tree/main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BabyAIG - </a:t>
            </a:r>
            <a:r>
              <a:rPr lang="en" sz="1200" u="sng">
                <a:solidFill>
                  <a:schemeClr val="hlink"/>
                </a:solidFill>
                <a:latin typeface="Calibri"/>
                <a:ea typeface="Calibri"/>
                <a:cs typeface="Calibri"/>
                <a:sym typeface="Calibri"/>
                <a:hlinkClick r:id="rId23"/>
              </a:rPr>
              <a:t>https://github.com/yoheinakajima/babyagi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ShortGPT - </a:t>
            </a:r>
            <a:r>
              <a:rPr lang="en" sz="1200" u="sng">
                <a:solidFill>
                  <a:schemeClr val="hlink"/>
                </a:solidFill>
                <a:latin typeface="Calibri"/>
                <a:ea typeface="Calibri"/>
                <a:cs typeface="Calibri"/>
                <a:sym typeface="Calibri"/>
                <a:hlinkClick r:id="rId24"/>
              </a:rPr>
              <a:t>https://github.com/RayVentura/ShortGPT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ChatDev - </a:t>
            </a:r>
            <a:r>
              <a:rPr lang="en" sz="1200" u="sng">
                <a:solidFill>
                  <a:schemeClr val="hlink"/>
                </a:solidFill>
                <a:latin typeface="Calibri"/>
                <a:ea typeface="Calibri"/>
                <a:cs typeface="Calibri"/>
                <a:sym typeface="Calibri"/>
                <a:hlinkClick r:id="rId25"/>
              </a:rPr>
              <a:t>https://github.com/OpenBMB/ChatDev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Camel - </a:t>
            </a:r>
            <a:r>
              <a:rPr lang="en" sz="1200" u="sng">
                <a:solidFill>
                  <a:schemeClr val="hlink"/>
                </a:solidFill>
                <a:latin typeface="Calibri"/>
                <a:ea typeface="Calibri"/>
                <a:cs typeface="Calibri"/>
                <a:sym typeface="Calibri"/>
                <a:hlinkClick r:id="rId26"/>
              </a:rPr>
              <a:t>https://github.com/camel-ai/camel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JARVIS - </a:t>
            </a:r>
            <a:r>
              <a:rPr lang="en" sz="1200" u="sng">
                <a:solidFill>
                  <a:schemeClr val="hlink"/>
                </a:solidFill>
                <a:latin typeface="Calibri"/>
                <a:ea typeface="Calibri"/>
                <a:cs typeface="Calibri"/>
                <a:sym typeface="Calibri"/>
                <a:hlinkClick r:id="rId27"/>
              </a:rPr>
              <a:t>https://github.com/microsoft/JARVIS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Tabnine - </a:t>
            </a:r>
            <a:r>
              <a:rPr lang="en" sz="1200" u="sng">
                <a:solidFill>
                  <a:schemeClr val="hlink"/>
                </a:solidFill>
                <a:latin typeface="Calibri"/>
                <a:ea typeface="Calibri"/>
                <a:cs typeface="Calibri"/>
                <a:sym typeface="Calibri"/>
                <a:hlinkClick r:id="rId28"/>
              </a:rPr>
              <a:t>https://www.ourcrowd.com/companies/tabnine</a:t>
            </a:r>
            <a:endParaRPr sz="1200">
              <a:solidFill>
                <a:schemeClr val="dk1"/>
              </a:solidFill>
              <a:latin typeface="Calibri"/>
              <a:ea typeface="Calibri"/>
              <a:cs typeface="Calibri"/>
              <a:sym typeface="Calibri"/>
            </a:endParaRPr>
          </a:p>
        </p:txBody>
      </p:sp>
      <p:sp>
        <p:nvSpPr>
          <p:cNvPr id="85" name="Google Shape;85;p16"/>
          <p:cNvSpPr txBox="1"/>
          <p:nvPr/>
        </p:nvSpPr>
        <p:spPr>
          <a:xfrm>
            <a:off x="119325" y="3769000"/>
            <a:ext cx="4343100" cy="132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SWE-Bench</a:t>
            </a:r>
            <a:r>
              <a:rPr lang="en" sz="1200">
                <a:solidFill>
                  <a:schemeClr val="dk1"/>
                </a:solidFill>
                <a:latin typeface="Calibri"/>
                <a:ea typeface="Calibri"/>
                <a:cs typeface="Calibri"/>
                <a:sym typeface="Calibri"/>
              </a:rPr>
              <a:t> - a dataset that tests systems' ability to solve GitHub issues automatically. The dataset collects 2,294 Issue-Pull Request pairs from 12 popular Python repositories. Evaluation is performed by unit test verification using post-PR behavior as the reference solution.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29"/>
              </a:rPr>
              <a:t>https://www.swebench.com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30"/>
              </a:rPr>
              <a:t>https://arxiv.org/abs/2310.06770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86" name="Google Shape;86;p16"/>
          <p:cNvSpPr txBox="1"/>
          <p:nvPr/>
        </p:nvSpPr>
        <p:spPr>
          <a:xfrm>
            <a:off x="4610650" y="279400"/>
            <a:ext cx="4453800" cy="132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Microsoft AutoDev</a:t>
            </a:r>
            <a:r>
              <a:rPr lang="en" sz="1200">
                <a:solidFill>
                  <a:schemeClr val="dk1"/>
                </a:solidFill>
                <a:latin typeface="Calibri"/>
                <a:ea typeface="Calibri"/>
                <a:cs typeface="Calibri"/>
                <a:sym typeface="Calibri"/>
              </a:rPr>
              <a:t> - a fully automated AI-driven software development framework. You tell it what to do - and it builds software.  91.5% and 87.8% for code/test generation </a:t>
            </a:r>
            <a:r>
              <a:rPr lang="en" sz="1200" u="sng">
                <a:solidFill>
                  <a:schemeClr val="hlink"/>
                </a:solidFill>
                <a:latin typeface="Calibri"/>
                <a:ea typeface="Calibri"/>
                <a:cs typeface="Calibri"/>
                <a:sym typeface="Calibri"/>
                <a:hlinkClick r:id="rId31"/>
              </a:rPr>
              <a:t>https://arxiv.org/pdf/2403.08299.pdf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Compare with </a:t>
            </a:r>
            <a:r>
              <a:rPr lang="en" sz="1200" b="1">
                <a:solidFill>
                  <a:srgbClr val="FF0000"/>
                </a:solidFill>
                <a:latin typeface="Calibri"/>
                <a:ea typeface="Calibri"/>
                <a:cs typeface="Calibri"/>
                <a:sym typeface="Calibri"/>
              </a:rPr>
              <a:t>Microsoft AutoGen</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18"/>
              </a:rPr>
              <a:t>https://github.com/microsoft/autogen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p:nvPr/>
        </p:nvSpPr>
        <p:spPr>
          <a:xfrm>
            <a:off x="119327" y="0"/>
            <a:ext cx="226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Microsoft AutoDev</a:t>
            </a:r>
            <a:endParaRPr sz="2000" b="1" i="0" u="none" strike="noStrike" cap="none">
              <a:solidFill>
                <a:srgbClr val="000000"/>
              </a:solidFill>
              <a:latin typeface="Calibri"/>
              <a:ea typeface="Calibri"/>
              <a:cs typeface="Calibri"/>
              <a:sym typeface="Calibri"/>
            </a:endParaRPr>
          </a:p>
        </p:txBody>
      </p:sp>
      <p:sp>
        <p:nvSpPr>
          <p:cNvPr id="92" name="Google Shape;92;p17"/>
          <p:cNvSpPr txBox="1"/>
          <p:nvPr/>
        </p:nvSpPr>
        <p:spPr>
          <a:xfrm>
            <a:off x="119325" y="366000"/>
            <a:ext cx="4343100" cy="156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AutoDev</a:t>
            </a:r>
            <a:r>
              <a:rPr lang="en" sz="1200">
                <a:solidFill>
                  <a:schemeClr val="dk1"/>
                </a:solidFill>
                <a:latin typeface="Calibri"/>
                <a:ea typeface="Calibri"/>
                <a:cs typeface="Calibri"/>
                <a:sym typeface="Calibri"/>
              </a:rPr>
              <a:t> - a fully automated AI-driven software development framework. You tell it what to do - and it builds software.  It uses multiple Agents running in a docker container to do coding, file manipulation, testing, git operations, etc.</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91.5% and 87.8% for code/test generation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https://arxiv.org/pdf/2403.08299.pdf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https://www.marktechpost.com/2024/03/19/microsoft-introduces-autodev-a-fully-automated-artificial-intelligence-driven-software-development-framework/</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3" name="Google Shape;93;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9325" y="2289509"/>
            <a:ext cx="4343101" cy="1721229"/>
          </a:xfrm>
          <a:prstGeom prst="rect">
            <a:avLst/>
          </a:prstGeom>
          <a:noFill/>
          <a:ln w="9525" cap="flat" cmpd="sng">
            <a:solidFill>
              <a:srgbClr val="FF0000"/>
            </a:solidFill>
            <a:prstDash val="solid"/>
            <a:round/>
            <a:headEnd type="none" w="sm" len="sm"/>
            <a:tailEnd type="none" w="sm" len="sm"/>
          </a:ln>
        </p:spPr>
      </p:pic>
      <p:sp>
        <p:nvSpPr>
          <p:cNvPr id="94" name="Google Shape;94;p17"/>
          <p:cNvSpPr txBox="1"/>
          <p:nvPr/>
        </p:nvSpPr>
        <p:spPr>
          <a:xfrm>
            <a:off x="4691325" y="369464"/>
            <a:ext cx="4343100" cy="96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Note - there is also a separate open-source (not Microsoft) project from China since April 2023 with the same name </a:t>
            </a:r>
            <a:r>
              <a:rPr lang="en" sz="1200" b="1">
                <a:solidFill>
                  <a:srgbClr val="FF0000"/>
                </a:solidFill>
                <a:latin typeface="Calibri"/>
                <a:ea typeface="Calibri"/>
                <a:cs typeface="Calibri"/>
                <a:sym typeface="Calibri"/>
              </a:rPr>
              <a:t>AutoDev</a:t>
            </a:r>
            <a:r>
              <a:rPr lang="en" sz="1200">
                <a:solidFill>
                  <a:schemeClr val="dk1"/>
                </a:solidFill>
                <a:latin typeface="Calibri"/>
                <a:ea typeface="Calibri"/>
                <a:cs typeface="Calibri"/>
                <a:sym typeface="Calibri"/>
              </a:rPr>
              <a:t> which already has 1,400 stars: </a:t>
            </a:r>
            <a:r>
              <a:rPr lang="en" sz="1200" u="sng">
                <a:solidFill>
                  <a:schemeClr val="hlink"/>
                </a:solidFill>
                <a:latin typeface="Calibri"/>
                <a:ea typeface="Calibri"/>
                <a:cs typeface="Calibri"/>
                <a:sym typeface="Calibri"/>
                <a:hlinkClick r:id="rId6"/>
              </a:rPr>
              <a:t>https://github.com/unit-mesh/auto-dev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 think Microsoft should’ve used a different name or at least give credit</a:t>
            </a:r>
            <a:endParaRPr sz="1200">
              <a:solidFill>
                <a:schemeClr val="dk1"/>
              </a:solidFill>
              <a:latin typeface="Calibri"/>
              <a:ea typeface="Calibri"/>
              <a:cs typeface="Calibri"/>
              <a:sym typeface="Calibri"/>
            </a:endParaRPr>
          </a:p>
        </p:txBody>
      </p:sp>
      <p:pic>
        <p:nvPicPr>
          <p:cNvPr id="95" name="Google Shape;95;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91325" y="1527575"/>
            <a:ext cx="4326276" cy="27557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119330" y="0"/>
            <a:ext cx="438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GPT-4 - Celebrating 1 year !</a:t>
            </a:r>
            <a:endParaRPr sz="2000" b="1" i="0" u="none" strike="noStrike" cap="none">
              <a:solidFill>
                <a:srgbClr val="000000"/>
              </a:solidFill>
              <a:latin typeface="Calibri"/>
              <a:ea typeface="Calibri"/>
              <a:cs typeface="Calibri"/>
              <a:sym typeface="Calibri"/>
            </a:endParaRPr>
          </a:p>
        </p:txBody>
      </p:sp>
      <p:sp>
        <p:nvSpPr>
          <p:cNvPr id="101" name="Google Shape;101;p18"/>
          <p:cNvSpPr txBox="1"/>
          <p:nvPr/>
        </p:nvSpPr>
        <p:spPr>
          <a:xfrm>
            <a:off x="139575" y="427875"/>
            <a:ext cx="4343100" cy="263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OpenAI GPT-4 was released on March 14, 2023</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José Gregorio Argomedo found a fun and elegant way to celebrate 1-year anniversary</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He wrote a python script using LangChain agents and GPT-4 to generate an article about this event: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https://www.linkedin.com/pulse/celebrating-gpt-4s-first-anniversary-ai-generated-article-argomedo-fnzrf/</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also shared the Jupyter notebook with the code: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https://github.com/rsmchile/technology-experiments-multi-agent-create-blog-post/tree/main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02" name="Google Shape;102;p18"/>
          <p:cNvSpPr txBox="1"/>
          <p:nvPr/>
        </p:nvSpPr>
        <p:spPr>
          <a:xfrm>
            <a:off x="5811200" y="2547550"/>
            <a:ext cx="3149100" cy="3909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a:latin typeface="Calibri"/>
                <a:ea typeface="Calibri"/>
                <a:cs typeface="Calibri"/>
                <a:sym typeface="Calibri"/>
              </a:rPr>
              <a:t>José Gregorio Argomedo </a:t>
            </a:r>
            <a:endParaRPr sz="1300">
              <a:latin typeface="Calibri"/>
              <a:ea typeface="Calibri"/>
              <a:cs typeface="Calibri"/>
              <a:sym typeface="Calibri"/>
            </a:endParaRPr>
          </a:p>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5"/>
              </a:rPr>
              <a:t>https://www.linkedin.com/in/jose-gregorio-argomedo/</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03" name="Google Shape;103;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552763" y="427875"/>
            <a:ext cx="1665975" cy="211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119330" y="0"/>
            <a:ext cx="438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X.ai  Grok-1 - open-sourced</a:t>
            </a:r>
            <a:endParaRPr sz="2000" b="1" i="0" u="none" strike="noStrike" cap="none">
              <a:solidFill>
                <a:srgbClr val="000000"/>
              </a:solidFill>
              <a:latin typeface="Calibri"/>
              <a:ea typeface="Calibri"/>
              <a:cs typeface="Calibri"/>
              <a:sym typeface="Calibri"/>
            </a:endParaRPr>
          </a:p>
        </p:txBody>
      </p:sp>
      <p:sp>
        <p:nvSpPr>
          <p:cNvPr id="109" name="Google Shape;109;p19"/>
          <p:cNvSpPr txBox="1"/>
          <p:nvPr/>
        </p:nvSpPr>
        <p:spPr>
          <a:xfrm>
            <a:off x="119325" y="397700"/>
            <a:ext cx="4343100" cy="114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grok-1</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Elon Musk has promised to make X.ai Grok model open-source.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So - here it is. Apache 2.0 license. March 17, 2024</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blog: </a:t>
            </a:r>
            <a:r>
              <a:rPr lang="en" sz="1200" u="sng">
                <a:solidFill>
                  <a:schemeClr val="hlink"/>
                </a:solidFill>
                <a:latin typeface="Calibri"/>
                <a:ea typeface="Calibri"/>
                <a:cs typeface="Calibri"/>
                <a:sym typeface="Calibri"/>
                <a:hlinkClick r:id="rId3"/>
              </a:rPr>
              <a:t>https://x.ai/blog/grok-os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code: </a:t>
            </a:r>
            <a:r>
              <a:rPr lang="en" sz="1200" u="sng">
                <a:solidFill>
                  <a:schemeClr val="hlink"/>
                </a:solidFill>
                <a:latin typeface="Calibri"/>
                <a:ea typeface="Calibri"/>
                <a:cs typeface="Calibri"/>
                <a:sym typeface="Calibri"/>
                <a:hlinkClick r:id="rId4"/>
              </a:rPr>
              <a:t>https://github.com/xai-org/grok-1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Huggingface: </a:t>
            </a:r>
            <a:r>
              <a:rPr lang="en" sz="1200" u="sng">
                <a:solidFill>
                  <a:schemeClr val="hlink"/>
                </a:solidFill>
                <a:latin typeface="Calibri"/>
                <a:ea typeface="Calibri"/>
                <a:cs typeface="Calibri"/>
                <a:sym typeface="Calibri"/>
                <a:hlinkClick r:id="rId5"/>
              </a:rPr>
              <a:t>https://huggingface.co/xai-org/grok-1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0" name="Google Shape;110;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19325" y="1859675"/>
            <a:ext cx="4343101" cy="2820471"/>
          </a:xfrm>
          <a:prstGeom prst="rect">
            <a:avLst/>
          </a:prstGeom>
          <a:noFill/>
          <a:ln>
            <a:noFill/>
          </a:ln>
        </p:spPr>
      </p:pic>
      <p:sp>
        <p:nvSpPr>
          <p:cNvPr id="111" name="Google Shape;111;p19"/>
          <p:cNvSpPr txBox="1"/>
          <p:nvPr/>
        </p:nvSpPr>
        <p:spPr>
          <a:xfrm>
            <a:off x="4594600" y="401275"/>
            <a:ext cx="4472700" cy="443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314B params, 8K tokens context window, 8-bit precision</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Mixture-of-Experts : 8 experts, 2 experts active per  token</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64 layers, 48 attention heads, 6,144-dim internal embeddings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SentencePiece tokenizer with 131,072 tokens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Activation Caching</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RoPE (Rotary Positional Embeddings)</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model not fine-tuned for any particular task.</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from scratch by xAI using a custom training stack on top of JAX and Rust in October 2023</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contains the torrent magnetic link to download the weights, also python code to download and run the model.</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uses 8bit precision, so 314B parameters means ~296GB size of the download (checkpoint) containing 773 files.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Make sure to download the checkpoint and place ckpt-0 directory in checkpoint. Then, run</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pip install -r requirements.txt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python run.py</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script loads the checkpoint and samples from the model on a test input. Model is big (314 Bln params), need a big multi-GPU computer to run it.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p:nvPr/>
        </p:nvSpPr>
        <p:spPr>
          <a:xfrm>
            <a:off x="119328" y="0"/>
            <a:ext cx="133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117" name="Google Shape;117;p20"/>
          <p:cNvSpPr txBox="1"/>
          <p:nvPr/>
        </p:nvSpPr>
        <p:spPr>
          <a:xfrm>
            <a:off x="139575" y="427875"/>
            <a:ext cx="4343100" cy="119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Open-source AI is thriving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https://twitter.com/chiefaioffice/status/1768973268445274302</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$8B+ invested in open-source AI over the last 2 years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GitHub witnessed 148% YOY growth in contributors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248% YOY growth in the total number of Gen AI projects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400K+ models on Huggingface</a:t>
            </a:r>
            <a:endParaRPr sz="1300">
              <a:solidFill>
                <a:schemeClr val="dk1"/>
              </a:solidFill>
              <a:latin typeface="Calibri"/>
              <a:ea typeface="Calibri"/>
              <a:cs typeface="Calibri"/>
              <a:sym typeface="Calibri"/>
            </a:endParaRPr>
          </a:p>
        </p:txBody>
      </p:sp>
      <p:sp>
        <p:nvSpPr>
          <p:cNvPr id="118" name="Google Shape;118;p20"/>
          <p:cNvSpPr txBox="1"/>
          <p:nvPr/>
        </p:nvSpPr>
        <p:spPr>
          <a:xfrm>
            <a:off x="119325" y="3240525"/>
            <a:ext cx="4343100" cy="183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Logits of </a:t>
            </a:r>
            <a:r>
              <a:rPr lang="en" sz="1300" b="1">
                <a:solidFill>
                  <a:srgbClr val="FF0000"/>
                </a:solidFill>
                <a:latin typeface="Calibri"/>
                <a:ea typeface="Calibri"/>
                <a:cs typeface="Calibri"/>
                <a:sym typeface="Calibri"/>
              </a:rPr>
              <a:t>API-Protected LLMs Leak Proprietary Information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https://arxiv.org/abs/2403.09539</a:t>
            </a:r>
            <a:r>
              <a:rPr lang="en" sz="1300">
                <a:solidFill>
                  <a:schemeClr val="dk1"/>
                </a:solidFill>
                <a:latin typeface="Calibri"/>
                <a:ea typeface="Calibri"/>
                <a:cs typeface="Calibri"/>
                <a:sym typeface="Calibri"/>
              </a:rPr>
              <a:t> It is possible to learn a surprisingly large amount of non-public information about an API-protected LLM from a relatively small number of API queries. Most modern LLMs suffer from a softmax bottleneck, which restricts the model outputs to a linear subspace of the full output space. This unlocks several capabilities. For example, we estimate the embedding size of OpenAI's gpt-3.5-turbo to be about 4,096, and number of params ~7 Bln . </a:t>
            </a:r>
            <a:endParaRPr sz="1300">
              <a:solidFill>
                <a:schemeClr val="dk1"/>
              </a:solidFill>
              <a:latin typeface="Calibri"/>
              <a:ea typeface="Calibri"/>
              <a:cs typeface="Calibri"/>
              <a:sym typeface="Calibri"/>
            </a:endParaRPr>
          </a:p>
        </p:txBody>
      </p:sp>
      <p:sp>
        <p:nvSpPr>
          <p:cNvPr id="119" name="Google Shape;119;p20"/>
          <p:cNvSpPr txBox="1"/>
          <p:nvPr/>
        </p:nvSpPr>
        <p:spPr>
          <a:xfrm>
            <a:off x="119325" y="1720650"/>
            <a:ext cx="4343100" cy="143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Apple MM1</a:t>
            </a:r>
            <a:r>
              <a:rPr lang="en" sz="1300">
                <a:solidFill>
                  <a:schemeClr val="dk1"/>
                </a:solidFill>
                <a:latin typeface="Calibri"/>
                <a:ea typeface="Calibri"/>
                <a:cs typeface="Calibri"/>
                <a:sym typeface="Calibri"/>
              </a:rPr>
              <a:t>, a family of </a:t>
            </a:r>
            <a:r>
              <a:rPr lang="en" sz="1300" b="1">
                <a:solidFill>
                  <a:srgbClr val="FF0000"/>
                </a:solidFill>
                <a:latin typeface="Calibri"/>
                <a:ea typeface="Calibri"/>
                <a:cs typeface="Calibri"/>
                <a:sym typeface="Calibri"/>
              </a:rPr>
              <a:t>multimodal LLMs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 image, video, audio</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small - up to 30B parameters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SoTA in pre-training metrics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perform competitively after fine-tuning.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https://arxiv.org/abs/2403.09611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https://www.youtube.com/watch?v=QB5cSqrESlE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0" name="Google Shape;120;p20"/>
          <p:cNvSpPr txBox="1"/>
          <p:nvPr/>
        </p:nvSpPr>
        <p:spPr>
          <a:xfrm>
            <a:off x="4578325" y="1020640"/>
            <a:ext cx="4478700" cy="57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Apple acquired Canada-based company </a:t>
            </a:r>
            <a:r>
              <a:rPr lang="en" sz="1300" b="1">
                <a:solidFill>
                  <a:srgbClr val="FF0000"/>
                </a:solidFill>
                <a:latin typeface="Calibri"/>
                <a:ea typeface="Calibri"/>
                <a:cs typeface="Calibri"/>
                <a:sym typeface="Calibri"/>
              </a:rPr>
              <a:t>DarwinAI</a:t>
            </a:r>
            <a:r>
              <a:rPr lang="en" sz="1300">
                <a:latin typeface="Calibri"/>
                <a:ea typeface="Calibri"/>
                <a:cs typeface="Calibri"/>
                <a:sym typeface="Calibri"/>
              </a:rPr>
              <a:t> which specializes in creating small efficient AI systems</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https://www.macrumors.com/2024/03/14/apple-acquires-darwinai/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1" name="Google Shape;121;p20"/>
          <p:cNvSpPr txBox="1"/>
          <p:nvPr/>
        </p:nvSpPr>
        <p:spPr>
          <a:xfrm>
            <a:off x="4578325" y="1644586"/>
            <a:ext cx="4478700" cy="197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rerankers</a:t>
            </a:r>
            <a:r>
              <a:rPr lang="en" sz="1300">
                <a:latin typeface="Calibri"/>
                <a:ea typeface="Calibri"/>
                <a:cs typeface="Calibri"/>
                <a:sym typeface="Calibri"/>
              </a:rPr>
              <a:t> provide a simple API for all popular </a:t>
            </a:r>
            <a:r>
              <a:rPr lang="en" sz="1300" b="1">
                <a:solidFill>
                  <a:srgbClr val="FF0000"/>
                </a:solidFill>
                <a:latin typeface="Calibri"/>
                <a:ea typeface="Calibri"/>
                <a:cs typeface="Calibri"/>
                <a:sym typeface="Calibri"/>
              </a:rPr>
              <a:t>rerankers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https://github.com/AnswerDotAI/rerankers/</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Initial retrieval in a </a:t>
            </a:r>
            <a:r>
              <a:rPr lang="en" sz="1300" b="1">
                <a:solidFill>
                  <a:srgbClr val="6AA84F"/>
                </a:solidFill>
                <a:latin typeface="Calibri"/>
                <a:ea typeface="Calibri"/>
                <a:cs typeface="Calibri"/>
                <a:sym typeface="Calibri"/>
              </a:rPr>
              <a:t>RAG system</a:t>
            </a:r>
            <a:r>
              <a:rPr lang="en" sz="1300">
                <a:latin typeface="Calibri"/>
                <a:ea typeface="Calibri"/>
                <a:cs typeface="Calibri"/>
                <a:sym typeface="Calibri"/>
              </a:rPr>
              <a:t> is usually done using </a:t>
            </a:r>
            <a:r>
              <a:rPr lang="en" sz="1300" b="1">
                <a:solidFill>
                  <a:srgbClr val="6AA84F"/>
                </a:solidFill>
                <a:latin typeface="Calibri"/>
                <a:ea typeface="Calibri"/>
                <a:cs typeface="Calibri"/>
                <a:sym typeface="Calibri"/>
              </a:rPr>
              <a:t>vector similarity.</a:t>
            </a:r>
            <a:r>
              <a:rPr lang="en" sz="1300">
                <a:latin typeface="Calibri"/>
                <a:ea typeface="Calibri"/>
                <a:cs typeface="Calibri"/>
                <a:sym typeface="Calibri"/>
              </a:rPr>
              <a:t> It is fast and cheap, but not good quality. </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retrieved </a:t>
            </a:r>
            <a:r>
              <a:rPr lang="en" sz="1300" b="1">
                <a:solidFill>
                  <a:srgbClr val="6AA84F"/>
                </a:solidFill>
                <a:latin typeface="Calibri"/>
                <a:ea typeface="Calibri"/>
                <a:cs typeface="Calibri"/>
                <a:sym typeface="Calibri"/>
              </a:rPr>
              <a:t>docs are scored for relevancy</a:t>
            </a:r>
            <a:r>
              <a:rPr lang="en" sz="1300">
                <a:solidFill>
                  <a:schemeClr val="dk1"/>
                </a:solidFill>
                <a:latin typeface="Calibri"/>
                <a:ea typeface="Calibri"/>
                <a:cs typeface="Calibri"/>
                <a:sym typeface="Calibri"/>
              </a:rPr>
              <a:t> - and sorted based on scores. The top of the prioritized list is fed to LLM.</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There are multiple ways to do the scoring.</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6AA84F"/>
                </a:solidFill>
                <a:latin typeface="Calibri"/>
                <a:ea typeface="Calibri"/>
                <a:cs typeface="Calibri"/>
                <a:sym typeface="Calibri"/>
              </a:rPr>
              <a:t>Cross-Encoders</a:t>
            </a:r>
            <a:r>
              <a:rPr lang="en" sz="1300">
                <a:latin typeface="Calibri"/>
                <a:ea typeface="Calibri"/>
                <a:cs typeface="Calibri"/>
                <a:sym typeface="Calibri"/>
              </a:rPr>
              <a:t> (specifically trained Neural Networks) are good.  You can also use feature-based ML methods. Or even an LLM.</a:t>
            </a:r>
            <a:endParaRPr sz="1300">
              <a:latin typeface="Calibri"/>
              <a:ea typeface="Calibri"/>
              <a:cs typeface="Calibri"/>
              <a:sym typeface="Calibri"/>
            </a:endParaRPr>
          </a:p>
        </p:txBody>
      </p:sp>
      <p:sp>
        <p:nvSpPr>
          <p:cNvPr id="122" name="Google Shape;122;p20"/>
          <p:cNvSpPr txBox="1"/>
          <p:nvPr/>
        </p:nvSpPr>
        <p:spPr>
          <a:xfrm>
            <a:off x="4578275" y="3669896"/>
            <a:ext cx="4478700" cy="139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Agentic RAG</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9"/>
              </a:rPr>
              <a:t>https://cobusgreyling.medium.com/agentic-rag-context-augmented-openai-agents-578e96212bc0</a:t>
            </a:r>
            <a:r>
              <a:rPr lang="en" sz="900">
                <a:latin typeface="Calibri"/>
                <a:ea typeface="Calibri"/>
                <a:cs typeface="Calibri"/>
                <a:sym typeface="Calibri"/>
              </a:rPr>
              <a:t> </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Designing RAG</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10"/>
              </a:rPr>
              <a:t>https://towardsdatascience.com/designing-rags-dbb9a7c1d729</a:t>
            </a:r>
            <a:r>
              <a:rPr lang="en" sz="900">
                <a:latin typeface="Calibri"/>
                <a:ea typeface="Calibri"/>
                <a:cs typeface="Calibri"/>
                <a:sym typeface="Calibri"/>
              </a:rPr>
              <a:t> </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RAG using Knowledge Graph</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11"/>
              </a:rPr>
              <a:t>https://pub.towardsai.net/how-to-do-rag-without-vector-databases-45fd4f6ced06</a:t>
            </a:r>
            <a:r>
              <a:rPr lang="en" sz="900">
                <a:latin typeface="Calibri"/>
                <a:ea typeface="Calibri"/>
                <a:cs typeface="Calibri"/>
                <a:sym typeface="Calibri"/>
              </a:rPr>
              <a:t>  </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RAG with Knowledge Graph</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12"/>
              </a:rPr>
              <a:t>https://medium.com/@rajib76.gcp/rag-recipe-needs-a-knowledge-graph-feb263bdcb62</a:t>
            </a:r>
            <a:r>
              <a:rPr lang="en" sz="900">
                <a:latin typeface="Calibri"/>
                <a:ea typeface="Calibri"/>
                <a:cs typeface="Calibri"/>
                <a:sym typeface="Calibri"/>
              </a:rPr>
              <a:t> </a:t>
            </a:r>
            <a:endParaRPr sz="900">
              <a:latin typeface="Calibri"/>
              <a:ea typeface="Calibri"/>
              <a:cs typeface="Calibri"/>
              <a:sym typeface="Calibri"/>
            </a:endParaRPr>
          </a:p>
        </p:txBody>
      </p:sp>
      <p:sp>
        <p:nvSpPr>
          <p:cNvPr id="123" name="Google Shape;123;p20"/>
          <p:cNvSpPr txBox="1"/>
          <p:nvPr/>
        </p:nvSpPr>
        <p:spPr>
          <a:xfrm>
            <a:off x="4578275" y="413374"/>
            <a:ext cx="4478700" cy="54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NeuroPrompts</a:t>
            </a:r>
            <a:r>
              <a:rPr lang="en" sz="1300">
                <a:latin typeface="Calibri"/>
                <a:ea typeface="Calibri"/>
                <a:cs typeface="Calibri"/>
                <a:sym typeface="Calibri"/>
              </a:rPr>
              <a:t> - Automatic tuning the prompts</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3"/>
              </a:rPr>
              <a:t>https://spectrum.ieee.org/prompt-engineering-is-dead</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4"/>
              </a:rPr>
              <a:t>https://arxiv.org/abs/2311.12229</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p:nvPr/>
        </p:nvSpPr>
        <p:spPr>
          <a:xfrm>
            <a:off x="119328" y="0"/>
            <a:ext cx="133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129" name="Google Shape;129;p21"/>
          <p:cNvSpPr txBox="1"/>
          <p:nvPr/>
        </p:nvSpPr>
        <p:spPr>
          <a:xfrm>
            <a:off x="4617843" y="3231354"/>
            <a:ext cx="4478700" cy="183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RankPrompt</a:t>
            </a:r>
            <a:r>
              <a:rPr lang="en" sz="1300">
                <a:latin typeface="Calibri"/>
                <a:ea typeface="Calibri"/>
                <a:cs typeface="Calibri"/>
                <a:sym typeface="Calibri"/>
              </a:rPr>
              <a:t>: Step-by-Step Comparisons Make Language Models Better Reasoners - (China) - </a:t>
            </a:r>
            <a:r>
              <a:rPr lang="en" sz="1300" u="sng">
                <a:solidFill>
                  <a:schemeClr val="hlink"/>
                </a:solidFill>
                <a:latin typeface="Calibri"/>
                <a:ea typeface="Calibri"/>
                <a:cs typeface="Calibri"/>
                <a:sym typeface="Calibri"/>
                <a:hlinkClick r:id="rId3"/>
              </a:rPr>
              <a:t>https://arxiv.org/pdf/2403.12373.pdf</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RankPrompt</a:t>
            </a:r>
            <a:r>
              <a:rPr lang="en" sz="1300">
                <a:latin typeface="Calibri"/>
                <a:ea typeface="Calibri"/>
                <a:cs typeface="Calibri"/>
                <a:sym typeface="Calibri"/>
              </a:rPr>
              <a:t> is a new method for LLMs to self-rank their responses without additional resources. The ranking problem is plit into a series of comparisons among diverse responses,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leveraging the inherent capabilities of LLMs to generate chains of comparison as contextual exemplars.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RankPrompt</a:t>
            </a:r>
            <a:r>
              <a:rPr lang="en" sz="1300">
                <a:latin typeface="Calibri"/>
                <a:ea typeface="Calibri"/>
                <a:cs typeface="Calibri"/>
                <a:sym typeface="Calibri"/>
              </a:rPr>
              <a:t> significantly enhances the reasoning performance of ChatGPT and GPT-4, with improvements of up to 13%.</a:t>
            </a:r>
            <a:endParaRPr sz="1300">
              <a:latin typeface="Calibri"/>
              <a:ea typeface="Calibri"/>
              <a:cs typeface="Calibri"/>
              <a:sym typeface="Calibri"/>
            </a:endParaRPr>
          </a:p>
        </p:txBody>
      </p:sp>
      <p:sp>
        <p:nvSpPr>
          <p:cNvPr id="130" name="Google Shape;130;p21"/>
          <p:cNvSpPr txBox="1"/>
          <p:nvPr/>
        </p:nvSpPr>
        <p:spPr>
          <a:xfrm>
            <a:off x="50183" y="1315123"/>
            <a:ext cx="44787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a:t>
            </a:r>
            <a:r>
              <a:rPr lang="en" sz="1300">
                <a:latin typeface="Calibri"/>
                <a:ea typeface="Calibri"/>
                <a:cs typeface="Calibri"/>
                <a:sym typeface="Calibri"/>
              </a:rPr>
              <a:t> - deals with </a:t>
            </a:r>
            <a:r>
              <a:rPr lang="en" sz="1300" b="1">
                <a:solidFill>
                  <a:srgbClr val="FF0000"/>
                </a:solidFill>
                <a:latin typeface="Calibri"/>
                <a:ea typeface="Calibri"/>
                <a:cs typeface="Calibri"/>
                <a:sym typeface="Calibri"/>
              </a:rPr>
              <a:t>Samsung</a:t>
            </a:r>
            <a:r>
              <a:rPr lang="en" sz="1300">
                <a:latin typeface="Calibri"/>
                <a:ea typeface="Calibri"/>
                <a:cs typeface="Calibri"/>
                <a:sym typeface="Calibri"/>
              </a:rPr>
              <a:t> and </a:t>
            </a:r>
            <a:r>
              <a:rPr lang="en" sz="1300" b="1">
                <a:solidFill>
                  <a:srgbClr val="FF0000"/>
                </a:solidFill>
                <a:latin typeface="Calibri"/>
                <a:ea typeface="Calibri"/>
                <a:cs typeface="Calibri"/>
                <a:sym typeface="Calibri"/>
              </a:rPr>
              <a:t>iPhone</a:t>
            </a:r>
            <a:r>
              <a:rPr lang="en" sz="1300">
                <a:latin typeface="Calibri"/>
                <a:ea typeface="Calibri"/>
                <a:cs typeface="Calibri"/>
                <a:sym typeface="Calibri"/>
              </a:rPr>
              <a:t> - integrating Gemini AI</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into smartphone</a:t>
            </a:r>
            <a:endParaRPr sz="1300">
              <a:latin typeface="Calibri"/>
              <a:ea typeface="Calibri"/>
              <a:cs typeface="Calibri"/>
              <a:sym typeface="Calibri"/>
            </a:endParaRPr>
          </a:p>
        </p:txBody>
      </p:sp>
      <p:sp>
        <p:nvSpPr>
          <p:cNvPr id="131" name="Google Shape;131;p21"/>
          <p:cNvSpPr txBox="1"/>
          <p:nvPr/>
        </p:nvSpPr>
        <p:spPr>
          <a:xfrm>
            <a:off x="57953" y="2260141"/>
            <a:ext cx="44787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NLX</a:t>
            </a:r>
            <a:r>
              <a:rPr lang="en" sz="1300">
                <a:latin typeface="Calibri"/>
                <a:ea typeface="Calibri"/>
                <a:cs typeface="Calibri"/>
                <a:sym typeface="Calibri"/>
              </a:rPr>
              <a:t> - enterprise conversational AI platform - raised additional $15 Mln - </a:t>
            </a:r>
            <a:r>
              <a:rPr lang="en" sz="1300" u="sng">
                <a:solidFill>
                  <a:schemeClr val="hlink"/>
                </a:solidFill>
                <a:latin typeface="Calibri"/>
                <a:ea typeface="Calibri"/>
                <a:cs typeface="Calibri"/>
                <a:sym typeface="Calibri"/>
                <a:hlinkClick r:id="rId4"/>
              </a:rPr>
              <a:t>https://nlx.ai</a:t>
            </a:r>
            <a:r>
              <a:rPr lang="en" sz="1300">
                <a:latin typeface="Calibri"/>
                <a:ea typeface="Calibri"/>
                <a:cs typeface="Calibri"/>
                <a:sym typeface="Calibri"/>
              </a:rPr>
              <a:t> </a:t>
            </a:r>
            <a:endParaRPr sz="1300">
              <a:latin typeface="Calibri"/>
              <a:ea typeface="Calibri"/>
              <a:cs typeface="Calibri"/>
              <a:sym typeface="Calibri"/>
            </a:endParaRPr>
          </a:p>
        </p:txBody>
      </p:sp>
      <p:pic>
        <p:nvPicPr>
          <p:cNvPr id="132" name="Google Shape;132;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996" y="2742348"/>
            <a:ext cx="4478700" cy="2346495"/>
          </a:xfrm>
          <a:prstGeom prst="rect">
            <a:avLst/>
          </a:prstGeom>
          <a:noFill/>
          <a:ln w="9525" cap="flat" cmpd="sng">
            <a:solidFill>
              <a:srgbClr val="FF0000"/>
            </a:solidFill>
            <a:prstDash val="solid"/>
            <a:round/>
            <a:headEnd type="none" w="sm" len="sm"/>
            <a:tailEnd type="none" w="sm" len="sm"/>
          </a:ln>
        </p:spPr>
      </p:pic>
      <p:sp>
        <p:nvSpPr>
          <p:cNvPr id="133" name="Google Shape;133;p21"/>
          <p:cNvSpPr txBox="1"/>
          <p:nvPr/>
        </p:nvSpPr>
        <p:spPr>
          <a:xfrm>
            <a:off x="50183" y="402110"/>
            <a:ext cx="4478700" cy="83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a:t>
            </a:r>
            <a:r>
              <a:rPr lang="en" sz="1300">
                <a:latin typeface="Calibri"/>
                <a:ea typeface="Calibri"/>
                <a:cs typeface="Calibri"/>
                <a:sym typeface="Calibri"/>
              </a:rPr>
              <a:t> has hired </a:t>
            </a:r>
            <a:r>
              <a:rPr lang="en" sz="1300" b="1">
                <a:solidFill>
                  <a:srgbClr val="6AA84F"/>
                </a:solidFill>
                <a:latin typeface="Calibri"/>
                <a:ea typeface="Calibri"/>
                <a:cs typeface="Calibri"/>
                <a:sym typeface="Calibri"/>
              </a:rPr>
              <a:t>Mustafa Suleyman</a:t>
            </a:r>
            <a:r>
              <a:rPr lang="en" sz="1300">
                <a:latin typeface="Calibri"/>
                <a:ea typeface="Calibri"/>
                <a:cs typeface="Calibri"/>
                <a:sym typeface="Calibri"/>
              </a:rPr>
              <a:t>, the cofounder of $4 billion AI startup </a:t>
            </a:r>
            <a:r>
              <a:rPr lang="en" sz="1300" b="1">
                <a:solidFill>
                  <a:srgbClr val="FF0000"/>
                </a:solidFill>
                <a:latin typeface="Calibri"/>
                <a:ea typeface="Calibri"/>
                <a:cs typeface="Calibri"/>
                <a:sym typeface="Calibri"/>
              </a:rPr>
              <a:t>Inflection</a:t>
            </a:r>
            <a:r>
              <a:rPr lang="en" sz="1300">
                <a:latin typeface="Calibri"/>
                <a:ea typeface="Calibri"/>
                <a:cs typeface="Calibri"/>
                <a:sym typeface="Calibri"/>
              </a:rPr>
              <a:t>, to run </a:t>
            </a:r>
            <a:r>
              <a:rPr lang="en" sz="1300" b="1">
                <a:solidFill>
                  <a:srgbClr val="FF0000"/>
                </a:solidFill>
                <a:latin typeface="Calibri"/>
                <a:ea typeface="Calibri"/>
                <a:cs typeface="Calibri"/>
                <a:sym typeface="Calibri"/>
              </a:rPr>
              <a:t>Microsoft's AI operations</a:t>
            </a:r>
            <a:r>
              <a:rPr lang="en" sz="1300">
                <a:latin typeface="Calibri"/>
                <a:ea typeface="Calibri"/>
                <a:cs typeface="Calibri"/>
                <a:sym typeface="Calibri"/>
              </a:rPr>
              <a:t>. </a:t>
            </a:r>
            <a:r>
              <a:rPr lang="en" sz="1300" b="1">
                <a:solidFill>
                  <a:srgbClr val="6AA84F"/>
                </a:solidFill>
                <a:latin typeface="Calibri"/>
                <a:ea typeface="Calibri"/>
                <a:cs typeface="Calibri"/>
                <a:sym typeface="Calibri"/>
              </a:rPr>
              <a:t>Karén Simonyan</a:t>
            </a:r>
            <a:r>
              <a:rPr lang="en" sz="1300">
                <a:latin typeface="Calibri"/>
                <a:ea typeface="Calibri"/>
                <a:cs typeface="Calibri"/>
                <a:sym typeface="Calibri"/>
              </a:rPr>
              <a:t>, another Inflection cofounder, is also joining </a:t>
            </a:r>
            <a:r>
              <a:rPr lang="en" sz="1300" b="1">
                <a:solidFill>
                  <a:srgbClr val="FF0000"/>
                </a:solidFill>
                <a:latin typeface="Calibri"/>
                <a:ea typeface="Calibri"/>
                <a:cs typeface="Calibri"/>
                <a:sym typeface="Calibri"/>
              </a:rPr>
              <a:t>Microsoft</a:t>
            </a:r>
            <a:r>
              <a:rPr lang="en" sz="1300">
                <a:latin typeface="Calibri"/>
                <a:ea typeface="Calibri"/>
                <a:cs typeface="Calibri"/>
                <a:sym typeface="Calibri"/>
              </a:rPr>
              <a:t>. Microsoft is paying $650 to Inflection.</a:t>
            </a:r>
            <a:endParaRPr sz="900">
              <a:latin typeface="Calibri"/>
              <a:ea typeface="Calibri"/>
              <a:cs typeface="Calibri"/>
              <a:sym typeface="Calibri"/>
            </a:endParaRPr>
          </a:p>
        </p:txBody>
      </p:sp>
      <p:pic>
        <p:nvPicPr>
          <p:cNvPr id="134" name="Google Shape;134;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2175" y="152400"/>
            <a:ext cx="4279425" cy="2407177"/>
          </a:xfrm>
          <a:prstGeom prst="rect">
            <a:avLst/>
          </a:prstGeom>
          <a:noFill/>
          <a:ln>
            <a:noFill/>
          </a:ln>
        </p:spPr>
      </p:pic>
      <p:sp>
        <p:nvSpPr>
          <p:cNvPr id="135" name="Google Shape;135;p21"/>
          <p:cNvSpPr txBox="1"/>
          <p:nvPr/>
        </p:nvSpPr>
        <p:spPr>
          <a:xfrm>
            <a:off x="4791379" y="2614988"/>
            <a:ext cx="20283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a:latin typeface="Calibri"/>
                <a:ea typeface="Calibri"/>
                <a:cs typeface="Calibri"/>
                <a:sym typeface="Calibri"/>
              </a:rPr>
              <a:t>Microsoft CEO Satya Nadella</a:t>
            </a:r>
            <a:endParaRPr sz="1300">
              <a:latin typeface="Calibri"/>
              <a:ea typeface="Calibri"/>
              <a:cs typeface="Calibri"/>
              <a:sym typeface="Calibri"/>
            </a:endParaRPr>
          </a:p>
        </p:txBody>
      </p:sp>
      <p:sp>
        <p:nvSpPr>
          <p:cNvPr id="136" name="Google Shape;136;p21"/>
          <p:cNvSpPr txBox="1"/>
          <p:nvPr/>
        </p:nvSpPr>
        <p:spPr>
          <a:xfrm>
            <a:off x="7357776" y="2614988"/>
            <a:ext cx="14349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a:latin typeface="Calibri"/>
                <a:ea typeface="Calibri"/>
                <a:cs typeface="Calibri"/>
                <a:sym typeface="Calibri"/>
              </a:rPr>
              <a:t>Mustafa Suleyman</a:t>
            </a:r>
            <a:endParaRPr sz="1300">
              <a:latin typeface="Calibri"/>
              <a:ea typeface="Calibri"/>
              <a:cs typeface="Calibri"/>
              <a:sym typeface="Calibri"/>
            </a:endParaRPr>
          </a:p>
        </p:txBody>
      </p:sp>
      <p:sp>
        <p:nvSpPr>
          <p:cNvPr id="137" name="Google Shape;137;p21"/>
          <p:cNvSpPr txBox="1"/>
          <p:nvPr/>
        </p:nvSpPr>
        <p:spPr>
          <a:xfrm>
            <a:off x="50185" y="1809031"/>
            <a:ext cx="4478700" cy="39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a:t>
            </a:r>
            <a:r>
              <a:rPr lang="en" sz="1300">
                <a:latin typeface="Calibri"/>
                <a:ea typeface="Calibri"/>
                <a:cs typeface="Calibri"/>
                <a:sym typeface="Calibri"/>
              </a:rPr>
              <a:t> - Gemini 1.5 Pro API is available</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https://medium.com/@manojpn/how-to-get-gemini-1-5-pro-api-key-bba09c46437e</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3034</Words>
  <Application>Microsoft Macintosh PowerPoint</Application>
  <PresentationFormat>On-screen Show (16:9)</PresentationFormat>
  <Paragraphs>299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2024-03-22T20:57:15Z</dcterms:modified>
</cp:coreProperties>
</file>