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5143500" type="screen16x9"/>
  <p:notesSz cx="6858000" cy="9144000"/>
  <p:embeddedFontLst>
    <p:embeddedFont>
      <p:font typeface="Roboto Mono" pitchFamily="49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C222181-9F5D-47B4-B23C-B56B0E27C54C}">
  <a:tblStyle styleId="{7C222181-9F5D-47B4-B23C-B56B0E27C54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>
      <p:cViewPr varScale="1">
        <p:scale>
          <a:sx n="161" d="100"/>
          <a:sy n="161" d="100"/>
        </p:scale>
        <p:origin x="7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cb65d971b0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g2cb65d971b0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cb017cd3f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8" name="Google Shape;188;g2cb017cd3f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ca5a11b978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5" name="Google Shape;195;g2ca5a11b978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cb01867ce5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3" name="Google Shape;203;g2cb01867ce5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cb6ea0db9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1" name="Google Shape;211;g2cb6ea0db9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cbb9863d4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9" name="Google Shape;219;g2cbb9863d4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cb65d971b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1" name="Google Shape;241;g2cb65d971b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c9ea90b5d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0" name="Google Shape;250;g2c9ea90b5d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cb7d82b688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7" name="Google Shape;257;g2cb7d82b688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9" name="Google Shape;269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cba00691e4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g2cba00691e4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6" name="Google Shape;286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6" name="Google Shape;296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6" name="Google Shape;306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f5417c9c71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" name="Google Shape;71;g1f5417c9c71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cb01868c3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g2cb01868c3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cb5e50a2f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g2cb5e50a2f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cb5e50a2fd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2" name="Google Shape;122;g2cb5e50a2fd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ca5a11b978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3" name="Google Shape;133;g2ca5a11b978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c9ea90b5da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g2c9ea90b5da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cb01868c32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0" name="Google Shape;160;g2cb01868c32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172" y="205067"/>
            <a:ext cx="822870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172" y="1203299"/>
            <a:ext cx="8228700" cy="29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hyperlink" Target="https://www.shrm.org/topics-tools/news/inclusion-equity-diversity/federal-government-commits-to-ai-fairness" TargetMode="External"/><Relationship Id="rId7" Type="http://schemas.openxmlformats.org/officeDocument/2006/relationships/hyperlink" Target="https://txt.cohere.com/rerank-3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hplt-project.org" TargetMode="External"/><Relationship Id="rId5" Type="http://schemas.openxmlformats.org/officeDocument/2006/relationships/image" Target="../media/image33.png"/><Relationship Id="rId4" Type="http://schemas.openxmlformats.org/officeDocument/2006/relationships/hyperlink" Target="https://learn.deeplearning.ai/courses/preprocessing-unstructured-data-for-llm-applications/lesson/1/introduction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2402.19427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openxmlformats.org/officeDocument/2006/relationships/hyperlink" Target="https://medium.com/@bnjmn_marie/griffin-and-hawk-local-attention-for-efficient-language-models-7856fbb6bb32" TargetMode="External"/><Relationship Id="rId4" Type="http://schemas.openxmlformats.org/officeDocument/2006/relationships/hyperlink" Target="https://artgor.medium.com/paper-review-griffin-mixing-gated-linear-recurrences-with-local-attention-for-efficient-language-75e5a86b1b24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AndrewYNg/status/1776737961243218134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hyperlink" Target="https://meeno.com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arpathy/llm.c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8.jpe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arxiv.org/pdf/2005.11401.pdf" TargetMode="External"/><Relationship Id="rId3" Type="http://schemas.openxmlformats.org/officeDocument/2006/relationships/hyperlink" Target="https://medium.com/@yisz" TargetMode="External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relari-ai/continuous-eval" TargetMode="External"/><Relationship Id="rId5" Type="http://schemas.openxmlformats.org/officeDocument/2006/relationships/hyperlink" Target="https://medium.com/relari/a-practical-guide-to-rag-evaluation-part-2-generation-c79b1bde0f5d" TargetMode="External"/><Relationship Id="rId4" Type="http://schemas.openxmlformats.org/officeDocument/2006/relationships/hyperlink" Target="https://medium.com/relari/a-practical-guide-to-rag-pipeline-evaluation-part-1-27a472b09893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ollama.com/blog/embedding-models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giresearch/AIOS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twitter.com/3blue1brown" TargetMode="External"/><Relationship Id="rId3" Type="http://schemas.openxmlformats.org/officeDocument/2006/relationships/hyperlink" Target="https://www.youtube.com/watch?v=aircAruvnKk&amp;list=PLZHQObOWTQDNU6R1_67000Dx_ZCJB-3pi" TargetMode="External"/><Relationship Id="rId7" Type="http://schemas.openxmlformats.org/officeDocument/2006/relationships/hyperlink" Target="https://www.youtube.com/@3blue1brown" TargetMode="External"/><Relationship Id="rId12" Type="http://schemas.openxmlformats.org/officeDocument/2006/relationships/image" Target="../media/image4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3blue1brown.com" TargetMode="External"/><Relationship Id="rId11" Type="http://schemas.openxmlformats.org/officeDocument/2006/relationships/image" Target="../media/image47.png"/><Relationship Id="rId5" Type="http://schemas.openxmlformats.org/officeDocument/2006/relationships/image" Target="../media/image46.png"/><Relationship Id="rId10" Type="http://schemas.openxmlformats.org/officeDocument/2006/relationships/hyperlink" Target="https://www.youtube.com/watch?v=U_lKUK2MCsg" TargetMode="External"/><Relationship Id="rId4" Type="http://schemas.openxmlformats.org/officeDocument/2006/relationships/image" Target="../media/image45.png"/><Relationship Id="rId9" Type="http://schemas.openxmlformats.org/officeDocument/2006/relationships/hyperlink" Target="https://en.wikipedia.org/wiki/3Blue1Brown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huggingface.co/spaces/lmsys/chatbot-arena-leaderboard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hyperlink" Target="https://cloud.google.com/vertex-ai" TargetMode="External"/><Relationship Id="rId4" Type="http://schemas.openxmlformats.org/officeDocument/2006/relationships/hyperlink" Target="https://cloud.google.com/products/agent-builder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layoffs.fyi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1.png"/><Relationship Id="rId4" Type="http://schemas.openxmlformats.org/officeDocument/2006/relationships/hyperlink" Target="https://qz.com/tech-layoffs-high-ai-struggling-find-talent-1851368861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eais.ai" TargetMode="External"/><Relationship Id="rId4" Type="http://schemas.openxmlformats.org/officeDocument/2006/relationships/image" Target="../media/image5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jpe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hyperlink" Target="https://wccftech.com/intel-gaudi-3-ai-accelerator-5nm-128-gb-hbm2e-900w-50-percent-faster-nvidia-h100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i.meta.com/blog/next-generation-meta-training-inference-accelerator-AI-MTIA/" TargetMode="External"/><Relationship Id="rId7" Type="http://schemas.openxmlformats.org/officeDocument/2006/relationships/hyperlink" Target="https://www.reuters.com/technology/google-unveils-arm-based-data-center-processor-new-ai-chip-2024-04-09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jpe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hyperlink" Target="https://www.youtube.com/watch?v=gmzd8dhlc0g" TargetMode="External"/><Relationship Id="rId7" Type="http://schemas.openxmlformats.org/officeDocument/2006/relationships/hyperlink" Target="https://console.groq.com/docs/quickstart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roq.com" TargetMode="External"/><Relationship Id="rId5" Type="http://schemas.openxmlformats.org/officeDocument/2006/relationships/hyperlink" Target="https://www.youtube.com/watch?v=WQDMKTEgQnY" TargetMode="External"/><Relationship Id="rId10" Type="http://schemas.openxmlformats.org/officeDocument/2006/relationships/image" Target="../media/image22.jpg"/><Relationship Id="rId4" Type="http://schemas.openxmlformats.org/officeDocument/2006/relationships/hyperlink" Target="https://www.youtube.com/watch?v=fv69M1M_fXw" TargetMode="External"/><Relationship Id="rId9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hyperlink" Target="https://twitter.com/MistralAI/status/1777869263778291896" TargetMode="External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labs.perplexity.ai" TargetMode="External"/><Relationship Id="rId5" Type="http://schemas.openxmlformats.org/officeDocument/2006/relationships/hyperlink" Target="https://huggingface.co/mlx-community/Mixtral-8x22B-4bit" TargetMode="External"/><Relationship Id="rId4" Type="http://schemas.openxmlformats.org/officeDocument/2006/relationships/hyperlink" Target="https://huggingface.co/v2ray/Mixtral-8x22B-v0.1" TargetMode="External"/><Relationship Id="rId9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economictimes.indiatimes.com/tech/technology/prompt-in-progress-genai-text-to-code-tools-boost-productivity/articleshow/109093288.cms" TargetMode="External"/><Relationship Id="rId3" Type="http://schemas.openxmlformats.org/officeDocument/2006/relationships/hyperlink" Target="https://finance.yahoo.com/news/report-jony-ive-openai-ceo-134000931.html" TargetMode="External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hyperlink" Target="https://www.theverge.com/2024/4/6/24122915/openai-youtube-transcripts-gpt-4-training-data-google" TargetMode="External"/><Relationship Id="rId10" Type="http://schemas.openxmlformats.org/officeDocument/2006/relationships/hyperlink" Target="https://twitter.com/elonmusk/status/1776351450542768368" TargetMode="External"/><Relationship Id="rId4" Type="http://schemas.openxmlformats.org/officeDocument/2006/relationships/image" Target="../media/image26.jpeg"/><Relationship Id="rId9" Type="http://schemas.openxmlformats.org/officeDocument/2006/relationships/hyperlink" Target="https://twitter.com/awnihannun/status/1777072588633882741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humanaigc.github.io/emote-portrait-alive/" TargetMode="External"/><Relationship Id="rId13" Type="http://schemas.openxmlformats.org/officeDocument/2006/relationships/hyperlink" Target="https://www.zdnet.com/article/openai-makes-gpt-4-turbo-with-vision-available-for-developers/" TargetMode="External"/><Relationship Id="rId3" Type="http://schemas.openxmlformats.org/officeDocument/2006/relationships/hyperlink" Target="https://www.youtube.com/watch?v=XQU9Agg2MrU" TargetMode="External"/><Relationship Id="rId7" Type="http://schemas.openxmlformats.org/officeDocument/2006/relationships/image" Target="../media/image29.png"/><Relationship Id="rId12" Type="http://schemas.openxmlformats.org/officeDocument/2006/relationships/image" Target="../media/image3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ai.google.dev/gemma/docs/codegemma" TargetMode="External"/><Relationship Id="rId11" Type="http://schemas.openxmlformats.org/officeDocument/2006/relationships/hyperlink" Target="https://www.udio.com" TargetMode="External"/><Relationship Id="rId5" Type="http://schemas.openxmlformats.org/officeDocument/2006/relationships/hyperlink" Target="https://huggingface.co/blog/codegemma" TargetMode="External"/><Relationship Id="rId10" Type="http://schemas.openxmlformats.org/officeDocument/2006/relationships/image" Target="../media/image30.png"/><Relationship Id="rId4" Type="http://schemas.openxmlformats.org/officeDocument/2006/relationships/hyperlink" Target="https://venturebeat.com/ai/google-imagen-2-creates-four-second-animated-images/?utm_source=substack&amp;utm_medium=email" TargetMode="External"/><Relationship Id="rId9" Type="http://schemas.openxmlformats.org/officeDocument/2006/relationships/hyperlink" Target="https://github.com/HumanAIGC" TargetMode="External"/><Relationship Id="rId1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/>
        </p:nvSpPr>
        <p:spPr>
          <a:xfrm>
            <a:off x="86325" y="1204025"/>
            <a:ext cx="4420200" cy="34170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Google Cloud AI Agents - Google Cloud Next 2024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Nvidia AI Accelerators - GH200, GB200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Intel AI Accelerator - Gaudi 3 Chip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Meta AI Accelerator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Microsoft Azure AI Chips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Groq AI Accelerator - fast Inference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Mixtral 8x22B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$1 Bln to design new AI phone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OpenAI GPT-4 trained on  1+ Mln hrs of YouTube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Text-to-Code usage grows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100+ toks/sec on a Mac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Google CodeGemma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Llama-3 to be release in a month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Google Imagen-2 Animated Images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14"/>
          <p:cNvSpPr txBox="1"/>
          <p:nvPr/>
        </p:nvSpPr>
        <p:spPr>
          <a:xfrm>
            <a:off x="4635500" y="1204025"/>
            <a:ext cx="4420200" cy="36480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Google Vertex AI Agent Builder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EMO: Emote Portrait Alive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UDIO new music generator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OpenAI GPT-4 Turbo with Vision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Google DeepMind - Griffin &amp; Hawk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Chief AI Officers in US Government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AI fake girlfriend/boyfriend industry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llm.c from Andrej Karpathy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RAG Success Story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Make RAG Better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Ollama &amp; Embedding Models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AIOS: LLM Agent Operating System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3Blue1Brown YouTube Deep Learning Tutorials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Crowd-sourced "Arena" Leaderboard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Tech Layoffs are x3 times lower than in 2023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14"/>
          <p:cNvSpPr txBox="1"/>
          <p:nvPr/>
        </p:nvSpPr>
        <p:spPr>
          <a:xfrm>
            <a:off x="2975700" y="115925"/>
            <a:ext cx="3192600" cy="9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3600" b="1" i="0" u="none" strike="noStrike" cap="none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AI Updates </a:t>
            </a:r>
            <a:endParaRPr sz="3600" b="1" i="0" u="none" strike="noStrike" cap="none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April 12</a:t>
            </a:r>
            <a:r>
              <a:rPr lang="en" sz="2400" b="1" i="0" u="none" strike="noStrike" cap="none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, 2024</a:t>
            </a:r>
            <a:endParaRPr sz="2400" b="1" i="0" u="none" strike="noStrike" cap="none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3"/>
          <p:cNvSpPr txBox="1"/>
          <p:nvPr/>
        </p:nvSpPr>
        <p:spPr>
          <a:xfrm>
            <a:off x="59375" y="537900"/>
            <a:ext cx="4386300" cy="26568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425" tIns="27425" rIns="27425" bIns="27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Federal Government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 Ramps Up Commitment to Fairness, Equity in Use of AI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White House Issues Policy to Reduce Risk, Enhance Benefits of AI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White House Orders All Federal Agencies to Name Chief AI Officers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 to oversee the federal government’s various approaches to AI and manage the risks that the rapidly evolving technologies might pose.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https://www.shrm.org/topics-tools/news/inclusion-equity-diversity/federal-government-commits-to-ai-fairness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23"/>
          <p:cNvSpPr txBox="1"/>
          <p:nvPr/>
        </p:nvSpPr>
        <p:spPr>
          <a:xfrm>
            <a:off x="0" y="0"/>
            <a:ext cx="3926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0F141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Misc 3</a:t>
            </a:r>
            <a:endParaRPr sz="18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23"/>
          <p:cNvSpPr txBox="1"/>
          <p:nvPr/>
        </p:nvSpPr>
        <p:spPr>
          <a:xfrm>
            <a:off x="59375" y="3270900"/>
            <a:ext cx="4386300" cy="2556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425" tIns="27425" rIns="27425" bIns="27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Essay Grading at Texas Public Schools will be done by AI 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23"/>
          <p:cNvSpPr txBox="1"/>
          <p:nvPr/>
        </p:nvSpPr>
        <p:spPr>
          <a:xfrm>
            <a:off x="59375" y="3653025"/>
            <a:ext cx="4386300" cy="8559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425" tIns="27425" rIns="27425" bIns="27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Preprocessing Unstructured Data for LLM Applications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by DeepLearning.ai (</a:t>
            </a: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Andrew Ng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)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https://learn.deeplearning.ai/courses/preprocessing-unstructured-data-for-llm-applications/lesson/1/introduction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1" name="Google Shape;181;p23"/>
          <p:cNvPicPr preferRelativeResize="0"/>
          <p:nvPr/>
        </p:nvPicPr>
        <p:blipFill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04263" y="3653025"/>
            <a:ext cx="1662111" cy="982007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3"/>
          <p:cNvSpPr txBox="1"/>
          <p:nvPr/>
        </p:nvSpPr>
        <p:spPr>
          <a:xfrm>
            <a:off x="4764925" y="80700"/>
            <a:ext cx="4304400" cy="1056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425" tIns="27425" rIns="27425" bIns="27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A New </a:t>
            </a: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Massive Multilingual Dataset </a:t>
            </a:r>
            <a:endParaRPr sz="13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for High-Performance Language Technologies (HPLT): </a:t>
            </a:r>
            <a:br>
              <a:rPr lang="en" sz="1300">
                <a:latin typeface="Calibri"/>
                <a:ea typeface="Calibri"/>
                <a:cs typeface="Calibri"/>
                <a:sym typeface="Calibri"/>
              </a:rPr>
            </a:b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75 languages with ~5.6 trillion word tokens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 and 18 English-centric parallel language pairs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https://hplt-project.org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23"/>
          <p:cNvSpPr txBox="1"/>
          <p:nvPr/>
        </p:nvSpPr>
        <p:spPr>
          <a:xfrm>
            <a:off x="4764925" y="1252825"/>
            <a:ext cx="4304400" cy="1056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425" tIns="27425" rIns="27425" bIns="27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Cohere Rerank 3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: semantic re-ranking to improve RAG. Receives output of search, reranks it - and sends the top items to LLM for generating output. Available via API on Cohere and AWS, low latency (less than 3 sec)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https://txt.cohere.com/rerank-3/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4" name="Google Shape;184;p23"/>
          <p:cNvPicPr preferRelativeResize="0"/>
          <p:nvPr/>
        </p:nvPicPr>
        <p:blipFill>
          <a:blip r:embed="rId8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97848" y="2362925"/>
            <a:ext cx="2671476" cy="178990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3"/>
          <p:cNvSpPr txBox="1"/>
          <p:nvPr/>
        </p:nvSpPr>
        <p:spPr>
          <a:xfrm>
            <a:off x="59375" y="4580800"/>
            <a:ext cx="4386300" cy="4401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425" tIns="27425" rIns="27425" bIns="27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Amazon Adds AI Expert </a:t>
            </a: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Andrew Ng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Board </a:t>
            </a:r>
            <a:b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(Stanford ML Course, Google, Baidu, Coursera, DeepLearning.ai)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4"/>
          <p:cNvSpPr txBox="1"/>
          <p:nvPr/>
        </p:nvSpPr>
        <p:spPr>
          <a:xfrm>
            <a:off x="141350" y="537900"/>
            <a:ext cx="3573000" cy="42267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425" tIns="27425" rIns="27425" bIns="27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Google DeepMind - Griffin &amp; Hawk</a:t>
            </a:r>
            <a:endParaRPr sz="13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https://arxiv.org/abs/2402.19427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 - paper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Hawk and Griffin are new RNNs by DeepMind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. 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Hawk  - high performance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 (faster than Mamba) using gated linear recurrences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Griffin - matches Llama-2’s performance with significantly less training data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Griffin is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 a hybrid combining gated linear recurrences and local attention.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Griffin - handles long sequences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 (longer than seen during training). 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Both models are as hardware efficient as Transformers, but offer </a:t>
            </a:r>
            <a:r>
              <a:rPr lang="en" sz="13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lower latency and higher throughput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 during inference. 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Griffin is scaled to 14 billion parameters.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77800" algn="l" rtl="0"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●"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https://artgor.medium.com/paper-review-griffin-mixing-gated-linear-recurrences-with-local-attention-for-efficient-language-75e5a86b1b24</a:t>
            </a: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77800" algn="l" rtl="0"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●"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https://medium.com/@bnjmn_marie/griffin-and-hawk-local-attention-for-efficient-language-models-7856fbb6bb32</a:t>
            </a: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24"/>
          <p:cNvSpPr txBox="1"/>
          <p:nvPr/>
        </p:nvSpPr>
        <p:spPr>
          <a:xfrm>
            <a:off x="0" y="0"/>
            <a:ext cx="2144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0F1419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Griffin &amp; Hawk</a:t>
            </a:r>
            <a:endParaRPr sz="1800" b="1">
              <a:solidFill>
                <a:srgbClr val="0F1419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2" name="Google Shape;192;p24"/>
          <p:cNvPicPr preferRelativeResize="0"/>
          <p:nvPr/>
        </p:nvPicPr>
        <p:blipFill>
          <a:blip r:embed="rId6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46900" y="916900"/>
            <a:ext cx="5124851" cy="36349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5"/>
          <p:cNvSpPr txBox="1"/>
          <p:nvPr/>
        </p:nvSpPr>
        <p:spPr>
          <a:xfrm>
            <a:off x="136200" y="461700"/>
            <a:ext cx="4910400" cy="30723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425" tIns="27425" rIns="27425" bIns="27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Andrew Ng: </a:t>
            </a: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https://twitter.com/AndrewYNg/status/1776737961243218134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Financial Times has a great article on Renate Nyborg's work speaking about the dangers of the AI fake girlfriend/boyfriend industry and the risk of this leading to greater loneliness.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Renate says  "Men didn’t want to meet girls because they had virtual girlfriends who said exactly what they wanted to hear."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regulators wondering what are the risky applications of AI, I would urge taking a look at the fake gf/bf industry!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contrast, Meeno ( </a:t>
            </a:r>
            <a:r>
              <a:rPr lang="en" sz="1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https://meeno.com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) gives advice for human relationships, and is working to bring people together. Working to reduce human loneliness is a wonderful goal!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25"/>
          <p:cNvSpPr txBox="1"/>
          <p:nvPr/>
        </p:nvSpPr>
        <p:spPr>
          <a:xfrm>
            <a:off x="0" y="0"/>
            <a:ext cx="3926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0F141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AI fake girlfriend/boyfriend industry </a:t>
            </a:r>
            <a:endParaRPr sz="1800"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9" name="Google Shape;199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82725" y="119600"/>
            <a:ext cx="2143125" cy="2143125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00" name="Google Shape;200;p25"/>
          <p:cNvPicPr preferRelativeResize="0"/>
          <p:nvPr/>
        </p:nvPicPr>
        <p:blipFill>
          <a:blip r:embed="rId6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33779" y="2471575"/>
            <a:ext cx="2641027" cy="2543726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6"/>
          <p:cNvSpPr txBox="1"/>
          <p:nvPr/>
        </p:nvSpPr>
        <p:spPr>
          <a:xfrm>
            <a:off x="141350" y="537900"/>
            <a:ext cx="5412000" cy="3057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425" tIns="27425" rIns="27425" bIns="27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Pure C training of GPT-2 with 124 Mln params in a single file with less than 1000 Lines of simple 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pure C.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There is no need for 245MB of PyTorch or 107MB of cPython. 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It compiles and runs instantly, and exactly matches the PyTorch reference implementation.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https://github.com/karpathy/llm.c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Next steps: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direct CUDA implementation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speed up the CPU version with SIMD instructions, AVX2 on x86 / NEON on ARM (e.g. Apple Silicon).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more modern architectures, e.g. Llama2, Gemma, etc.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26"/>
          <p:cNvSpPr txBox="1"/>
          <p:nvPr/>
        </p:nvSpPr>
        <p:spPr>
          <a:xfrm>
            <a:off x="0" y="0"/>
            <a:ext cx="3926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0F141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llm.c from Andrej Karpathy</a:t>
            </a:r>
            <a:endParaRPr sz="1800"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7" name="Google Shape;207;p26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59050" y="537900"/>
            <a:ext cx="1372550" cy="137255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6"/>
          <p:cNvSpPr txBox="1"/>
          <p:nvPr/>
        </p:nvSpPr>
        <p:spPr>
          <a:xfrm>
            <a:off x="7023025" y="1910450"/>
            <a:ext cx="1644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Andrej Karpathy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7"/>
          <p:cNvSpPr txBox="1"/>
          <p:nvPr/>
        </p:nvSpPr>
        <p:spPr>
          <a:xfrm>
            <a:off x="153900" y="461700"/>
            <a:ext cx="5454300" cy="6711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425" tIns="27425" rIns="27425" bIns="27425" anchor="t" anchorCtr="0">
            <a:spAutoFit/>
          </a:bodyPr>
          <a:lstStyle/>
          <a:p>
            <a:pPr marL="228600" lvl="0" indent="-177800" algn="l" rtl="0"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●"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https://medium.com/@yisz</a:t>
            </a: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77800" algn="l" rtl="0"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●"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https://medium.com/relari/a-practical-guide-to-rag-pipeline-evaluation-part-1-27a472b09893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77800" algn="l" rtl="0"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●"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https://medium.com/relari/a-practical-guide-to-rag-evaluation-part-2-generation-c79b1bde0f5d</a:t>
            </a: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  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77800" algn="l" rtl="0"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●"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https://github.com/relari-ai/continuous-eval</a:t>
            </a: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27"/>
          <p:cNvSpPr txBox="1"/>
          <p:nvPr/>
        </p:nvSpPr>
        <p:spPr>
          <a:xfrm>
            <a:off x="0" y="0"/>
            <a:ext cx="5608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0F141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A Practical Guide to RAG Pipeline Evaluation (Part 1 &amp; 2)</a:t>
            </a:r>
            <a:endParaRPr sz="1800"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5" name="Google Shape;215;p27"/>
          <p:cNvPicPr preferRelativeResize="0"/>
          <p:nvPr/>
        </p:nvPicPr>
        <p:blipFill>
          <a:blip r:embed="rId7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0925" y="1196525"/>
            <a:ext cx="8418749" cy="3872249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27"/>
          <p:cNvSpPr txBox="1"/>
          <p:nvPr/>
        </p:nvSpPr>
        <p:spPr>
          <a:xfrm>
            <a:off x="6096000" y="76200"/>
            <a:ext cx="30000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Original RAG paper (2021, FAIR)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8"/>
              </a:rPr>
              <a:t>https://arxiv.org/pdf/2005.11401.pdf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8"/>
          <p:cNvSpPr txBox="1"/>
          <p:nvPr/>
        </p:nvSpPr>
        <p:spPr>
          <a:xfrm>
            <a:off x="53350" y="461700"/>
            <a:ext cx="4313400" cy="32571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425" tIns="27425" rIns="27425" bIns="27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One problem with RAG is that </a:t>
            </a: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the questions and answers don't have to be semantically similar.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 One way of solving it is to do the search in the space of questions.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Text vector indexing: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split text into text chunks, 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generate embedding vectors </a:t>
            </a:r>
            <a:r>
              <a:rPr lang="en" sz="13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from those text chunks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, 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index them as </a:t>
            </a: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(vector_from_text, text)</a:t>
            </a:r>
            <a:endParaRPr sz="13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Question vector indexing: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split text into big chunks - chapters.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for each chapter generate multiple "exam" questions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generate embedding vectors </a:t>
            </a:r>
            <a:r>
              <a:rPr lang="en" sz="13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from questions</a:t>
            </a:r>
            <a:endParaRPr sz="13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index them as </a:t>
            </a: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(vector_from_question, text)</a:t>
            </a:r>
            <a:endParaRPr sz="13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You can also use hybrid approach using both methods together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28"/>
          <p:cNvSpPr txBox="1"/>
          <p:nvPr/>
        </p:nvSpPr>
        <p:spPr>
          <a:xfrm>
            <a:off x="0" y="0"/>
            <a:ext cx="2237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0F141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Make RAG Better</a:t>
            </a:r>
            <a:endParaRPr sz="1800"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3" name="Google Shape;223;p28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85425" y="1167446"/>
            <a:ext cx="524550" cy="64168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28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71324" y="804725"/>
            <a:ext cx="573350" cy="1153600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28"/>
          <p:cNvSpPr txBox="1"/>
          <p:nvPr/>
        </p:nvSpPr>
        <p:spPr>
          <a:xfrm>
            <a:off x="6123332" y="776075"/>
            <a:ext cx="987300" cy="7326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425" tIns="27425" rIns="27425" bIns="27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LLM Agent</a:t>
            </a:r>
            <a:br>
              <a:rPr lang="en" sz="1100">
                <a:latin typeface="Calibri"/>
                <a:ea typeface="Calibri"/>
                <a:cs typeface="Calibri"/>
                <a:sym typeface="Calibri"/>
              </a:rPr>
            </a:b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Classifier,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may ask to refine question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28"/>
          <p:cNvSpPr txBox="1"/>
          <p:nvPr/>
        </p:nvSpPr>
        <p:spPr>
          <a:xfrm>
            <a:off x="7425400" y="776063"/>
            <a:ext cx="717600" cy="7326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425" tIns="27425" rIns="27425" bIns="27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LLM Agent</a:t>
            </a:r>
            <a:br>
              <a:rPr lang="en" sz="1100">
                <a:latin typeface="Calibri"/>
                <a:ea typeface="Calibri"/>
                <a:cs typeface="Calibri"/>
                <a:sym typeface="Calibri"/>
              </a:rPr>
            </a:b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question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rewriter,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embedding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28"/>
          <p:cNvSpPr/>
          <p:nvPr/>
        </p:nvSpPr>
        <p:spPr>
          <a:xfrm>
            <a:off x="5864143" y="1041713"/>
            <a:ext cx="201300" cy="2013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28"/>
          <p:cNvSpPr/>
          <p:nvPr/>
        </p:nvSpPr>
        <p:spPr>
          <a:xfrm>
            <a:off x="7157413" y="1041713"/>
            <a:ext cx="201300" cy="2013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28"/>
          <p:cNvSpPr/>
          <p:nvPr/>
        </p:nvSpPr>
        <p:spPr>
          <a:xfrm>
            <a:off x="8209675" y="1041713"/>
            <a:ext cx="201300" cy="2013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28"/>
          <p:cNvSpPr/>
          <p:nvPr/>
        </p:nvSpPr>
        <p:spPr>
          <a:xfrm rot="10800000">
            <a:off x="8184525" y="1689725"/>
            <a:ext cx="201300" cy="2013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28"/>
          <p:cNvSpPr txBox="1"/>
          <p:nvPr/>
        </p:nvSpPr>
        <p:spPr>
          <a:xfrm>
            <a:off x="7421494" y="1542075"/>
            <a:ext cx="717600" cy="5634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425" tIns="27425" rIns="27425" bIns="27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LLM Agent</a:t>
            </a:r>
            <a:br>
              <a:rPr lang="en" sz="1100">
                <a:latin typeface="Calibri"/>
                <a:ea typeface="Calibri"/>
                <a:cs typeface="Calibri"/>
                <a:sym typeface="Calibri"/>
              </a:rPr>
            </a:b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semantic re-runking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28"/>
          <p:cNvSpPr/>
          <p:nvPr/>
        </p:nvSpPr>
        <p:spPr>
          <a:xfrm rot="10800000">
            <a:off x="7132775" y="1689725"/>
            <a:ext cx="201300" cy="2013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28"/>
          <p:cNvSpPr txBox="1"/>
          <p:nvPr/>
        </p:nvSpPr>
        <p:spPr>
          <a:xfrm>
            <a:off x="6181744" y="1593425"/>
            <a:ext cx="907500" cy="3939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425" tIns="27425" rIns="27425" bIns="27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LLM Agent</a:t>
            </a:r>
            <a:br>
              <a:rPr lang="en" sz="1100">
                <a:latin typeface="Calibri"/>
                <a:ea typeface="Calibri"/>
                <a:cs typeface="Calibri"/>
                <a:sym typeface="Calibri"/>
              </a:rPr>
            </a:b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summarizer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28"/>
          <p:cNvSpPr/>
          <p:nvPr/>
        </p:nvSpPr>
        <p:spPr>
          <a:xfrm rot="10800000">
            <a:off x="5818275" y="1689725"/>
            <a:ext cx="201300" cy="2013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28"/>
          <p:cNvSpPr txBox="1"/>
          <p:nvPr/>
        </p:nvSpPr>
        <p:spPr>
          <a:xfrm>
            <a:off x="5179721" y="1678025"/>
            <a:ext cx="645000" cy="2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25" tIns="27425" rIns="27425" bIns="27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Response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28"/>
          <p:cNvSpPr txBox="1"/>
          <p:nvPr/>
        </p:nvSpPr>
        <p:spPr>
          <a:xfrm>
            <a:off x="5250771" y="1030025"/>
            <a:ext cx="645000" cy="2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25" tIns="27425" rIns="27425" bIns="27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Request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28"/>
          <p:cNvSpPr txBox="1"/>
          <p:nvPr/>
        </p:nvSpPr>
        <p:spPr>
          <a:xfrm>
            <a:off x="4677575" y="2288825"/>
            <a:ext cx="4313400" cy="24567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425" tIns="27425" rIns="27425" bIns="27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Semantic re-runking:</a:t>
            </a:r>
            <a:endParaRPr sz="13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You send question and the chunk of text to LLM - and ask it to rank the relevancy of the text to the question.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If your search found 10 text chunks - you can make 10 separate queries to LLM, get 10 ranks - and sort them to select the best match.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You can make those 10 queries in parallel (for speed).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Any good LLM can be used (Mixtral, for example).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You can program agents using LangChain or LlamaIndex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28"/>
          <p:cNvSpPr txBox="1"/>
          <p:nvPr/>
        </p:nvSpPr>
        <p:spPr>
          <a:xfrm>
            <a:off x="53350" y="3795731"/>
            <a:ext cx="2415600" cy="12561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425" tIns="27425" rIns="27425" bIns="27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Some good techniques to use: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classification step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query expansion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re-ranking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prompt engineering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tool use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9"/>
          <p:cNvSpPr txBox="1"/>
          <p:nvPr/>
        </p:nvSpPr>
        <p:spPr>
          <a:xfrm>
            <a:off x="65150" y="461700"/>
            <a:ext cx="4409700" cy="1410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425" tIns="27425" rIns="27425" bIns="27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Ollama supports embedding models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https://ollama.com/blog/embedding-models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for example: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mxbai-embed-large (334M parameters)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nomic-embed-text (137M parameters)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all-minilm (23M parameters)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So you can use Ollama for RAG (both embedding and LLM)</a:t>
            </a:r>
            <a:endParaRPr sz="13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29"/>
          <p:cNvSpPr txBox="1"/>
          <p:nvPr/>
        </p:nvSpPr>
        <p:spPr>
          <a:xfrm>
            <a:off x="0" y="0"/>
            <a:ext cx="3926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0F141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Ollama &amp; Embedding Models</a:t>
            </a:r>
            <a:endParaRPr sz="18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29"/>
          <p:cNvSpPr txBox="1"/>
          <p:nvPr/>
        </p:nvSpPr>
        <p:spPr>
          <a:xfrm>
            <a:off x="65150" y="2026944"/>
            <a:ext cx="3926100" cy="28722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425" tIns="27425" rIns="27425" bIns="27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# ollama pull mxbai-embed-large</a:t>
            </a:r>
            <a:endParaRPr sz="10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## REST API</a:t>
            </a:r>
            <a:endParaRPr sz="10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curl http://localhost:11434/api/embeddings -d '{</a:t>
            </a:r>
            <a:endParaRPr sz="10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   "model": "mxbai-embed-large",</a:t>
            </a:r>
            <a:endParaRPr sz="10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   "prompt": "some text to convert"</a:t>
            </a:r>
            <a:endParaRPr sz="10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}'</a:t>
            </a:r>
            <a:endParaRPr sz="10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10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## Python Library</a:t>
            </a:r>
            <a:endParaRPr sz="10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ollama.embeddings(</a:t>
            </a:r>
            <a:endParaRPr sz="10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   model='mxbai-embed-large',</a:t>
            </a:r>
            <a:endParaRPr sz="10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   prompt='some text to convert',</a:t>
            </a:r>
            <a:endParaRPr sz="10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0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10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## JavaScript Library</a:t>
            </a:r>
            <a:endParaRPr sz="10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ollama.embeddings({</a:t>
            </a:r>
            <a:endParaRPr sz="10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   model: 'mxbai-embed-large',</a:t>
            </a:r>
            <a:endParaRPr sz="10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   prompt: 'some text to convert',</a:t>
            </a:r>
            <a:endParaRPr sz="10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})</a:t>
            </a:r>
            <a:endParaRPr sz="10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246" name="Google Shape;246;p29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82225" y="3017398"/>
            <a:ext cx="3404249" cy="108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29"/>
          <p:cNvPicPr preferRelativeResize="0"/>
          <p:nvPr/>
        </p:nvPicPr>
        <p:blipFill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82225" y="461700"/>
            <a:ext cx="3323788" cy="19942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0"/>
          <p:cNvSpPr txBox="1"/>
          <p:nvPr/>
        </p:nvSpPr>
        <p:spPr>
          <a:xfrm>
            <a:off x="65150" y="461700"/>
            <a:ext cx="3573000" cy="34572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425" tIns="27425" rIns="27425" bIns="27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AIOS = AI OS (AI Operating System)</a:t>
            </a:r>
            <a:endParaRPr sz="13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open source LLM Agent operating system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embeds large language model into Operating Systems (OS) as the brain of the OS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enables an operating system "with soul"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It is an important step towards AGI. 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AIOS is designed to: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optimize resource allocation,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facilitate context switch across agents,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enable concurrent execution of agents,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provide tool service for agents,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maintain access control for agents,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provide a rich set of toolkits for developers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https://github.com/agiresearch/AIOS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30"/>
          <p:cNvSpPr txBox="1"/>
          <p:nvPr/>
        </p:nvSpPr>
        <p:spPr>
          <a:xfrm>
            <a:off x="0" y="0"/>
            <a:ext cx="3926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0F141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AIOS: LLM Agent Operating System</a:t>
            </a:r>
            <a:endParaRPr sz="1800"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4" name="Google Shape;254;p30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19426" y="2182825"/>
            <a:ext cx="5335301" cy="287345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1"/>
          <p:cNvSpPr txBox="1"/>
          <p:nvPr/>
        </p:nvSpPr>
        <p:spPr>
          <a:xfrm>
            <a:off x="130775" y="502700"/>
            <a:ext cx="3573000" cy="11637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425" tIns="27425" rIns="27425" bIns="27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https://www.youtube.com/watch?v=aircAruvnKk&amp;list=PLZHQObOWTQDNU6R1_67000Dx_ZCJB-3pi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Excellent animated tutorials about deep learning.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may start with #5 and #6 explaining GPT and Transformers.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31"/>
          <p:cNvSpPr txBox="1"/>
          <p:nvPr/>
        </p:nvSpPr>
        <p:spPr>
          <a:xfrm>
            <a:off x="0" y="0"/>
            <a:ext cx="6226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0F141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3Blue1Brown YouTube Deep Learning Tutorials</a:t>
            </a:r>
            <a:endParaRPr sz="1800"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1" name="Google Shape;261;p31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42075" y="383250"/>
            <a:ext cx="3387270" cy="4377001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62" name="Google Shape;262;p31"/>
          <p:cNvPicPr preferRelativeResize="0"/>
          <p:nvPr/>
        </p:nvPicPr>
        <p:blipFill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7200" y="1855475"/>
            <a:ext cx="1153375" cy="1516975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31"/>
          <p:cNvSpPr txBox="1"/>
          <p:nvPr/>
        </p:nvSpPr>
        <p:spPr>
          <a:xfrm>
            <a:off x="3129025" y="2887500"/>
            <a:ext cx="2076300" cy="7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Grant Sanderson's eyes are mostly blue with a distinct brown section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31"/>
          <p:cNvSpPr txBox="1"/>
          <p:nvPr/>
        </p:nvSpPr>
        <p:spPr>
          <a:xfrm>
            <a:off x="282150" y="3419575"/>
            <a:ext cx="3000000" cy="13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Grant Sanderson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●"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https://www.3blue1brown.com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●"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https://www.youtube.com/@3blue1brown</a:t>
            </a: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●"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8"/>
              </a:rPr>
              <a:t>https://twitter.com/3blue1brown</a:t>
            </a: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●"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9"/>
              </a:rPr>
              <a:t>https://en.wikipedia.org/wiki/3Blue1Brown</a:t>
            </a: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●"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0"/>
              </a:rPr>
              <a:t>https://www.youtube.com/watch?v=U_lKUK2MCsg</a:t>
            </a: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 - interview with Lex Fridman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5" name="Google Shape;265;p31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3128950" y="1789750"/>
            <a:ext cx="2076450" cy="106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31"/>
          <p:cNvPicPr preferRelativeResize="0"/>
          <p:nvPr/>
        </p:nvPicPr>
        <p:blipFill>
          <a:blip r:embed="rId12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07379" y="3719450"/>
            <a:ext cx="1341596" cy="135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2"/>
          <p:cNvSpPr txBox="1"/>
          <p:nvPr/>
        </p:nvSpPr>
        <p:spPr>
          <a:xfrm>
            <a:off x="5870100" y="52350"/>
            <a:ext cx="1342200" cy="6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models: </a:t>
            </a: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82</a:t>
            </a:r>
            <a:endParaRPr sz="1300" b="1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votes: </a:t>
            </a: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652,743</a:t>
            </a:r>
            <a:endParaRPr sz="1300" b="1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April 11</a:t>
            </a:r>
            <a:r>
              <a:rPr lang="en" sz="13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, 2024</a:t>
            </a:r>
            <a:endParaRPr sz="13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p32"/>
          <p:cNvSpPr txBox="1"/>
          <p:nvPr/>
        </p:nvSpPr>
        <p:spPr>
          <a:xfrm>
            <a:off x="7261325" y="52350"/>
            <a:ext cx="1831500" cy="3879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Starting Elo rating = 1000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95% CI = Confidence Interval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p32"/>
          <p:cNvSpPr txBox="1"/>
          <p:nvPr/>
        </p:nvSpPr>
        <p:spPr>
          <a:xfrm>
            <a:off x="-38048" y="-108050"/>
            <a:ext cx="41517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Crowd-sourced "Arena" Leaderboard</a:t>
            </a:r>
            <a:endParaRPr sz="20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p32"/>
          <p:cNvSpPr txBox="1"/>
          <p:nvPr/>
        </p:nvSpPr>
        <p:spPr>
          <a:xfrm>
            <a:off x="3981600" y="0"/>
            <a:ext cx="18885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https://huggingface.co/spaces/lmsys/chatbot-arena-leaderboard</a:t>
            </a:r>
            <a:r>
              <a:rPr lang="en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5" name="Google Shape;275;p32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350" y="670950"/>
            <a:ext cx="4506799" cy="31794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76" name="Google Shape;276;p32"/>
          <p:cNvPicPr preferRelativeResize="0"/>
          <p:nvPr/>
        </p:nvPicPr>
        <p:blipFill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21400" y="841025"/>
            <a:ext cx="4506799" cy="262328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77" name="Google Shape;277;p32"/>
          <p:cNvSpPr txBox="1"/>
          <p:nvPr/>
        </p:nvSpPr>
        <p:spPr>
          <a:xfrm>
            <a:off x="225025" y="2943100"/>
            <a:ext cx="276300" cy="1416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o.</a:t>
            </a:r>
            <a:r>
              <a:rPr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s.</a:t>
            </a:r>
            <a:endParaRPr sz="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p32"/>
          <p:cNvSpPr txBox="1"/>
          <p:nvPr/>
        </p:nvSpPr>
        <p:spPr>
          <a:xfrm>
            <a:off x="225025" y="3692380"/>
            <a:ext cx="276300" cy="1416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o.</a:t>
            </a:r>
            <a:r>
              <a:rPr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s.</a:t>
            </a:r>
            <a:endParaRPr sz="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p32"/>
          <p:cNvSpPr txBox="1"/>
          <p:nvPr/>
        </p:nvSpPr>
        <p:spPr>
          <a:xfrm>
            <a:off x="4838025" y="3108335"/>
            <a:ext cx="276300" cy="1416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o.</a:t>
            </a:r>
            <a:r>
              <a:rPr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s.</a:t>
            </a:r>
            <a:endParaRPr sz="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p32"/>
          <p:cNvSpPr txBox="1"/>
          <p:nvPr/>
        </p:nvSpPr>
        <p:spPr>
          <a:xfrm>
            <a:off x="4838025" y="2745417"/>
            <a:ext cx="276300" cy="1416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o.</a:t>
            </a:r>
            <a:r>
              <a:rPr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s.</a:t>
            </a:r>
            <a:endParaRPr sz="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p32"/>
          <p:cNvSpPr txBox="1"/>
          <p:nvPr/>
        </p:nvSpPr>
        <p:spPr>
          <a:xfrm>
            <a:off x="4838025" y="1798406"/>
            <a:ext cx="276300" cy="1416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o.</a:t>
            </a:r>
            <a:r>
              <a:rPr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s.</a:t>
            </a:r>
            <a:endParaRPr sz="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32"/>
          <p:cNvSpPr txBox="1"/>
          <p:nvPr/>
        </p:nvSpPr>
        <p:spPr>
          <a:xfrm>
            <a:off x="4838025" y="1994394"/>
            <a:ext cx="276300" cy="1416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o.</a:t>
            </a:r>
            <a:r>
              <a:rPr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s.</a:t>
            </a:r>
            <a:endParaRPr sz="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p32"/>
          <p:cNvSpPr txBox="1"/>
          <p:nvPr/>
        </p:nvSpPr>
        <p:spPr>
          <a:xfrm>
            <a:off x="4838025" y="2554445"/>
            <a:ext cx="276300" cy="1416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o.</a:t>
            </a:r>
            <a:r>
              <a:rPr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s.</a:t>
            </a:r>
            <a:endParaRPr sz="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/>
        </p:nvSpPr>
        <p:spPr>
          <a:xfrm>
            <a:off x="5257800" y="139250"/>
            <a:ext cx="3776450" cy="22566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425" tIns="27425" rIns="27425" bIns="27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Google Cloud Next 2024 Event (Las Vegas April 9-11):</a:t>
            </a:r>
            <a:endParaRPr sz="13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 AI </a:t>
            </a:r>
            <a:r>
              <a:rPr lang="en" sz="13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Hypercomputer</a:t>
            </a:r>
            <a:r>
              <a:rPr lang="en" sz="13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architecture (</a:t>
            </a:r>
            <a:r>
              <a:rPr lang="en" sz="1300" b="1" dirty="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TPU v5p</a:t>
            </a:r>
            <a:r>
              <a:rPr lang="en" sz="13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3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Gemini 1.5 Pro</a:t>
            </a:r>
            <a:endParaRPr sz="13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Imagen 2.0</a:t>
            </a:r>
            <a:endParaRPr sz="13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Vertex AI Agent Builder</a:t>
            </a:r>
            <a:endParaRPr sz="13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Gemini Assistants for Google Cloud (developers, services, applications): </a:t>
            </a:r>
            <a:r>
              <a:rPr lang="en" sz="1300" b="1" dirty="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Gemini Cloud Assist, Gemini in Security, Gemini Code Assist, Gemini in </a:t>
            </a:r>
            <a:r>
              <a:rPr lang="en" sz="1300" b="1" dirty="0" err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BigQuery</a:t>
            </a:r>
            <a:r>
              <a:rPr lang="en" sz="1300" b="1" dirty="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, Gemini in Looker, Gemini in Databases</a:t>
            </a:r>
            <a:endParaRPr sz="1300" b="1" dirty="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Google Axion Processors</a:t>
            </a:r>
            <a:endParaRPr sz="13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Google Workspace, Google Vids</a:t>
            </a:r>
            <a:endParaRPr sz="13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15"/>
          <p:cNvSpPr txBox="1"/>
          <p:nvPr/>
        </p:nvSpPr>
        <p:spPr>
          <a:xfrm>
            <a:off x="0" y="0"/>
            <a:ext cx="3926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0F141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Google Cloud Next 2024 - AI Agents</a:t>
            </a:r>
            <a:endParaRPr sz="1800"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6" name="Google Shape;66;p15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57450" y="520250"/>
            <a:ext cx="2292649" cy="112955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67" name="Google Shape;67;p15"/>
          <p:cNvSpPr txBox="1"/>
          <p:nvPr/>
        </p:nvSpPr>
        <p:spPr>
          <a:xfrm>
            <a:off x="97025" y="520250"/>
            <a:ext cx="2682900" cy="1764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425" tIns="27425" rIns="27425" bIns="27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Google Vertex AI Agent Builder</a:t>
            </a:r>
            <a:endParaRPr sz="13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https://cloud.google.com/products/agent-builder</a:t>
            </a: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https://cloud.google.com/vertex-ai</a:t>
            </a: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Build conversational AI agents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Ground your apps in Google Search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Use Vertex AI search for RAG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Use search component APIs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Vector search (embeddings)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Use LangChain on Vertex AI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8" name="Google Shape;68;p15"/>
          <p:cNvPicPr preferRelativeResize="0"/>
          <p:nvPr/>
        </p:nvPicPr>
        <p:blipFill rotWithShape="1">
          <a:blip r:embed="rId6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7025" y="2567350"/>
            <a:ext cx="7072074" cy="24791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3"/>
          <p:cNvSpPr txBox="1"/>
          <p:nvPr/>
        </p:nvSpPr>
        <p:spPr>
          <a:xfrm>
            <a:off x="72300" y="76200"/>
            <a:ext cx="39996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Tech Layoffs are lower than in 2023</a:t>
            </a:r>
            <a:endParaRPr sz="20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p33"/>
          <p:cNvSpPr txBox="1"/>
          <p:nvPr/>
        </p:nvSpPr>
        <p:spPr>
          <a:xfrm>
            <a:off x="6291625" y="109963"/>
            <a:ext cx="20025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0" i="0" u="none" strike="noStrike" cap="none">
                <a:solidFill>
                  <a:srgbClr val="0F0F0F"/>
                </a:solidFill>
                <a:latin typeface="Calibri"/>
                <a:ea typeface="Calibri"/>
                <a:cs typeface="Calibri"/>
                <a:sym typeface="Calibri"/>
              </a:rPr>
              <a:t>Layoffs - </a:t>
            </a:r>
            <a:r>
              <a:rPr lang="en" sz="13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https://layoffs.fyi</a:t>
            </a:r>
            <a:r>
              <a:rPr lang="en" sz="1300" b="0" i="0" u="none" strike="noStrike" cap="none">
                <a:solidFill>
                  <a:srgbClr val="0F0F0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300" b="0" i="0" u="none" strike="noStrike" cap="none">
              <a:solidFill>
                <a:srgbClr val="0F0F0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33"/>
          <p:cNvSpPr txBox="1"/>
          <p:nvPr/>
        </p:nvSpPr>
        <p:spPr>
          <a:xfrm>
            <a:off x="387275" y="4202375"/>
            <a:ext cx="8367000" cy="9234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●"/>
            </a:pPr>
            <a:r>
              <a:rPr lang="en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Salaries for AI engineers rose 12% from the third to fourth quarter last year</a:t>
            </a: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●"/>
            </a:pPr>
            <a:r>
              <a:rPr lang="en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average salary for a senior AI engineer nationally is more than $190,000, according to Comprehensive.io.</a:t>
            </a: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●"/>
            </a:pPr>
            <a:r>
              <a:rPr lang="en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AI has a talent shortage, meaning </a:t>
            </a:r>
            <a:r>
              <a:rPr lang="en" sz="12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$1 Mln salary job offers! </a:t>
            </a:r>
            <a:r>
              <a:rPr lang="en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Even during tech layoffs</a:t>
            </a:r>
            <a:br>
              <a:rPr lang="en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2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https://qz.com/tech-layoffs-high-ai-struggling-find-talent-1851368861</a:t>
            </a:r>
            <a:r>
              <a:rPr lang="en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1" name="Google Shape;291;p33"/>
          <p:cNvPicPr preferRelativeResize="0"/>
          <p:nvPr/>
        </p:nvPicPr>
        <p:blipFill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6838" y="656951"/>
            <a:ext cx="8067873" cy="3482675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33"/>
          <p:cNvSpPr/>
          <p:nvPr/>
        </p:nvSpPr>
        <p:spPr>
          <a:xfrm>
            <a:off x="4287625" y="1553375"/>
            <a:ext cx="861300" cy="16653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33"/>
          <p:cNvSpPr/>
          <p:nvPr/>
        </p:nvSpPr>
        <p:spPr>
          <a:xfrm>
            <a:off x="6877475" y="1553393"/>
            <a:ext cx="861300" cy="16653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8" name="Google Shape;298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5238" y="1203525"/>
            <a:ext cx="2094075" cy="2094075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34"/>
          <p:cNvSpPr txBox="1"/>
          <p:nvPr/>
        </p:nvSpPr>
        <p:spPr>
          <a:xfrm>
            <a:off x="-25625" y="-14775"/>
            <a:ext cx="33558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About the Speaker</a:t>
            </a:r>
            <a:endParaRPr sz="25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Google Shape;300;p34"/>
          <p:cNvSpPr txBox="1"/>
          <p:nvPr/>
        </p:nvSpPr>
        <p:spPr>
          <a:xfrm>
            <a:off x="3330175" y="878750"/>
            <a:ext cx="5621700" cy="33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Lev Selector, Ph.D.</a:t>
            </a:r>
            <a:endParaRPr sz="25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●"/>
            </a:pPr>
            <a:r>
              <a:rPr lang="en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40+ years of software engineering, data science, and building teams (hiring, training, and managing)</a:t>
            </a: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●"/>
            </a:pPr>
            <a:r>
              <a:rPr lang="en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Ph.D. in mathematical modeling and computer simulations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Interests: 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●"/>
            </a:pPr>
            <a:r>
              <a:rPr lang="en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Generative AI, Using LLM with your data</a:t>
            </a: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lang="en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Local AI for Local Private Data</a:t>
            </a: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●"/>
            </a:pPr>
            <a:r>
              <a:rPr lang="en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Cloud architecture, fin-tech, application security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Find/connect: Linkedin, GitHub, YouTube, Google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1" name="Google Shape;301;p34"/>
          <p:cNvPicPr preferRelativeResize="0"/>
          <p:nvPr/>
        </p:nvPicPr>
        <p:blipFill rotWithShape="1"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0941" y="3664175"/>
            <a:ext cx="1144600" cy="415875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34"/>
          <p:cNvSpPr txBox="1"/>
          <p:nvPr/>
        </p:nvSpPr>
        <p:spPr>
          <a:xfrm>
            <a:off x="912377" y="4005903"/>
            <a:ext cx="13914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https://eais.ai</a:t>
            </a:r>
            <a:r>
              <a:rPr lang="en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Google Shape;303;p34"/>
          <p:cNvSpPr txBox="1"/>
          <p:nvPr/>
        </p:nvSpPr>
        <p:spPr>
          <a:xfrm>
            <a:off x="536203" y="4360974"/>
            <a:ext cx="2094075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Enterprise AI Systems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5"/>
          <p:cNvSpPr txBox="1"/>
          <p:nvPr/>
        </p:nvSpPr>
        <p:spPr>
          <a:xfrm>
            <a:off x="2151375" y="1533150"/>
            <a:ext cx="46326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Arial"/>
              <a:buNone/>
            </a:pPr>
            <a:r>
              <a:rPr lang="en" sz="7000" b="1" i="0" u="none" strike="noStrike" cap="none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Thank You!</a:t>
            </a:r>
            <a:endParaRPr sz="7000" b="1" i="0" u="none" strike="noStrike" cap="none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6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47516" y="2794671"/>
            <a:ext cx="1458228" cy="893749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6"/>
          <p:cNvSpPr txBox="1"/>
          <p:nvPr/>
        </p:nvSpPr>
        <p:spPr>
          <a:xfrm>
            <a:off x="5137296" y="3766443"/>
            <a:ext cx="1318800" cy="11268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GH200</a:t>
            </a:r>
            <a:b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Grace CPU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Hopper GPU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576 .. 624 GB of </a:t>
            </a:r>
            <a:endParaRPr sz="120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unified memory</a:t>
            </a:r>
            <a:endParaRPr sz="120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starts at </a:t>
            </a: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$3.99/hr </a:t>
            </a:r>
            <a:endParaRPr sz="12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89252" y="2604385"/>
            <a:ext cx="1018675" cy="1279886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6"/>
          <p:cNvSpPr txBox="1"/>
          <p:nvPr/>
        </p:nvSpPr>
        <p:spPr>
          <a:xfrm>
            <a:off x="7755275" y="3952046"/>
            <a:ext cx="1318800" cy="11268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GB200</a:t>
            </a:r>
            <a:endParaRPr sz="12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compute tray</a:t>
            </a:r>
            <a:endParaRPr sz="12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2 Grace CPUs 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4 Blackwell GPUs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1.7 TB Memory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80 petaflops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55225" y="2642275"/>
            <a:ext cx="1318799" cy="1204109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6"/>
          <p:cNvSpPr txBox="1"/>
          <p:nvPr/>
        </p:nvSpPr>
        <p:spPr>
          <a:xfrm>
            <a:off x="6538200" y="3952046"/>
            <a:ext cx="1140000" cy="7572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GB200</a:t>
            </a:r>
            <a:b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Grace CPU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Blackwell GPU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~ 850 GB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6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0725" y="588527"/>
            <a:ext cx="4528799" cy="2370825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 txBox="1"/>
          <p:nvPr/>
        </p:nvSpPr>
        <p:spPr>
          <a:xfrm>
            <a:off x="1732875" y="3952046"/>
            <a:ext cx="1452000" cy="11268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H100</a:t>
            </a:r>
            <a:b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Hopper GPU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80GB GPU memory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available with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AMD EPYC 9004 CPU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starts at </a:t>
            </a: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$1.99/hr</a:t>
            </a:r>
            <a:endParaRPr sz="12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1" name="Google Shape;81;p16"/>
          <p:cNvPicPr preferRelativeResize="0"/>
          <p:nvPr/>
        </p:nvPicPr>
        <p:blipFill rotWithShape="1">
          <a:blip r:embed="rId7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804093" y="3200080"/>
            <a:ext cx="1318800" cy="645647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6"/>
          <p:cNvPicPr preferRelativeResize="0"/>
          <p:nvPr/>
        </p:nvPicPr>
        <p:blipFill>
          <a:blip r:embed="rId8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51132" y="3161802"/>
            <a:ext cx="1451966" cy="6842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3254450" y="3952046"/>
            <a:ext cx="1800000" cy="7572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H200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Hopper GPU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128 .. 141 GB GPU Memory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(still expected ...)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9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31963" y="136275"/>
            <a:ext cx="1232362" cy="82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6"/>
          <p:cNvPicPr preferRelativeResize="0"/>
          <p:nvPr/>
        </p:nvPicPr>
        <p:blipFill>
          <a:blip r:embed="rId10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30054" y="136275"/>
            <a:ext cx="954125" cy="820075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6"/>
          <p:cNvSpPr txBox="1"/>
          <p:nvPr/>
        </p:nvSpPr>
        <p:spPr>
          <a:xfrm>
            <a:off x="5511152" y="1059375"/>
            <a:ext cx="1074000" cy="3879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Motherboard + several GPUs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6"/>
          <p:cNvSpPr txBox="1"/>
          <p:nvPr/>
        </p:nvSpPr>
        <p:spPr>
          <a:xfrm>
            <a:off x="6969125" y="1059375"/>
            <a:ext cx="2115000" cy="7572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Accelerated compute trays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GB200 NVL72 rack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36 Grace CPUs and 72 Blackwell GPUs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estimated price </a:t>
            </a: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$3.5 Mln</a:t>
            </a:r>
            <a:endParaRPr sz="12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6"/>
          <p:cNvSpPr/>
          <p:nvPr/>
        </p:nvSpPr>
        <p:spPr>
          <a:xfrm>
            <a:off x="6699450" y="588525"/>
            <a:ext cx="1286100" cy="367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6"/>
          <p:cNvSpPr txBox="1"/>
          <p:nvPr/>
        </p:nvSpPr>
        <p:spPr>
          <a:xfrm>
            <a:off x="208875" y="3952046"/>
            <a:ext cx="1452000" cy="94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A100</a:t>
            </a:r>
            <a:b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Ampere GPU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80GB GPU memory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 per server,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starts at </a:t>
            </a: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$1.29/hr</a:t>
            </a:r>
            <a:endParaRPr sz="12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0" name="Google Shape;90;p16"/>
          <p:cNvPicPr preferRelativeResize="0"/>
          <p:nvPr/>
        </p:nvPicPr>
        <p:blipFill>
          <a:blip r:embed="rId11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813" y="3193409"/>
            <a:ext cx="954125" cy="697523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6"/>
          <p:cNvSpPr/>
          <p:nvPr/>
        </p:nvSpPr>
        <p:spPr>
          <a:xfrm>
            <a:off x="3512018" y="1972596"/>
            <a:ext cx="951175" cy="573000"/>
          </a:xfrm>
          <a:custGeom>
            <a:avLst/>
            <a:gdLst/>
            <a:ahLst/>
            <a:cxnLst/>
            <a:rect l="l" t="t" r="r" b="b"/>
            <a:pathLst>
              <a:path w="38047" h="22920" extrusionOk="0">
                <a:moveTo>
                  <a:pt x="36116" y="16730"/>
                </a:moveTo>
                <a:cubicBezTo>
                  <a:pt x="28136" y="21289"/>
                  <a:pt x="17996" y="24365"/>
                  <a:pt x="9080" y="22137"/>
                </a:cubicBezTo>
                <a:cubicBezTo>
                  <a:pt x="4457" y="20982"/>
                  <a:pt x="-589" y="15637"/>
                  <a:pt x="196" y="10937"/>
                </a:cubicBezTo>
                <a:cubicBezTo>
                  <a:pt x="1748" y="1646"/>
                  <a:pt x="17168" y="-1038"/>
                  <a:pt x="26460" y="509"/>
                </a:cubicBezTo>
                <a:cubicBezTo>
                  <a:pt x="32509" y="1516"/>
                  <a:pt x="38047" y="8667"/>
                  <a:pt x="38047" y="14799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2" name="Google Shape;92;p16"/>
          <p:cNvSpPr txBox="1"/>
          <p:nvPr/>
        </p:nvSpPr>
        <p:spPr>
          <a:xfrm>
            <a:off x="0" y="0"/>
            <a:ext cx="2518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0F141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Nvidia AI Accelerators</a:t>
            </a:r>
            <a:endParaRPr sz="1800" b="1">
              <a:solidFill>
                <a:srgbClr val="0F1419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/>
        </p:nvSpPr>
        <p:spPr>
          <a:xfrm>
            <a:off x="6181550" y="2057315"/>
            <a:ext cx="2847900" cy="1056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425" tIns="27425" rIns="27425" bIns="27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Antoni Gaudí i Cornet (1852-1926) was a Catalan architect and designer from Spain. Most of his work are located in Barcelona, including his main work, the church of the Sagrada Família.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7"/>
          <p:cNvSpPr txBox="1"/>
          <p:nvPr/>
        </p:nvSpPr>
        <p:spPr>
          <a:xfrm>
            <a:off x="0" y="0"/>
            <a:ext cx="3926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0F141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Intel AI Accelerator - </a:t>
            </a:r>
            <a:r>
              <a:rPr lang="en" sz="1800" b="1">
                <a:solidFill>
                  <a:srgbClr val="0F1419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Gaudi 3 </a:t>
            </a:r>
            <a:r>
              <a:rPr lang="en" sz="1800" b="1">
                <a:solidFill>
                  <a:srgbClr val="0F141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Chip</a:t>
            </a:r>
            <a:endParaRPr sz="1800"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9" name="Google Shape;9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81538" y="373950"/>
            <a:ext cx="2847975" cy="16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7"/>
          <p:cNvSpPr txBox="1"/>
          <p:nvPr/>
        </p:nvSpPr>
        <p:spPr>
          <a:xfrm>
            <a:off x="72500" y="537900"/>
            <a:ext cx="3573000" cy="11637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425" tIns="27425" rIns="27425" bIns="27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Intel claims that their new Gaudi 3 AI Accelerator Chips are better than Nvidia H100s in speed and cost and comparable with Nvidia Blackwell !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https://wccftech.com/intel-gaudi-3-ai-accelerator-5nm-128-gb-hbm2e-900w-50-percent-faster-nvidia-h100/</a:t>
            </a: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1" name="Google Shape;101;p17"/>
          <p:cNvPicPr preferRelativeResize="0"/>
          <p:nvPr/>
        </p:nvPicPr>
        <p:blipFill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81550" y="3172323"/>
            <a:ext cx="2847974" cy="19245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7"/>
          <p:cNvPicPr preferRelativeResize="0"/>
          <p:nvPr/>
        </p:nvPicPr>
        <p:blipFill rotWithShape="1">
          <a:blip r:embed="rId6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715576" y="525600"/>
            <a:ext cx="937398" cy="1163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7"/>
          <p:cNvSpPr txBox="1"/>
          <p:nvPr/>
        </p:nvSpPr>
        <p:spPr>
          <a:xfrm>
            <a:off x="4422650" y="3059496"/>
            <a:ext cx="1446900" cy="4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25" tIns="27425" rIns="27425" bIns="27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Universal board with 8 Gaudi 3 chips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4" name="Google Shape;104;p17"/>
          <p:cNvPicPr preferRelativeResize="0"/>
          <p:nvPr/>
        </p:nvPicPr>
        <p:blipFill>
          <a:blip r:embed="rId7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498" y="1895792"/>
            <a:ext cx="4140650" cy="3072359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05" name="Google Shape;105;p17"/>
          <p:cNvPicPr preferRelativeResize="0"/>
          <p:nvPr/>
        </p:nvPicPr>
        <p:blipFill>
          <a:blip r:embed="rId8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72800" y="1895797"/>
            <a:ext cx="1746626" cy="11637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06" name="Google Shape;106;p17"/>
          <p:cNvSpPr txBox="1"/>
          <p:nvPr/>
        </p:nvSpPr>
        <p:spPr>
          <a:xfrm>
            <a:off x="4422663" y="3709421"/>
            <a:ext cx="1446900" cy="8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25" tIns="27425" rIns="27425" bIns="27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Typical server contains dual Xeon CPU and 8 Gaudi GPUs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 txBox="1"/>
          <p:nvPr/>
        </p:nvSpPr>
        <p:spPr>
          <a:xfrm>
            <a:off x="0" y="0"/>
            <a:ext cx="4367400" cy="2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0F141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Meta AI Accelerator: Inference &amp; Training</a:t>
            </a:r>
            <a:endParaRPr sz="1800" b="1">
              <a:solidFill>
                <a:srgbClr val="0F1419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8"/>
          <p:cNvSpPr txBox="1"/>
          <p:nvPr/>
        </p:nvSpPr>
        <p:spPr>
          <a:xfrm>
            <a:off x="75700" y="422225"/>
            <a:ext cx="4021500" cy="23736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Meta Training and Inference Accelerator</a:t>
            </a:r>
            <a:endParaRPr sz="13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https://ai.meta.com/blog/next-generation-meta-training-inference-accelerator-AI-MTIA/</a:t>
            </a: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TSMC 5nm, Freq 1.35GHz, 2.35B gates,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Area 25.6mm x 16.4mm, Package: 50mm x 40mm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Power: 0.85V, 90W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On-chip memory: 256 MB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Off-chip LPDDR5: 128 GB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Memory Bandwidth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Local memory: 1 TB/s per PE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On-chip memory: 2.7 TB/s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Off-chip LPDDR5: 204.8 GB/s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3" name="Google Shape;113;p18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3698" y="2922550"/>
            <a:ext cx="2254976" cy="168025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8"/>
          <p:cNvSpPr txBox="1"/>
          <p:nvPr/>
        </p:nvSpPr>
        <p:spPr>
          <a:xfrm>
            <a:off x="4704475" y="0"/>
            <a:ext cx="3546900" cy="2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0F141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Microsoft Azure AI Chips</a:t>
            </a:r>
            <a:endParaRPr sz="1800" b="1">
              <a:solidFill>
                <a:srgbClr val="0F1419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5" name="Google Shape;115;p18"/>
          <p:cNvPicPr preferRelativeResize="0"/>
          <p:nvPr/>
        </p:nvPicPr>
        <p:blipFill rotWithShape="1"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060575" y="997200"/>
            <a:ext cx="1447467" cy="1207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8"/>
          <p:cNvSpPr txBox="1"/>
          <p:nvPr/>
        </p:nvSpPr>
        <p:spPr>
          <a:xfrm>
            <a:off x="4367400" y="337050"/>
            <a:ext cx="4704600" cy="6186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Microsoft Azure AI chips:</a:t>
            </a:r>
            <a:endParaRPr sz="13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GPU - Azure Maia 100 (a.k.a. Athena or M100)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CPU - Cobalt 100 - 128-core Arm lower power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7" name="Google Shape;117;p18"/>
          <p:cNvPicPr preferRelativeResize="0"/>
          <p:nvPr/>
        </p:nvPicPr>
        <p:blipFill>
          <a:blip r:embed="rId6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98335" y="1016500"/>
            <a:ext cx="1161641" cy="1185059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8"/>
          <p:cNvSpPr txBox="1"/>
          <p:nvPr/>
        </p:nvSpPr>
        <p:spPr>
          <a:xfrm>
            <a:off x="4704475" y="3033650"/>
            <a:ext cx="3546900" cy="2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0F141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Google New AI Chip</a:t>
            </a:r>
            <a:endParaRPr sz="1800" b="1">
              <a:solidFill>
                <a:srgbClr val="0F1419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8"/>
          <p:cNvSpPr txBox="1"/>
          <p:nvPr/>
        </p:nvSpPr>
        <p:spPr>
          <a:xfrm>
            <a:off x="4367400" y="3388500"/>
            <a:ext cx="4704600" cy="16191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Google new TPU v5 chip</a:t>
            </a:r>
            <a:endParaRPr sz="13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The new TPU v5p chip is built to run in pods of 8,960 chips, and can double the performance of the prior generation of TPUs. 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The Axion chip offers 30% better performance than "general-purpose Arm chips, and 50% better performance than current generation x86 chips produced by Intel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https://www.reuters.com/technology/google-unveils-arm-based-data-center-processor-new-ai-chip-2024-04-09/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/>
        </p:nvSpPr>
        <p:spPr>
          <a:xfrm>
            <a:off x="68175" y="53025"/>
            <a:ext cx="39075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Groq AI Accelerator - fast Inference</a:t>
            </a:r>
            <a:endParaRPr sz="20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19"/>
          <p:cNvSpPr txBox="1"/>
          <p:nvPr/>
        </p:nvSpPr>
        <p:spPr>
          <a:xfrm>
            <a:off x="80625" y="439875"/>
            <a:ext cx="3813000" cy="16317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GROQ - Super fast LPU Inference Engine </a:t>
            </a:r>
            <a:endParaRPr sz="13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LPU = Language Processing Unit</a:t>
            </a:r>
            <a:endParaRPr sz="13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Up to 500 tokens/sec, x100 - x600 faster than GPUs</a:t>
            </a:r>
            <a:endParaRPr sz="13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libri"/>
              <a:buChar char="●"/>
            </a:pPr>
            <a:r>
              <a:rPr lang="en" sz="11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https://www.youtube.com/watch?v=gmzd8dhlc0g</a:t>
            </a:r>
            <a:r>
              <a:rPr lang="en"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1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libri"/>
              <a:buChar char="●"/>
            </a:pPr>
            <a:r>
              <a:rPr lang="en" sz="11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https://www.youtube.com/watch?v=fv69M1M_fXw</a:t>
            </a:r>
            <a:r>
              <a:rPr lang="en"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1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libri"/>
              <a:buChar char="●"/>
            </a:pPr>
            <a:r>
              <a:rPr lang="en" sz="11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https://www.youtube.com/watch?v=WQDMKTEgQnY</a:t>
            </a:r>
            <a:endParaRPr sz="11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libri"/>
              <a:buChar char="●"/>
            </a:pPr>
            <a:r>
              <a:rPr lang="en" sz="11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https://groq.com</a:t>
            </a:r>
            <a:endParaRPr sz="11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libri"/>
              <a:buChar char="●"/>
            </a:pPr>
            <a:r>
              <a:rPr lang="en" sz="11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https://console.groq.com/docs/quickstart</a:t>
            </a:r>
            <a:r>
              <a:rPr lang="en"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1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6" name="Google Shape;126;p19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001826" y="2269425"/>
            <a:ext cx="6036026" cy="2752225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27" name="Google Shape;127;p19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222100" y="106951"/>
            <a:ext cx="2822051" cy="1964624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28" name="Google Shape;128;p19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690250" y="2223975"/>
            <a:ext cx="1089925" cy="108992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9"/>
          <p:cNvSpPr txBox="1"/>
          <p:nvPr/>
        </p:nvSpPr>
        <p:spPr>
          <a:xfrm>
            <a:off x="80625" y="3389950"/>
            <a:ext cx="2479800" cy="13854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Jonathan Ross* is Groq’s founder and CEO. He has began Google’s TPU effort as a 20% project, </a:t>
            </a:r>
            <a:endParaRPr sz="13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and became a member of Google X’s Rapid Eval Team (Moonshots factory).</a:t>
            </a:r>
            <a:endParaRPr sz="11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19"/>
          <p:cNvSpPr txBox="1"/>
          <p:nvPr/>
        </p:nvSpPr>
        <p:spPr>
          <a:xfrm>
            <a:off x="3975613" y="696713"/>
            <a:ext cx="2164500" cy="7851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Groq's LPU card cost $20K,</a:t>
            </a:r>
            <a:endParaRPr sz="13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which is much cheaper than $35K for Nvidia's H100</a:t>
            </a:r>
            <a:endParaRPr sz="11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 txBox="1"/>
          <p:nvPr/>
        </p:nvSpPr>
        <p:spPr>
          <a:xfrm>
            <a:off x="103100" y="400175"/>
            <a:ext cx="3990600" cy="825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425" tIns="27425" rIns="27425" bIns="27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Mistral has released a bigger Mixtral model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https://twitter.com/MistralAI/status/1777869263778291896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https://huggingface.co/v2ray/Mixtral-8x22B-v0.1</a:t>
            </a: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https://huggingface.co/mlx-community/Mixtral-8x22B-4bit</a:t>
            </a: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Play with it: </a:t>
            </a: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https://labs.perplexity.ai</a:t>
            </a: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20"/>
          <p:cNvSpPr txBox="1"/>
          <p:nvPr/>
        </p:nvSpPr>
        <p:spPr>
          <a:xfrm>
            <a:off x="-76200" y="-76200"/>
            <a:ext cx="1645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0F141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Mixtral 8x22B</a:t>
            </a:r>
            <a:endParaRPr sz="1800"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7" name="Google Shape;137;p20"/>
          <p:cNvPicPr preferRelativeResize="0"/>
          <p:nvPr/>
        </p:nvPicPr>
        <p:blipFill rotWithShape="1">
          <a:blip r:embed="rId7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782575" y="135825"/>
            <a:ext cx="2247000" cy="3049974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graphicFrame>
        <p:nvGraphicFramePr>
          <p:cNvPr id="138" name="Google Shape;138;p20"/>
          <p:cNvGraphicFramePr/>
          <p:nvPr/>
        </p:nvGraphicFramePr>
        <p:xfrm>
          <a:off x="103100" y="1788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{7C222181-9F5D-47B4-B23C-B56B0E27C54C}</a:tableStyleId>
              </a:tblPr>
              <a:tblGrid>
                <a:gridCol w="1217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4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3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674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95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Model</a:t>
                      </a:r>
                      <a:endParaRPr sz="900"/>
                    </a:p>
                  </a:txBody>
                  <a:tcPr marL="9125" marR="9125" marT="9125" marB="9125" anchor="ctr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ARC C</a:t>
                      </a:r>
                      <a:endParaRPr sz="900"/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(25-shot)</a:t>
                      </a:r>
                      <a:endParaRPr sz="900"/>
                    </a:p>
                  </a:txBody>
                  <a:tcPr marL="9125" marR="9125" marT="9125" marB="9125" anchor="ctr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Hellaswag </a:t>
                      </a:r>
                      <a:endParaRPr sz="900"/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(10-shot)</a:t>
                      </a:r>
                      <a:endParaRPr sz="900"/>
                    </a:p>
                  </a:txBody>
                  <a:tcPr marL="9125" marR="9125" marT="9125" marB="9125" anchor="ctr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MMLU </a:t>
                      </a:r>
                      <a:endParaRPr sz="900"/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(5-shot)</a:t>
                      </a:r>
                      <a:endParaRPr sz="900"/>
                    </a:p>
                  </a:txBody>
                  <a:tcPr marL="9125" marR="9125" marT="9125" marB="9125" anchor="ctr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TruthfulQA</a:t>
                      </a:r>
                      <a:endParaRPr sz="900"/>
                    </a:p>
                  </a:txBody>
                  <a:tcPr marL="9125" marR="9125" marT="9125" marB="9125" anchor="ctr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88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Mixtral 8x22B - Base</a:t>
                      </a:r>
                      <a:endParaRPr sz="900"/>
                    </a:p>
                  </a:txBody>
                  <a:tcPr marL="9125" marR="9125" marT="9125" marB="9125" anchor="ctr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70.5</a:t>
                      </a:r>
                      <a:endParaRPr sz="900"/>
                    </a:p>
                  </a:txBody>
                  <a:tcPr marL="9125" marR="9125" marT="9125" marB="9125" anchor="ctr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88.9</a:t>
                      </a:r>
                      <a:endParaRPr sz="900"/>
                    </a:p>
                  </a:txBody>
                  <a:tcPr marL="9125" marR="9125" marT="9125" marB="9125" anchor="ctr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77.3</a:t>
                      </a:r>
                      <a:endParaRPr sz="900"/>
                    </a:p>
                  </a:txBody>
                  <a:tcPr marL="9125" marR="9125" marT="9125" marB="9125" anchor="ctr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52.3</a:t>
                      </a:r>
                      <a:endParaRPr sz="900"/>
                    </a:p>
                  </a:txBody>
                  <a:tcPr marL="9125" marR="9125" marT="9125" marB="9125" anchor="ctr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88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Cohere Command R+</a:t>
                      </a:r>
                      <a:endParaRPr sz="900"/>
                    </a:p>
                  </a:txBody>
                  <a:tcPr marL="9125" marR="9125" marT="9125" marB="9125" anchor="ctr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70.99</a:t>
                      </a:r>
                      <a:endParaRPr sz="900"/>
                    </a:p>
                  </a:txBody>
                  <a:tcPr marL="9125" marR="9125" marT="9125" marB="9125" anchor="ctr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88.56</a:t>
                      </a:r>
                      <a:endParaRPr sz="900"/>
                    </a:p>
                  </a:txBody>
                  <a:tcPr marL="9125" marR="9125" marT="9125" marB="9125" anchor="ctr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75.73</a:t>
                      </a:r>
                      <a:endParaRPr sz="900"/>
                    </a:p>
                  </a:txBody>
                  <a:tcPr marL="9125" marR="9125" marT="9125" marB="9125" anchor="ctr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56.3</a:t>
                      </a:r>
                      <a:endParaRPr sz="900"/>
                    </a:p>
                  </a:txBody>
                  <a:tcPr marL="9125" marR="9125" marT="9125" marB="9125" anchor="ctr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88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Mixtral 8x7B-Base</a:t>
                      </a:r>
                      <a:endParaRPr sz="900"/>
                    </a:p>
                  </a:txBody>
                  <a:tcPr marL="9125" marR="9125" marT="9125" marB="9125" anchor="ctr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66.38</a:t>
                      </a:r>
                      <a:endParaRPr sz="900"/>
                    </a:p>
                  </a:txBody>
                  <a:tcPr marL="9125" marR="9125" marT="9125" marB="9125" anchor="ctr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86.46</a:t>
                      </a:r>
                      <a:endParaRPr sz="900"/>
                    </a:p>
                  </a:txBody>
                  <a:tcPr marL="9125" marR="9125" marT="9125" marB="9125" anchor="ctr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71.88</a:t>
                      </a:r>
                      <a:endParaRPr sz="900"/>
                    </a:p>
                  </a:txBody>
                  <a:tcPr marL="9125" marR="9125" marT="9125" marB="9125" anchor="ctr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46.81</a:t>
                      </a:r>
                      <a:endParaRPr sz="900"/>
                    </a:p>
                  </a:txBody>
                  <a:tcPr marL="9125" marR="9125" marT="9125" marB="9125" anchor="ctr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88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Owen1.5-728-Base</a:t>
                      </a:r>
                      <a:endParaRPr sz="900"/>
                    </a:p>
                  </a:txBody>
                  <a:tcPr marL="9125" marR="9125" marT="9125" marB="9125" anchor="ctr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65.87</a:t>
                      </a:r>
                      <a:endParaRPr sz="900"/>
                    </a:p>
                  </a:txBody>
                  <a:tcPr marL="9125" marR="9125" marT="9125" marB="9125" anchor="ctr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85.99</a:t>
                      </a:r>
                      <a:endParaRPr sz="900"/>
                    </a:p>
                  </a:txBody>
                  <a:tcPr marL="9125" marR="9125" marT="9125" marB="9125" anchor="ctr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77.2</a:t>
                      </a:r>
                      <a:endParaRPr sz="900"/>
                    </a:p>
                  </a:txBody>
                  <a:tcPr marL="9125" marR="9125" marT="9125" marB="9125" anchor="ctr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59.61</a:t>
                      </a:r>
                      <a:endParaRPr sz="900"/>
                    </a:p>
                  </a:txBody>
                  <a:tcPr marL="9125" marR="9125" marT="9125" marB="9125" anchor="ctr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88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LLAMA-2-70B-Base</a:t>
                      </a:r>
                      <a:endParaRPr sz="900"/>
                    </a:p>
                  </a:txBody>
                  <a:tcPr marL="9125" marR="9125" marT="9125" marB="9125" anchor="ctr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87.1</a:t>
                      </a:r>
                      <a:endParaRPr sz="900"/>
                    </a:p>
                  </a:txBody>
                  <a:tcPr marL="9125" marR="9125" marT="9125" marB="9125" anchor="ctr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69.9</a:t>
                      </a:r>
                      <a:endParaRPr sz="900"/>
                    </a:p>
                  </a:txBody>
                  <a:tcPr marL="9125" marR="9125" marT="9125" marB="9125" anchor="ctr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44.7</a:t>
                      </a:r>
                      <a:endParaRPr sz="900"/>
                    </a:p>
                  </a:txBody>
                  <a:tcPr marL="9125" marR="9125" marT="9125" marB="9125" anchor="ctr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83.2</a:t>
                      </a:r>
                      <a:endParaRPr sz="900"/>
                    </a:p>
                  </a:txBody>
                  <a:tcPr marL="9125" marR="9125" marT="9125" marB="9125" anchor="ctr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14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mistral-large</a:t>
                      </a:r>
                      <a:endParaRPr sz="900"/>
                    </a:p>
                  </a:txBody>
                  <a:tcPr marL="9125" marR="9125" marT="9125" marB="9125" anchor="ctr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89.2</a:t>
                      </a:r>
                      <a:endParaRPr sz="900"/>
                    </a:p>
                  </a:txBody>
                  <a:tcPr marL="9125" marR="9125" marT="9125" marB="9125" anchor="ctr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81.2</a:t>
                      </a:r>
                      <a:endParaRPr sz="900"/>
                    </a:p>
                  </a:txBody>
                  <a:tcPr marL="9125" marR="9125" marT="9125" marB="9125" anchor="ctr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50.5</a:t>
                      </a:r>
                      <a:endParaRPr sz="900"/>
                    </a:p>
                  </a:txBody>
                  <a:tcPr marL="9125" marR="9125" marT="9125" marB="9125" anchor="ctr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86.7</a:t>
                      </a:r>
                      <a:endParaRPr sz="900"/>
                    </a:p>
                  </a:txBody>
                  <a:tcPr marL="9125" marR="9125" marT="9125" marB="9125" anchor="ctr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314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mistral-medium</a:t>
                      </a:r>
                      <a:endParaRPr sz="900"/>
                    </a:p>
                  </a:txBody>
                  <a:tcPr marL="9125" marR="9125" marT="9125" marB="9125" anchor="ctr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88</a:t>
                      </a:r>
                      <a:endParaRPr sz="900"/>
                    </a:p>
                  </a:txBody>
                  <a:tcPr marL="9125" marR="9125" marT="9125" marB="9125" anchor="ctr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75.3</a:t>
                      </a:r>
                      <a:endParaRPr sz="900"/>
                    </a:p>
                  </a:txBody>
                  <a:tcPr marL="9125" marR="9125" marT="9125" marB="9125" anchor="ctr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47</a:t>
                      </a:r>
                      <a:endParaRPr sz="900"/>
                    </a:p>
                  </a:txBody>
                  <a:tcPr marL="9125" marR="9125" marT="9125" marB="9125" anchor="ctr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88</a:t>
                      </a:r>
                      <a:endParaRPr sz="900"/>
                    </a:p>
                  </a:txBody>
                  <a:tcPr marL="9125" marR="9125" marT="9125" marB="9125" anchor="ctr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314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mistral-small</a:t>
                      </a:r>
                      <a:endParaRPr sz="900"/>
                    </a:p>
                  </a:txBody>
                  <a:tcPr marL="9125" marR="9125" marT="9125" marB="9125" anchor="ctr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86.9</a:t>
                      </a:r>
                      <a:endParaRPr sz="900"/>
                    </a:p>
                  </a:txBody>
                  <a:tcPr marL="9125" marR="9125" marT="9125" marB="9125" anchor="ctr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72.2</a:t>
                      </a:r>
                      <a:endParaRPr sz="900"/>
                    </a:p>
                  </a:txBody>
                  <a:tcPr marL="9125" marR="9125" marT="9125" marB="9125" anchor="ctr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51.7</a:t>
                      </a:r>
                      <a:endParaRPr sz="900"/>
                    </a:p>
                  </a:txBody>
                  <a:tcPr marL="9125" marR="9125" marT="9125" marB="9125" anchor="ctr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84.7</a:t>
                      </a:r>
                      <a:endParaRPr sz="900"/>
                    </a:p>
                  </a:txBody>
                  <a:tcPr marL="9125" marR="9125" marT="9125" marB="9125" anchor="ctr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314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GPT-3.5</a:t>
                      </a:r>
                      <a:endParaRPr sz="900"/>
                    </a:p>
                  </a:txBody>
                  <a:tcPr marL="9125" marR="9125" marT="9125" marB="9125" anchor="ctr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85.5</a:t>
                      </a:r>
                      <a:endParaRPr sz="900"/>
                    </a:p>
                  </a:txBody>
                  <a:tcPr marL="9125" marR="9125" marT="9125" marB="9125" anchor="ctr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70</a:t>
                      </a:r>
                      <a:endParaRPr sz="900"/>
                    </a:p>
                  </a:txBody>
                  <a:tcPr marL="9125" marR="9125" marT="9125" marB="9125" anchor="ctr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81.6</a:t>
                      </a:r>
                      <a:endParaRPr sz="900"/>
                    </a:p>
                  </a:txBody>
                  <a:tcPr marL="9125" marR="9125" marT="9125" marB="9125" anchor="ctr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-</a:t>
                      </a:r>
                      <a:endParaRPr sz="900"/>
                    </a:p>
                  </a:txBody>
                  <a:tcPr marL="9125" marR="9125" marT="9125" marB="9125" anchor="ctr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314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GPT-4</a:t>
                      </a:r>
                      <a:endParaRPr sz="900"/>
                    </a:p>
                  </a:txBody>
                  <a:tcPr marL="9125" marR="9125" marT="9125" marB="9125" anchor="ctr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95.3</a:t>
                      </a:r>
                      <a:endParaRPr sz="900"/>
                    </a:p>
                  </a:txBody>
                  <a:tcPr marL="9125" marR="9125" marT="9125" marB="9125" anchor="ctr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86.4</a:t>
                      </a:r>
                      <a:endParaRPr sz="900"/>
                    </a:p>
                  </a:txBody>
                  <a:tcPr marL="9125" marR="9125" marT="9125" marB="9125" anchor="ctr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-</a:t>
                      </a:r>
                      <a:endParaRPr sz="900"/>
                    </a:p>
                  </a:txBody>
                  <a:tcPr marL="9125" marR="9125" marT="9125" marB="9125" anchor="ctr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87.5</a:t>
                      </a:r>
                      <a:endParaRPr sz="900"/>
                    </a:p>
                  </a:txBody>
                  <a:tcPr marL="9125" marR="9125" marT="9125" marB="9125" anchor="ctr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314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Claude 3 Opus</a:t>
                      </a:r>
                      <a:endParaRPr sz="900"/>
                    </a:p>
                  </a:txBody>
                  <a:tcPr marL="9125" marR="9125" marT="9125" marB="9125" anchor="ctr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95.4</a:t>
                      </a:r>
                      <a:endParaRPr sz="900"/>
                    </a:p>
                  </a:txBody>
                  <a:tcPr marL="9125" marR="9125" marT="9125" marB="9125" anchor="ctr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86.8</a:t>
                      </a:r>
                      <a:endParaRPr sz="900"/>
                    </a:p>
                  </a:txBody>
                  <a:tcPr marL="9125" marR="9125" marT="9125" marB="9125" anchor="ctr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-</a:t>
                      </a:r>
                      <a:endParaRPr sz="900"/>
                    </a:p>
                  </a:txBody>
                  <a:tcPr marL="9125" marR="9125" marT="9125" marB="9125" anchor="ctr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88.5</a:t>
                      </a:r>
                      <a:endParaRPr sz="900"/>
                    </a:p>
                  </a:txBody>
                  <a:tcPr marL="9125" marR="9125" marT="9125" marB="9125" anchor="ctr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314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Claude 3 Sonet</a:t>
                      </a:r>
                      <a:endParaRPr sz="900"/>
                    </a:p>
                  </a:txBody>
                  <a:tcPr marL="9125" marR="9125" marT="9125" marB="9125" anchor="ctr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89</a:t>
                      </a:r>
                      <a:endParaRPr sz="900"/>
                    </a:p>
                  </a:txBody>
                  <a:tcPr marL="9125" marR="9125" marT="9125" marB="9125" anchor="ctr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79</a:t>
                      </a:r>
                      <a:endParaRPr sz="900"/>
                    </a:p>
                  </a:txBody>
                  <a:tcPr marL="9125" marR="9125" marT="9125" marB="9125" anchor="ctr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75.1</a:t>
                      </a:r>
                      <a:endParaRPr sz="900"/>
                    </a:p>
                  </a:txBody>
                  <a:tcPr marL="9125" marR="9125" marT="9125" marB="9125" anchor="ctr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-</a:t>
                      </a:r>
                      <a:endParaRPr sz="900"/>
                    </a:p>
                  </a:txBody>
                  <a:tcPr marL="9125" marR="9125" marT="9125" marB="9125" anchor="ctr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314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Claude 3 Haiku</a:t>
                      </a:r>
                      <a:endParaRPr sz="900"/>
                    </a:p>
                  </a:txBody>
                  <a:tcPr marL="9125" marR="9125" marT="9125" marB="9125" anchor="ctr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85.9</a:t>
                      </a:r>
                      <a:endParaRPr sz="900"/>
                    </a:p>
                  </a:txBody>
                  <a:tcPr marL="9125" marR="9125" marT="9125" marB="9125" anchor="ctr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75.2</a:t>
                      </a:r>
                      <a:endParaRPr sz="900"/>
                    </a:p>
                  </a:txBody>
                  <a:tcPr marL="9125" marR="9125" marT="9125" marB="9125" anchor="ctr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74.2</a:t>
                      </a:r>
                      <a:endParaRPr sz="900"/>
                    </a:p>
                  </a:txBody>
                  <a:tcPr marL="9125" marR="9125" marT="9125" marB="9125" anchor="ctr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-</a:t>
                      </a:r>
                      <a:endParaRPr sz="900"/>
                    </a:p>
                  </a:txBody>
                  <a:tcPr marL="9125" marR="9125" marT="9125" marB="9125" anchor="ctr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888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Gemini 1.0 Pro</a:t>
                      </a:r>
                      <a:endParaRPr sz="900"/>
                    </a:p>
                  </a:txBody>
                  <a:tcPr marL="9125" marR="9125" marT="9125" marB="9125" anchor="ctr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84.7</a:t>
                      </a:r>
                      <a:endParaRPr sz="900"/>
                    </a:p>
                  </a:txBody>
                  <a:tcPr marL="9125" marR="9125" marT="9125" marB="9125" anchor="ctr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71.8</a:t>
                      </a:r>
                      <a:endParaRPr sz="900"/>
                    </a:p>
                  </a:txBody>
                  <a:tcPr marL="9125" marR="9125" marT="9125" marB="9125" anchor="ctr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-</a:t>
                      </a:r>
                      <a:endParaRPr sz="900"/>
                    </a:p>
                  </a:txBody>
                  <a:tcPr marL="9125" marR="9125" marT="9125" marB="9125" anchor="ctr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86.5 (Maj1@32)</a:t>
                      </a:r>
                      <a:endParaRPr sz="900"/>
                    </a:p>
                  </a:txBody>
                  <a:tcPr marL="9125" marR="9125" marT="9125" marB="9125" anchor="ctr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888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Gemini 1.0 Ultra</a:t>
                      </a:r>
                      <a:endParaRPr sz="900"/>
                    </a:p>
                  </a:txBody>
                  <a:tcPr marL="9125" marR="9125" marT="9125" marB="9125" anchor="ctr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87.8</a:t>
                      </a:r>
                      <a:endParaRPr sz="900"/>
                    </a:p>
                  </a:txBody>
                  <a:tcPr marL="9125" marR="9125" marT="9125" marB="9125" anchor="ctr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83.7</a:t>
                      </a:r>
                      <a:endParaRPr sz="900"/>
                    </a:p>
                  </a:txBody>
                  <a:tcPr marL="9125" marR="9125" marT="9125" marB="9125" anchor="ctr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-</a:t>
                      </a:r>
                      <a:endParaRPr sz="900"/>
                    </a:p>
                  </a:txBody>
                  <a:tcPr marL="9125" marR="9125" marT="9125" marB="9125" anchor="ctr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94.4 (Maj1@32)</a:t>
                      </a:r>
                      <a:endParaRPr sz="900"/>
                    </a:p>
                  </a:txBody>
                  <a:tcPr marL="9125" marR="9125" marT="9125" marB="9125" anchor="ctr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314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Gemini 1.5 Pro</a:t>
                      </a:r>
                      <a:endParaRPr sz="900"/>
                    </a:p>
                  </a:txBody>
                  <a:tcPr marL="9125" marR="9125" marT="9125" marB="9125" anchor="ctr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92.5</a:t>
                      </a:r>
                      <a:endParaRPr sz="900"/>
                    </a:p>
                  </a:txBody>
                  <a:tcPr marL="9125" marR="9125" marT="9125" marB="9125" anchor="ctr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81.9</a:t>
                      </a:r>
                      <a:endParaRPr sz="900"/>
                    </a:p>
                  </a:txBody>
                  <a:tcPr marL="9125" marR="9125" marT="9125" marB="9125" anchor="ctr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-</a:t>
                      </a:r>
                      <a:endParaRPr sz="900"/>
                    </a:p>
                  </a:txBody>
                  <a:tcPr marL="9125" marR="9125" marT="9125" marB="9125" anchor="ctr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91.7 (11)</a:t>
                      </a:r>
                      <a:endParaRPr sz="900"/>
                    </a:p>
                  </a:txBody>
                  <a:tcPr marL="9125" marR="9125" marT="9125" marB="9125" anchor="ctr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139" name="Google Shape;139;p20"/>
          <p:cNvSpPr txBox="1"/>
          <p:nvPr/>
        </p:nvSpPr>
        <p:spPr>
          <a:xfrm>
            <a:off x="4491650" y="3976000"/>
            <a:ext cx="3990600" cy="6342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228600" lvl="0" indent="-177800" algn="l" rtl="0"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●"/>
            </a:pPr>
            <a:r>
              <a:rPr lang="en" sz="10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ARC</a:t>
            </a: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 (Abstraction and Reasoning Corpus) - a dataset by Francois Chollet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77800" algn="l" rtl="0"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●"/>
            </a:pPr>
            <a:r>
              <a:rPr lang="en" sz="10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HellaSwag</a:t>
            </a: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 - a dataset to test for grounded common sense inference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77800" algn="l" rtl="0"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●"/>
            </a:pPr>
            <a:r>
              <a:rPr lang="en" sz="10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MMLU</a:t>
            </a: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 = Massive Multitask Language Understanding (math, science, medicine, finance, ...)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20"/>
          <p:cNvSpPr txBox="1"/>
          <p:nvPr/>
        </p:nvSpPr>
        <p:spPr>
          <a:xfrm>
            <a:off x="102802" y="1326450"/>
            <a:ext cx="4289700" cy="3324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425" tIns="27425" rIns="27425" bIns="27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b="1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from transformers import AutoModelForCausalLM, AutoTokenizer</a:t>
            </a:r>
            <a:endParaRPr sz="900" b="1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model_id = "v2ray/Mixtral-8x22B-v0.1"</a:t>
            </a:r>
            <a:endParaRPr sz="900" b="1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41" name="Google Shape;141;p20"/>
          <p:cNvSpPr txBox="1"/>
          <p:nvPr/>
        </p:nvSpPr>
        <p:spPr>
          <a:xfrm>
            <a:off x="4491628" y="723700"/>
            <a:ext cx="2191800" cy="22566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425" tIns="27425" rIns="27425" bIns="27425" anchor="t" anchorCtr="0">
            <a:spAutoFit/>
          </a:bodyPr>
          <a:lstStyle/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x3 times bigger than 8x7B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176B parameters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torrent download 261 GB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VRAM 260 GB in fp16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VRAM 73 GB in 4bits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65K tokens sequence length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32000 vocab size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 experts, 2 experts/token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tokeniser similar to 7b model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6K dim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2" name="Google Shape;142;p20"/>
          <p:cNvPicPr preferRelativeResize="0"/>
          <p:nvPr/>
        </p:nvPicPr>
        <p:blipFill rotWithShape="1">
          <a:blip r:embed="rId8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017871" y="135825"/>
            <a:ext cx="1283904" cy="46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0"/>
          <p:cNvPicPr preferRelativeResize="0"/>
          <p:nvPr/>
        </p:nvPicPr>
        <p:blipFill>
          <a:blip r:embed="rId9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39816" y="3401400"/>
            <a:ext cx="4213659" cy="33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1"/>
          <p:cNvSpPr txBox="1"/>
          <p:nvPr/>
        </p:nvSpPr>
        <p:spPr>
          <a:xfrm>
            <a:off x="87825" y="479650"/>
            <a:ext cx="4325100" cy="10098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425" tIns="27425" rIns="27425" bIns="27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Former Apple Chief Design Officer Jony Ive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OpenAI CEO Sam Altman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have raised ~$1 Bln from Masayoshi Son’s Softbank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design the new kind of smartphone device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https://finance.yahoo.com/news/report-jony-ive-openai-ceo-134000931.html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9" name="Google Shape;149;p21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965" y="1576950"/>
            <a:ext cx="2078046" cy="11637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1"/>
          <p:cNvSpPr txBox="1"/>
          <p:nvPr/>
        </p:nvSpPr>
        <p:spPr>
          <a:xfrm>
            <a:off x="87825" y="3276225"/>
            <a:ext cx="4263600" cy="11637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425" tIns="27425" rIns="27425" bIns="27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OpenAI 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developed its </a:t>
            </a: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Whisper audio transcription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model and used it to transcribe over a </a:t>
            </a:r>
            <a:r>
              <a:rPr lang="en" sz="13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million hours of YouTube videos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train </a:t>
            </a:r>
            <a:r>
              <a:rPr lang="en" sz="13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GPT-4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Company knew this was legally questionable but believed it to be fair use.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https://www.theverge.com/2024/4/6/24122915/openai-youtube-transcripts-gpt-4-training-data-google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1" name="Google Shape;151;p21"/>
          <p:cNvPicPr preferRelativeResize="0"/>
          <p:nvPr/>
        </p:nvPicPr>
        <p:blipFill>
          <a:blip r:embed="rId6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71089" y="2034150"/>
            <a:ext cx="2078050" cy="1163702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1"/>
          <p:cNvSpPr txBox="1"/>
          <p:nvPr/>
        </p:nvSpPr>
        <p:spPr>
          <a:xfrm>
            <a:off x="0" y="0"/>
            <a:ext cx="11139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0F141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Misc 1</a:t>
            </a:r>
            <a:endParaRPr sz="2000"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3" name="Google Shape;153;p21"/>
          <p:cNvPicPr preferRelativeResize="0"/>
          <p:nvPr/>
        </p:nvPicPr>
        <p:blipFill rotWithShape="1">
          <a:blip r:embed="rId7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761850" y="1092275"/>
            <a:ext cx="4263600" cy="21405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54" name="Google Shape;154;p21"/>
          <p:cNvSpPr txBox="1"/>
          <p:nvPr/>
        </p:nvSpPr>
        <p:spPr>
          <a:xfrm>
            <a:off x="4731100" y="479650"/>
            <a:ext cx="4325100" cy="5634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425" tIns="27425" rIns="27425" bIns="27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Text-to-Code usage grows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8"/>
              </a:rPr>
              <a:t>https://economictimes.indiatimes.com/tech/technology/prompt-in-progress-genai-text-to-code-tools-boost-productivity/articleshow/109093288.cms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21"/>
          <p:cNvSpPr txBox="1"/>
          <p:nvPr/>
        </p:nvSpPr>
        <p:spPr>
          <a:xfrm>
            <a:off x="4761850" y="3297605"/>
            <a:ext cx="4263600" cy="10098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425" tIns="27425" rIns="27425" bIns="27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Mac is great: 103.5 toks-per-sec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Apple Studio Ultra M2 192 GB memory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MLX framework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4-bit Mistral 7B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●"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9"/>
              </a:rPr>
              <a:t>https://twitter.com/awnihannun/status/1777072588633882741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21"/>
          <p:cNvSpPr txBox="1"/>
          <p:nvPr/>
        </p:nvSpPr>
        <p:spPr>
          <a:xfrm>
            <a:off x="4761850" y="4361695"/>
            <a:ext cx="4263600" cy="2556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425" tIns="27425" rIns="27425" bIns="27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Google Gemma 1.1 Instruct 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2B and “7B” are out!</a:t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21"/>
          <p:cNvSpPr txBox="1"/>
          <p:nvPr/>
        </p:nvSpPr>
        <p:spPr>
          <a:xfrm>
            <a:off x="76975" y="4507440"/>
            <a:ext cx="4263600" cy="409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425" tIns="27425" rIns="27425" bIns="27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Elon Musk Announces </a:t>
            </a: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Tesla's Robotaxi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Unveiling in August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0"/>
              </a:rPr>
              <a:t>https://twitter.com/elonmusk/status/1776351450542768368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2"/>
          <p:cNvSpPr txBox="1"/>
          <p:nvPr/>
        </p:nvSpPr>
        <p:spPr>
          <a:xfrm>
            <a:off x="141350" y="2319350"/>
            <a:ext cx="4308900" cy="7173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425" tIns="27425" rIns="27425" bIns="27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Google’s </a:t>
            </a: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Imagen 2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 can now create 4 sec animated images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77800" algn="l" rtl="0"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●"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https://www.youtube.com/watch?v=XQU9Agg2MrU</a:t>
            </a: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77800" algn="l" rtl="0"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●"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https://venturebeat.com/ai/google-imagen-2-creates-four-second-animated-images/?utm_source=substack&amp;utm_medium=email</a:t>
            </a: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22"/>
          <p:cNvSpPr txBox="1"/>
          <p:nvPr/>
        </p:nvSpPr>
        <p:spPr>
          <a:xfrm>
            <a:off x="0" y="0"/>
            <a:ext cx="1013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0F141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Misc 2</a:t>
            </a:r>
            <a:endParaRPr sz="18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22"/>
          <p:cNvSpPr txBox="1"/>
          <p:nvPr/>
        </p:nvSpPr>
        <p:spPr>
          <a:xfrm>
            <a:off x="141350" y="549500"/>
            <a:ext cx="4308900" cy="1056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425" tIns="27425" rIns="27425" bIns="27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Google open-sources </a:t>
            </a: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CodeGemma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 models based on </a:t>
            </a: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Gemma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 architecture and uploaded pre-quantized 4-bit models for 4x faster downloading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https://huggingface.co/blog/codegemma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https://ai.google.dev/gemma/docs/codegemma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22"/>
          <p:cNvSpPr txBox="1"/>
          <p:nvPr/>
        </p:nvSpPr>
        <p:spPr>
          <a:xfrm>
            <a:off x="141350" y="1748825"/>
            <a:ext cx="4308900" cy="4557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425" tIns="27425" rIns="27425" bIns="27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At an event in London on Tuesday, Meta confirmed that it plans an initial release of </a:t>
            </a: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Llama 3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 within the next month.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6" name="Google Shape;166;p22"/>
          <p:cNvPicPr preferRelativeResize="0"/>
          <p:nvPr/>
        </p:nvPicPr>
        <p:blipFill>
          <a:blip r:embed="rId7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1350" y="3104649"/>
            <a:ext cx="2732702" cy="1385674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67" name="Google Shape;167;p22"/>
          <p:cNvSpPr txBox="1"/>
          <p:nvPr/>
        </p:nvSpPr>
        <p:spPr>
          <a:xfrm>
            <a:off x="3279100" y="3698050"/>
            <a:ext cx="2511000" cy="9021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425" tIns="27425" rIns="27425" bIns="27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EMO: Emote Portrait Alive</a:t>
            </a:r>
            <a:endParaRPr sz="13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Portrait + Audio =&gt; animated video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77800" algn="l" rtl="0"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●"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8"/>
              </a:rPr>
              <a:t>https://humanaigc.github.io/emote-portrait-alive/</a:t>
            </a: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77800" algn="l" rtl="0"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●"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9"/>
              </a:rPr>
              <a:t>https://github.com/HumanAIGC</a:t>
            </a: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8" name="Google Shape;168;p22"/>
          <p:cNvPicPr preferRelativeResize="0"/>
          <p:nvPr/>
        </p:nvPicPr>
        <p:blipFill>
          <a:blip r:embed="rId10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96510" y="3332300"/>
            <a:ext cx="3170877" cy="1741749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69" name="Google Shape;169;p22"/>
          <p:cNvSpPr txBox="1"/>
          <p:nvPr/>
        </p:nvSpPr>
        <p:spPr>
          <a:xfrm>
            <a:off x="4758500" y="223060"/>
            <a:ext cx="2308200" cy="6558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425" tIns="27425" rIns="27425" bIns="27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UDIO - new music generator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Udio AI Music Raises $10 Million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1"/>
              </a:rPr>
              <a:t>https://www.udio.com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0" name="Google Shape;170;p22"/>
          <p:cNvPicPr preferRelativeResize="0"/>
          <p:nvPr/>
        </p:nvPicPr>
        <p:blipFill rotWithShape="1">
          <a:blip r:embed="rId12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172675" y="97033"/>
            <a:ext cx="1879200" cy="1105425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71" name="Google Shape;171;p22"/>
          <p:cNvSpPr txBox="1"/>
          <p:nvPr/>
        </p:nvSpPr>
        <p:spPr>
          <a:xfrm>
            <a:off x="4758500" y="1147500"/>
            <a:ext cx="2292900" cy="17178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425" tIns="27425" rIns="27425" bIns="27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OpenAI GPT-4 Turbo with Vision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 available to developers. It allows to combine text and images in one model. Still 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128K-token window, and still knowledge cutoff Dec 2023.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3"/>
              </a:rPr>
              <a:t>https://www.zdnet.com/article/openai-makes-gpt-4-turbo-with-vision-available-for-developers/</a:t>
            </a: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2" name="Google Shape;172;p22"/>
          <p:cNvPicPr preferRelativeResize="0"/>
          <p:nvPr/>
        </p:nvPicPr>
        <p:blipFill>
          <a:blip r:embed="rId1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81217" y="1350350"/>
            <a:ext cx="1877334" cy="10560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2969</Words>
  <Application>Microsoft Macintosh PowerPoint</Application>
  <PresentationFormat>On-screen Show (16:9)</PresentationFormat>
  <Paragraphs>457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Roboto Mono</vt:lpstr>
      <vt:lpstr>Calibri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Lev Selector</cp:lastModifiedBy>
  <cp:revision>2</cp:revision>
  <dcterms:modified xsi:type="dcterms:W3CDTF">2024-04-12T20:41:25Z</dcterms:modified>
</cp:coreProperties>
</file>