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Mono" pitchFamily="49"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AB2904-610B-4000-929D-764D83700CF8}">
  <a:tblStyle styleId="{0DAB2904-610B-4000-929D-764D83700CF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02fb9d1b9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02fb9d1b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02fb9d1b90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202fb9d1b90_0_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02fb9d1b90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202fb9d1b90_0_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deb8eb13c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2deb8eb13c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deb107e10c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2deb107e10c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deabeca03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2deabeca03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df6c82b7bc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2df6c82b7bc_1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f80c797b9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1f80c797b9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dfa9e819fb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2dfa9e819fb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df6c82b7b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g2df6c82b7bc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df6c82b7bc_1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df6c82b7bc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df6c82b7bc_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2df6c82b7bc_1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0da55fc6c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20da55fc6c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dfc4ddad04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2dfc4ddad04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dee11dfff3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dee11dfff3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0daa9f4f7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0daa9f4f7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reddit.com/r/AMD_Stock/comments/1bjkob4/the_tiny_corp_nvda_deserves_to_be_king/" TargetMode="Externa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youtube.com/watch?v=GKRu3Txc0sk" TargetMode="External"/><Relationship Id="rId11" Type="http://schemas.openxmlformats.org/officeDocument/2006/relationships/image" Target="../media/image14.png"/><Relationship Id="rId5" Type="http://schemas.openxmlformats.org/officeDocument/2006/relationships/hyperlink" Target="https://tinygrad.org" TargetMode="External"/><Relationship Id="rId10" Type="http://schemas.openxmlformats.org/officeDocument/2006/relationships/image" Target="../media/image13.jpeg"/><Relationship Id="rId4" Type="http://schemas.openxmlformats.org/officeDocument/2006/relationships/hyperlink" Target="https://en.wikipedia.org/wiki/George_Hotz" TargetMode="External"/><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watch?v=TFhIVfR1XjM" TargetMode="External"/><Relationship Id="rId3" Type="http://schemas.openxmlformats.org/officeDocument/2006/relationships/hyperlink" Target="https://platform.openai.com/playground" TargetMode="External"/><Relationship Id="rId7" Type="http://schemas.openxmlformats.org/officeDocument/2006/relationships/hyperlink" Target="https://chat.openai.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chatgpt.com" TargetMode="External"/><Relationship Id="rId5" Type="http://schemas.openxmlformats.org/officeDocument/2006/relationships/hyperlink" Target="https://www.getmerlin.in/feature/access-gpt-4-for-free" TargetMode="External"/><Relationship Id="rId10" Type="http://schemas.openxmlformats.org/officeDocument/2006/relationships/image" Target="../media/image17.png"/><Relationship Id="rId4" Type="http://schemas.openxmlformats.org/officeDocument/2006/relationships/hyperlink" Target="https://platform.openai.com/overview" TargetMode="External"/><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Qualcomm" TargetMode="External"/><Relationship Id="rId7"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14.xml.rels><?xml version="1.0" encoding="UTF-8" standalone="yes"?>
<Relationships xmlns="http://schemas.openxmlformats.org/package/2006/relationships"><Relationship Id="rId8" Type="http://schemas.openxmlformats.org/officeDocument/2006/relationships/hyperlink" Target="https://mindtrip.ai" TargetMode="External"/><Relationship Id="rId13" Type="http://schemas.openxmlformats.org/officeDocument/2006/relationships/hyperlink" Target="https://toolbaz.com" TargetMode="External"/><Relationship Id="rId18" Type="http://schemas.openxmlformats.org/officeDocument/2006/relationships/hyperlink" Target="https://www.linkedin.com/in/hanna-berji-6a8434224/" TargetMode="External"/><Relationship Id="rId3" Type="http://schemas.openxmlformats.org/officeDocument/2006/relationships/hyperlink" Target="https://www.youtube.com/watch?v=zmv8k5LXIuQ" TargetMode="External"/><Relationship Id="rId7" Type="http://schemas.openxmlformats.org/officeDocument/2006/relationships/hyperlink" Target="https://piktochart.com" TargetMode="External"/><Relationship Id="rId12" Type="http://schemas.openxmlformats.org/officeDocument/2006/relationships/hyperlink" Target="https://ai-icon.top" TargetMode="External"/><Relationship Id="rId17" Type="http://schemas.openxmlformats.org/officeDocument/2006/relationships/hyperlink" Target="https://twitter.com/web3nity" TargetMode="External"/><Relationship Id="rId2" Type="http://schemas.openxmlformats.org/officeDocument/2006/relationships/notesSlide" Target="../notesSlides/notesSlide14.xml"/><Relationship Id="rId16" Type="http://schemas.openxmlformats.org/officeDocument/2006/relationships/hyperlink" Target="https://www.youtube.com/@Web3nity" TargetMode="External"/><Relationship Id="rId1" Type="http://schemas.openxmlformats.org/officeDocument/2006/relationships/slideLayout" Target="../slideLayouts/slideLayout1.xml"/><Relationship Id="rId6" Type="http://schemas.openxmlformats.org/officeDocument/2006/relationships/hyperlink" Target="https://www.coze.com" TargetMode="External"/><Relationship Id="rId11" Type="http://schemas.openxmlformats.org/officeDocument/2006/relationships/hyperlink" Target="https://huggingface.co/spaces/sanchit-gandhi/whisper-jax" TargetMode="External"/><Relationship Id="rId5" Type="http://schemas.openxmlformats.org/officeDocument/2006/relationships/hyperlink" Target="https://noisee.ai" TargetMode="External"/><Relationship Id="rId15" Type="http://schemas.openxmlformats.org/officeDocument/2006/relationships/image" Target="../media/image22.png"/><Relationship Id="rId10" Type="http://schemas.openxmlformats.org/officeDocument/2006/relationships/hyperlink" Target="https://goodsnooze.gumroad.com/l/macwhisper" TargetMode="External"/><Relationship Id="rId19" Type="http://schemas.openxmlformats.org/officeDocument/2006/relationships/hyperlink" Target="https://t.me/+dPw_AwlCXA05Mzcy" TargetMode="External"/><Relationship Id="rId4" Type="http://schemas.openxmlformats.org/officeDocument/2006/relationships/hyperlink" Target="https://www.youtube.com/watch?v=AxgDdBN-UJA" TargetMode="External"/><Relationship Id="rId9" Type="http://schemas.openxmlformats.org/officeDocument/2006/relationships/hyperlink" Target="https://autoshorts.ai" TargetMode="External"/><Relationship Id="rId14" Type="http://schemas.openxmlformats.org/officeDocument/2006/relationships/hyperlink" Target="https://product.supertone.ai/shift"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6.png"/><Relationship Id="rId3" Type="http://schemas.openxmlformats.org/officeDocument/2006/relationships/hyperlink" Target="https://openai.com/index/news-corp-and-openai-sign-landmark-multi-year-global-partnership/" TargetMode="External"/><Relationship Id="rId7" Type="http://schemas.openxmlformats.org/officeDocument/2006/relationships/hyperlink" Target="https://www.youtube.com/watch?v=W3I3kAg2J7w" TargetMode="External"/><Relationship Id="rId12"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hyperlink" Target="https://huggingface.co/microsoft/Phi-3-medium-128k-instruct" TargetMode="External"/><Relationship Id="rId5" Type="http://schemas.openxmlformats.org/officeDocument/2006/relationships/hyperlink" Target="https://firebase.google.com" TargetMode="External"/><Relationship Id="rId10" Type="http://schemas.openxmlformats.org/officeDocument/2006/relationships/hyperlink" Target="https://www.bland.ai" TargetMode="External"/><Relationship Id="rId4" Type="http://schemas.openxmlformats.org/officeDocument/2006/relationships/hyperlink" Target="https://firebase.google.com/docs/genkit/plugins/ollama" TargetMode="External"/><Relationship Id="rId9" Type="http://schemas.openxmlformats.org/officeDocument/2006/relationships/hyperlink" Target="https://github.com/OpenAccess-AI-Collective/axolot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arxiv.org/abs/2405.09818v1" TargetMode="External"/><Relationship Id="rId3" Type="http://schemas.openxmlformats.org/officeDocument/2006/relationships/hyperlink" Target="https://arxiv.org/abs/2405.05904" TargetMode="External"/><Relationship Id="rId7" Type="http://schemas.openxmlformats.org/officeDocument/2006/relationships/image" Target="../media/image28.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nypost.com/2024/05/23/business/ex-google-ceo-eric-schmidt-predicts-ai-data-centers-will-be-on-military-bases/" TargetMode="External"/><Relationship Id="rId5" Type="http://schemas.openxmlformats.org/officeDocument/2006/relationships/image" Target="../media/image27.jpeg"/><Relationship Id="rId4" Type="http://schemas.openxmlformats.org/officeDocument/2006/relationships/hyperlink" Target="https://x.com/omarsar0/status/1793292346978623812" TargetMode="External"/><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chat.lmsys.org/?leaderboard" TargetMode="Externa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lmstudio.ai"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lmstudio.ai/docs/local-server" TargetMode="External"/><Relationship Id="rId5" Type="http://schemas.openxmlformats.org/officeDocument/2006/relationships/hyperlink" Target="https://github.com/lmstudio-ai/lms" TargetMode="External"/><Relationship Id="rId4" Type="http://schemas.openxmlformats.org/officeDocument/2006/relationships/hyperlink" Target="https://lmstudio.ai/blog/lm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localhost:1234/v1"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www.youtube.com/watch?v=Z-EofFFnOu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localhost:1234/v1"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TFwYvHZV6j0"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huggingface.co/PrunaAI/abacusai-Llama-3-Smaug-8B-GGUF-smashed/blob/main/Llama-3-Smaug-8B.Q8_0.gguf" TargetMode="External"/><Relationship Id="rId5" Type="http://schemas.openxmlformats.org/officeDocument/2006/relationships/hyperlink" Target="https://www.youtube.com/watch?v=0ou51l-MLCo" TargetMode="External"/><Relationship Id="rId4" Type="http://schemas.openxmlformats.org/officeDocument/2006/relationships/hyperlink" Target="https://www.youtube.com/watch?v=7BH4C6-HP14"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huggingface.co/mistralai/Mistral-7B-Instruct-v0.3"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huggingface.co/PrunaAI/abacusai-Llama-3-Smaug-8B-GGUF-smashed/blob/main/Llama-3-Smaug-8B.Q8_0.gguf" TargetMode="External"/><Relationship Id="rId3" Type="http://schemas.openxmlformats.org/officeDocument/2006/relationships/hyperlink" Target="https://www.youtube.com/watch?v=0OvT7kWXWvQ" TargetMode="External"/><Relationship Id="rId7" Type="http://schemas.openxmlformats.org/officeDocument/2006/relationships/hyperlink" Target="https://huggingface.co/PrunaAI/abacusai-Llama-3-Smaug-8B-GGUF-smashed/tree/mai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huggingface.co/PrunaAI/abacusai-Llama-3-Smaug-8B-GGUF-smashed" TargetMode="External"/><Relationship Id="rId5" Type="http://schemas.openxmlformats.org/officeDocument/2006/relationships/hyperlink" Target="https://huggingface.co/abacusai/Smaug-Llama-3-70B-Instruct" TargetMode="External"/><Relationship Id="rId4" Type="http://schemas.openxmlformats.org/officeDocument/2006/relationships/hyperlink" Target="https://huggingface.co/abacusai/Llama-3-Smaug-8B" TargetMode="External"/><Relationship Id="rId9"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83860" y="1741925"/>
            <a:ext cx="4420200" cy="3186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at Microsoft Build 2024</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LM Studio, Server, lms CLI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LM Studio from Python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Streaming chat: LM Studio Server from Python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Create Ollama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Smaug-Llama-3-70B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Growth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TinyBox / TinyGrad - AMD or NVIDIA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Try ChatGPT-4o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Benchmarks running Llama3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Qualcomm Snapdragon X Elite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Hanna Berji - selection of AI apps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Firebase Genkit - AI apps</a:t>
            </a:r>
            <a:endParaRPr sz="1500" b="1">
              <a:solidFill>
                <a:srgbClr val="3C78D8"/>
              </a:solidFill>
              <a:latin typeface="Calibri"/>
              <a:ea typeface="Calibri"/>
              <a:cs typeface="Calibri"/>
              <a:sym typeface="Calibri"/>
            </a:endParaRPr>
          </a:p>
        </p:txBody>
      </p:sp>
      <p:sp>
        <p:nvSpPr>
          <p:cNvPr id="58" name="Google Shape;58;p14"/>
          <p:cNvSpPr txBox="1"/>
          <p:nvPr/>
        </p:nvSpPr>
        <p:spPr>
          <a:xfrm>
            <a:off x="4661960" y="1741919"/>
            <a:ext cx="4420200" cy="3186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Grant Sanderson (3Blue1Brown) Great Speech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and News Corp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Axolotl fine-tuning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Bland.AI - calling apps at scale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Phi-3-Medium-128K-Instruct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Scarlett Johansson vs. OpenAI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partnering with OpenAI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Meta's Chameleon "Early-fusion"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Fine-Tuning LLMs Encourage Hallucinations?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Cognition Devin on Azure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Eric Schmidt - powerful AI on military bases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 were lower than in 2023</a:t>
            </a:r>
            <a:endParaRPr sz="1500" b="1">
              <a:solidFill>
                <a:srgbClr val="3C78D8"/>
              </a:solidFill>
              <a:latin typeface="Calibri"/>
              <a:ea typeface="Calibri"/>
              <a:cs typeface="Calibri"/>
              <a:sym typeface="Calibri"/>
            </a:endParaRPr>
          </a:p>
        </p:txBody>
      </p:sp>
      <p:sp>
        <p:nvSpPr>
          <p:cNvPr id="59" name="Google Shape;59;p14"/>
          <p:cNvSpPr txBox="1"/>
          <p:nvPr/>
        </p:nvSpPr>
        <p:spPr>
          <a:xfrm>
            <a:off x="1278050" y="0"/>
            <a:ext cx="2539200" cy="942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400" b="1">
                <a:solidFill>
                  <a:srgbClr val="3C78D8"/>
                </a:solidFill>
                <a:latin typeface="Calibri"/>
                <a:ea typeface="Calibri"/>
                <a:cs typeface="Calibri"/>
                <a:sym typeface="Calibri"/>
              </a:rPr>
              <a:t>May 24</a:t>
            </a:r>
            <a:r>
              <a:rPr lang="en" sz="2400" b="1" i="0" u="none" strike="noStrike" cap="none">
                <a:solidFill>
                  <a:srgbClr val="3C78D8"/>
                </a:solidFill>
                <a:latin typeface="Calibri"/>
                <a:ea typeface="Calibri"/>
                <a:cs typeface="Calibri"/>
                <a:sym typeface="Calibri"/>
              </a:rPr>
              <a:t>, 2024</a:t>
            </a:r>
            <a:endParaRPr sz="2400" b="1" i="0" u="none" strike="noStrike" cap="none">
              <a:solidFill>
                <a:srgbClr val="3C78D8"/>
              </a:solidFill>
              <a:latin typeface="Calibri"/>
              <a:ea typeface="Calibri"/>
              <a:cs typeface="Calibri"/>
              <a:sym typeface="Calibri"/>
            </a:endParaRPr>
          </a:p>
        </p:txBody>
      </p:sp>
      <p:pic>
        <p:nvPicPr>
          <p:cNvPr id="60" name="Google Shape;60;p1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254875" y="66750"/>
            <a:ext cx="1250100" cy="1250100"/>
          </a:xfrm>
          <a:prstGeom prst="rect">
            <a:avLst/>
          </a:prstGeom>
          <a:noFill/>
          <a:ln>
            <a:noFill/>
          </a:ln>
        </p:spPr>
      </p:pic>
      <p:pic>
        <p:nvPicPr>
          <p:cNvPr id="61" name="Google Shape;61;p1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149125" y="66750"/>
            <a:ext cx="948608" cy="1250099"/>
          </a:xfrm>
          <a:prstGeom prst="rect">
            <a:avLst/>
          </a:prstGeom>
          <a:noFill/>
          <a:ln>
            <a:noFill/>
          </a:ln>
        </p:spPr>
      </p:pic>
      <p:pic>
        <p:nvPicPr>
          <p:cNvPr id="62" name="Google Shape;62;p1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499461" y="350117"/>
            <a:ext cx="1507652" cy="848050"/>
          </a:xfrm>
          <a:prstGeom prst="rect">
            <a:avLst/>
          </a:prstGeom>
          <a:noFill/>
          <a:ln>
            <a:noFill/>
          </a:ln>
        </p:spPr>
      </p:pic>
      <p:sp>
        <p:nvSpPr>
          <p:cNvPr id="63" name="Google Shape;63;p14"/>
          <p:cNvSpPr txBox="1"/>
          <p:nvPr/>
        </p:nvSpPr>
        <p:spPr>
          <a:xfrm>
            <a:off x="7680928" y="1388266"/>
            <a:ext cx="1149900" cy="1878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100">
                <a:solidFill>
                  <a:srgbClr val="3C78D8"/>
                </a:solidFill>
                <a:latin typeface="Calibri"/>
                <a:ea typeface="Calibri"/>
                <a:cs typeface="Calibri"/>
                <a:sym typeface="Calibri"/>
              </a:rPr>
              <a:t>Memorial Day</a:t>
            </a:r>
            <a:endParaRPr sz="1100">
              <a:solidFill>
                <a:srgbClr val="6AA84F"/>
              </a:solidFill>
              <a:latin typeface="Calibri"/>
              <a:ea typeface="Calibri"/>
              <a:cs typeface="Calibri"/>
              <a:sym typeface="Calibri"/>
            </a:endParaRPr>
          </a:p>
        </p:txBody>
      </p:sp>
      <p:sp>
        <p:nvSpPr>
          <p:cNvPr id="64" name="Google Shape;64;p14"/>
          <p:cNvSpPr txBox="1"/>
          <p:nvPr/>
        </p:nvSpPr>
        <p:spPr>
          <a:xfrm>
            <a:off x="6020487" y="1381169"/>
            <a:ext cx="1149900" cy="1878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100">
                <a:solidFill>
                  <a:srgbClr val="3C78D8"/>
                </a:solidFill>
                <a:latin typeface="Calibri"/>
                <a:ea typeface="Calibri"/>
                <a:cs typeface="Calibri"/>
                <a:sym typeface="Calibri"/>
              </a:rPr>
              <a:t>TinyBox</a:t>
            </a:r>
            <a:endParaRPr sz="1100">
              <a:solidFill>
                <a:srgbClr val="6AA84F"/>
              </a:solidFill>
              <a:latin typeface="Calibri"/>
              <a:ea typeface="Calibri"/>
              <a:cs typeface="Calibri"/>
              <a:sym typeface="Calibri"/>
            </a:endParaRPr>
          </a:p>
        </p:txBody>
      </p:sp>
      <p:sp>
        <p:nvSpPr>
          <p:cNvPr id="65" name="Google Shape;65;p14"/>
          <p:cNvSpPr txBox="1"/>
          <p:nvPr/>
        </p:nvSpPr>
        <p:spPr>
          <a:xfrm>
            <a:off x="4304975" y="1380075"/>
            <a:ext cx="1149900" cy="1878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100">
                <a:solidFill>
                  <a:srgbClr val="3C78D8"/>
                </a:solidFill>
                <a:latin typeface="Calibri"/>
                <a:ea typeface="Calibri"/>
                <a:cs typeface="Calibri"/>
                <a:sym typeface="Calibri"/>
              </a:rPr>
              <a:t>Microsoft Build</a:t>
            </a:r>
            <a:endParaRPr sz="1100">
              <a:solidFill>
                <a:srgbClr val="6AA84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p:nvPr/>
        </p:nvSpPr>
        <p:spPr>
          <a:xfrm>
            <a:off x="0" y="8100"/>
            <a:ext cx="6189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TinyBox / TinyGrad</a:t>
            </a:r>
            <a:endParaRPr sz="2000" b="1" i="0" u="none" strike="noStrike" cap="none">
              <a:solidFill>
                <a:srgbClr val="000000"/>
              </a:solidFill>
              <a:latin typeface="Calibri"/>
              <a:ea typeface="Calibri"/>
              <a:cs typeface="Calibri"/>
              <a:sym typeface="Calibri"/>
            </a:endParaRPr>
          </a:p>
        </p:txBody>
      </p:sp>
      <p:sp>
        <p:nvSpPr>
          <p:cNvPr id="135" name="Google Shape;135;p23"/>
          <p:cNvSpPr txBox="1"/>
          <p:nvPr/>
        </p:nvSpPr>
        <p:spPr>
          <a:xfrm>
            <a:off x="5951150" y="2181475"/>
            <a:ext cx="30921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600" b="1">
                <a:solidFill>
                  <a:srgbClr val="FF0000"/>
                </a:solidFill>
                <a:latin typeface="Calibri"/>
                <a:ea typeface="Calibri"/>
                <a:cs typeface="Calibri"/>
                <a:sym typeface="Calibri"/>
              </a:rPr>
              <a:t>George Hotz</a:t>
            </a:r>
            <a:endParaRPr sz="16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Recently (Spring 2024) he is considering switching from AMD to Nvidia 4090. </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https://www.reddit.com/r/AMD_Stock/comments/1bjkob4/the_tiny_corp_nvda_deserves_to_be_king/</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https://en.wikipedia.org/wiki/George_Hotz</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36" name="Google Shape;136;p23"/>
          <p:cNvSpPr txBox="1"/>
          <p:nvPr/>
        </p:nvSpPr>
        <p:spPr>
          <a:xfrm>
            <a:off x="51325" y="355079"/>
            <a:ext cx="4693500" cy="197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In 2023 George Hotz was working on creating a tinybox computer.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Estimated Price - $15K</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1600W x 2  (two 120V outlets)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Six (6) GPUs (6 x 24GB = 144 GB VRAM total)</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AMD 7900 XTXs or Nvidia 4090</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CPU - AMD EPYC  32 cores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128 GB RAM</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738 .. 991 FP16 TFLOPS </a:t>
            </a:r>
            <a:endParaRPr sz="13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https://tinygrad.org</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000" u="sng">
                <a:solidFill>
                  <a:schemeClr val="hlink"/>
                </a:solidFill>
                <a:latin typeface="Calibri"/>
                <a:ea typeface="Calibri"/>
                <a:cs typeface="Calibri"/>
                <a:sym typeface="Calibri"/>
                <a:hlinkClick r:id="rId6"/>
              </a:rPr>
              <a:t>https://www.youtube.com/watch?v=GKRu3Txc0sk</a:t>
            </a:r>
            <a:r>
              <a:rPr lang="en" sz="1000">
                <a:solidFill>
                  <a:schemeClr val="dk1"/>
                </a:solidFill>
                <a:latin typeface="Calibri"/>
                <a:ea typeface="Calibri"/>
                <a:cs typeface="Calibri"/>
                <a:sym typeface="Calibri"/>
              </a:rPr>
              <a:t> - July 2023</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37" name="Google Shape;137;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572050" y="95550"/>
            <a:ext cx="1850300" cy="2012775"/>
          </a:xfrm>
          <a:prstGeom prst="rect">
            <a:avLst/>
          </a:prstGeom>
          <a:noFill/>
          <a:ln>
            <a:noFill/>
          </a:ln>
        </p:spPr>
      </p:pic>
      <p:pic>
        <p:nvPicPr>
          <p:cNvPr id="138" name="Google Shape;138;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1323" y="2402880"/>
            <a:ext cx="2830974" cy="2706124"/>
          </a:xfrm>
          <a:prstGeom prst="rect">
            <a:avLst/>
          </a:prstGeom>
          <a:noFill/>
          <a:ln w="9525" cap="flat" cmpd="sng">
            <a:solidFill>
              <a:srgbClr val="FF0000"/>
            </a:solidFill>
            <a:prstDash val="solid"/>
            <a:round/>
            <a:headEnd type="none" w="sm" len="sm"/>
            <a:tailEnd type="none" w="sm" len="sm"/>
          </a:ln>
        </p:spPr>
      </p:pic>
      <p:pic>
        <p:nvPicPr>
          <p:cNvPr id="139" name="Google Shape;139;p23"/>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2942325" y="2402881"/>
            <a:ext cx="1278098" cy="1684326"/>
          </a:xfrm>
          <a:prstGeom prst="rect">
            <a:avLst/>
          </a:prstGeom>
          <a:noFill/>
          <a:ln>
            <a:noFill/>
          </a:ln>
        </p:spPr>
      </p:pic>
      <p:pic>
        <p:nvPicPr>
          <p:cNvPr id="140" name="Google Shape;140;p23"/>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300874" y="2402881"/>
            <a:ext cx="1569825" cy="1684326"/>
          </a:xfrm>
          <a:prstGeom prst="rect">
            <a:avLst/>
          </a:prstGeom>
          <a:noFill/>
          <a:ln>
            <a:noFill/>
          </a:ln>
        </p:spPr>
      </p:pic>
      <p:pic>
        <p:nvPicPr>
          <p:cNvPr id="141" name="Google Shape;141;p23"/>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5951150" y="3425550"/>
            <a:ext cx="1361700" cy="1026525"/>
          </a:xfrm>
          <a:prstGeom prst="rect">
            <a:avLst/>
          </a:prstGeom>
          <a:noFill/>
          <a:ln>
            <a:noFill/>
          </a:ln>
        </p:spPr>
      </p:pic>
      <p:sp>
        <p:nvSpPr>
          <p:cNvPr id="142" name="Google Shape;142;p23"/>
          <p:cNvSpPr txBox="1"/>
          <p:nvPr/>
        </p:nvSpPr>
        <p:spPr>
          <a:xfrm>
            <a:off x="5847050" y="4569350"/>
            <a:ext cx="143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AMD 7900 XTX 24GB</a:t>
            </a:r>
            <a:endParaRPr sz="1200">
              <a:solidFill>
                <a:schemeClr val="dk1"/>
              </a:solidFill>
              <a:latin typeface="Calibri"/>
              <a:ea typeface="Calibri"/>
              <a:cs typeface="Calibri"/>
              <a:sym typeface="Calibri"/>
            </a:endParaRPr>
          </a:p>
        </p:txBody>
      </p:sp>
      <p:sp>
        <p:nvSpPr>
          <p:cNvPr id="143" name="Google Shape;143;p23"/>
          <p:cNvSpPr txBox="1"/>
          <p:nvPr/>
        </p:nvSpPr>
        <p:spPr>
          <a:xfrm>
            <a:off x="3370375" y="4230531"/>
            <a:ext cx="15699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Price options:</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$15K or $25K</a:t>
            </a:r>
            <a:endParaRPr sz="1000">
              <a:solidFill>
                <a:schemeClr val="dk1"/>
              </a:solidFill>
              <a:latin typeface="Calibri"/>
              <a:ea typeface="Calibri"/>
              <a:cs typeface="Calibri"/>
              <a:sym typeface="Calibri"/>
            </a:endParaRPr>
          </a:p>
        </p:txBody>
      </p:sp>
      <p:sp>
        <p:nvSpPr>
          <p:cNvPr id="144" name="Google Shape;144;p23"/>
          <p:cNvSpPr txBox="1"/>
          <p:nvPr/>
        </p:nvSpPr>
        <p:spPr>
          <a:xfrm>
            <a:off x="7568850" y="4569350"/>
            <a:ext cx="143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AMD 7900 XTX 24GB</a:t>
            </a:r>
            <a:endParaRPr sz="1200">
              <a:solidFill>
                <a:schemeClr val="dk1"/>
              </a:solidFill>
              <a:latin typeface="Calibri"/>
              <a:ea typeface="Calibri"/>
              <a:cs typeface="Calibri"/>
              <a:sym typeface="Calibri"/>
            </a:endParaRPr>
          </a:p>
        </p:txBody>
      </p:sp>
      <p:pic>
        <p:nvPicPr>
          <p:cNvPr id="145" name="Google Shape;145;p23"/>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7696689" y="3409488"/>
            <a:ext cx="1182225" cy="10586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p:nvPr/>
        </p:nvSpPr>
        <p:spPr>
          <a:xfrm>
            <a:off x="0" y="8100"/>
            <a:ext cx="6189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How to Access ChatGPT-4 and ChatGPT-4o</a:t>
            </a:r>
            <a:endParaRPr sz="2000" b="1" i="0" u="none" strike="noStrike" cap="none">
              <a:solidFill>
                <a:srgbClr val="000000"/>
              </a:solidFill>
              <a:latin typeface="Calibri"/>
              <a:ea typeface="Calibri"/>
              <a:cs typeface="Calibri"/>
              <a:sym typeface="Calibri"/>
            </a:endParaRPr>
          </a:p>
        </p:txBody>
      </p:sp>
      <p:sp>
        <p:nvSpPr>
          <p:cNvPr id="151" name="Google Shape;151;p24"/>
          <p:cNvSpPr txBox="1"/>
          <p:nvPr/>
        </p:nvSpPr>
        <p:spPr>
          <a:xfrm>
            <a:off x="4670475" y="496350"/>
            <a:ext cx="43920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OpenAI Playground - </a:t>
            </a:r>
            <a:r>
              <a:rPr lang="en" sz="1300" u="sng">
                <a:solidFill>
                  <a:schemeClr val="hlink"/>
                </a:solidFill>
                <a:latin typeface="Calibri"/>
                <a:ea typeface="Calibri"/>
                <a:cs typeface="Calibri"/>
                <a:sym typeface="Calibri"/>
                <a:hlinkClick r:id="rId3"/>
              </a:rPr>
              <a:t>https://platform.openai.com/playground</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Overview - </a:t>
            </a:r>
            <a:r>
              <a:rPr lang="en" sz="1300" u="sng">
                <a:solidFill>
                  <a:schemeClr val="hlink"/>
                </a:solidFill>
                <a:latin typeface="Calibri"/>
                <a:ea typeface="Calibri"/>
                <a:cs typeface="Calibri"/>
                <a:sym typeface="Calibri"/>
                <a:hlinkClick r:id="rId4"/>
              </a:rPr>
              <a:t>https://platform.openai.com/overview</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Merlin (browser extension) - </a:t>
            </a:r>
            <a:r>
              <a:rPr lang="en" sz="1300" u="sng">
                <a:solidFill>
                  <a:schemeClr val="hlink"/>
                </a:solidFill>
                <a:latin typeface="Calibri"/>
                <a:ea typeface="Calibri"/>
                <a:cs typeface="Calibri"/>
                <a:sym typeface="Calibri"/>
                <a:hlinkClick r:id="rId5"/>
              </a:rPr>
              <a:t>https://www.getmerlin.in/feature/access-gpt-4-for-free</a:t>
            </a:r>
            <a:endParaRPr sz="1300">
              <a:solidFill>
                <a:schemeClr val="dk1"/>
              </a:solidFill>
              <a:latin typeface="Calibri"/>
              <a:ea typeface="Calibri"/>
              <a:cs typeface="Calibri"/>
              <a:sym typeface="Calibri"/>
            </a:endParaRPr>
          </a:p>
        </p:txBody>
      </p:sp>
      <p:sp>
        <p:nvSpPr>
          <p:cNvPr id="152" name="Google Shape;152;p24"/>
          <p:cNvSpPr txBox="1"/>
          <p:nvPr/>
        </p:nvSpPr>
        <p:spPr>
          <a:xfrm>
            <a:off x="86800" y="496350"/>
            <a:ext cx="4326300" cy="152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a:t>
            </a:r>
            <a:r>
              <a:rPr lang="en" sz="1300" b="1">
                <a:solidFill>
                  <a:srgbClr val="FF0000"/>
                </a:solidFill>
                <a:latin typeface="Calibri"/>
                <a:ea typeface="Calibri"/>
                <a:cs typeface="Calibri"/>
                <a:sym typeface="Calibri"/>
              </a:rPr>
              <a:t>"o"</a:t>
            </a:r>
            <a:r>
              <a:rPr lang="en" sz="1300">
                <a:solidFill>
                  <a:schemeClr val="dk1"/>
                </a:solidFill>
                <a:latin typeface="Calibri"/>
                <a:ea typeface="Calibri"/>
                <a:cs typeface="Calibri"/>
                <a:sym typeface="Calibri"/>
              </a:rPr>
              <a:t> in GPT-4o stands for "</a:t>
            </a:r>
            <a:r>
              <a:rPr lang="en" sz="1300" b="1">
                <a:solidFill>
                  <a:srgbClr val="FF0000"/>
                </a:solidFill>
                <a:latin typeface="Calibri"/>
                <a:ea typeface="Calibri"/>
                <a:cs typeface="Calibri"/>
                <a:sym typeface="Calibri"/>
              </a:rPr>
              <a:t>omni</a:t>
            </a:r>
            <a:r>
              <a:rPr lang="en" sz="1300">
                <a:solidFill>
                  <a:schemeClr val="dk1"/>
                </a:solidFill>
                <a:latin typeface="Calibri"/>
                <a:ea typeface="Calibri"/>
                <a:cs typeface="Calibri"/>
                <a:sym typeface="Calibri"/>
              </a:rPr>
              <a:t>" - ability to be "</a:t>
            </a:r>
            <a:r>
              <a:rPr lang="en" sz="1300" b="1">
                <a:solidFill>
                  <a:srgbClr val="FF0000"/>
                </a:solidFill>
                <a:latin typeface="Calibri"/>
                <a:ea typeface="Calibri"/>
                <a:cs typeface="Calibri"/>
                <a:sym typeface="Calibri"/>
              </a:rPr>
              <a:t>omni-processing</a:t>
            </a:r>
            <a:r>
              <a:rPr lang="en" sz="1300">
                <a:solidFill>
                  <a:schemeClr val="dk1"/>
                </a:solidFill>
                <a:latin typeface="Calibri"/>
                <a:ea typeface="Calibri"/>
                <a:cs typeface="Calibri"/>
                <a:sym typeface="Calibri"/>
              </a:rPr>
              <a:t>" (text, voice, images, video).</a:t>
            </a:r>
            <a:endParaRPr sz="13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https://chatgpt.com</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7"/>
              </a:rPr>
              <a:t>https://chat.openai.com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8"/>
              </a:rPr>
              <a:t>https://www.youtube.com/watch?v=TFhIVfR1XjM</a:t>
            </a:r>
            <a:endParaRPr sz="10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"4o" is available for free - but limited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(approx 8 answers per 3 hours). Tends to time out.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Microsoft Copilot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Microsoft Bing</a:t>
            </a:r>
            <a:endParaRPr sz="1300">
              <a:solidFill>
                <a:schemeClr val="dk1"/>
              </a:solidFill>
              <a:latin typeface="Calibri"/>
              <a:ea typeface="Calibri"/>
              <a:cs typeface="Calibri"/>
              <a:sym typeface="Calibri"/>
            </a:endParaRPr>
          </a:p>
        </p:txBody>
      </p:sp>
      <p:pic>
        <p:nvPicPr>
          <p:cNvPr id="153" name="Google Shape;153;p24"/>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86800" y="2160275"/>
            <a:ext cx="4326398" cy="2858513"/>
          </a:xfrm>
          <a:prstGeom prst="rect">
            <a:avLst/>
          </a:prstGeom>
          <a:noFill/>
          <a:ln w="9525" cap="flat" cmpd="sng">
            <a:solidFill>
              <a:srgbClr val="FF0000"/>
            </a:solidFill>
            <a:prstDash val="solid"/>
            <a:round/>
            <a:headEnd type="none" w="sm" len="sm"/>
            <a:tailEnd type="none" w="sm" len="sm"/>
          </a:ln>
        </p:spPr>
      </p:pic>
      <p:pic>
        <p:nvPicPr>
          <p:cNvPr id="154" name="Google Shape;154;p2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565600" y="2151969"/>
            <a:ext cx="3561667" cy="28585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p:nvPr/>
        </p:nvSpPr>
        <p:spPr>
          <a:xfrm>
            <a:off x="0" y="8100"/>
            <a:ext cx="6189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Benchmarks running Llama3</a:t>
            </a:r>
            <a:endParaRPr sz="2000" b="1" i="0" u="none" strike="noStrike" cap="none">
              <a:solidFill>
                <a:srgbClr val="000000"/>
              </a:solidFill>
              <a:latin typeface="Calibri"/>
              <a:ea typeface="Calibri"/>
              <a:cs typeface="Calibri"/>
              <a:sym typeface="Calibri"/>
            </a:endParaRPr>
          </a:p>
        </p:txBody>
      </p:sp>
      <p:graphicFrame>
        <p:nvGraphicFramePr>
          <p:cNvPr id="160" name="Google Shape;160;p25"/>
          <p:cNvGraphicFramePr/>
          <p:nvPr/>
        </p:nvGraphicFramePr>
        <p:xfrm>
          <a:off x="155675" y="762875"/>
          <a:ext cx="3000000" cy="3000000"/>
        </p:xfrm>
        <a:graphic>
          <a:graphicData uri="http://schemas.openxmlformats.org/drawingml/2006/table">
            <a:tbl>
              <a:tblPr>
                <a:noFill/>
                <a:tableStyleId>{0DAB2904-610B-4000-929D-764D83700CF8}</a:tableStyleId>
              </a:tblPr>
              <a:tblGrid>
                <a:gridCol w="1279750">
                  <a:extLst>
                    <a:ext uri="{9D8B030D-6E8A-4147-A177-3AD203B41FA5}">
                      <a16:colId xmlns:a16="http://schemas.microsoft.com/office/drawing/2014/main" val="20000"/>
                    </a:ext>
                  </a:extLst>
                </a:gridCol>
                <a:gridCol w="854925">
                  <a:extLst>
                    <a:ext uri="{9D8B030D-6E8A-4147-A177-3AD203B41FA5}">
                      <a16:colId xmlns:a16="http://schemas.microsoft.com/office/drawing/2014/main" val="20001"/>
                    </a:ext>
                  </a:extLst>
                </a:gridCol>
                <a:gridCol w="920650">
                  <a:extLst>
                    <a:ext uri="{9D8B030D-6E8A-4147-A177-3AD203B41FA5}">
                      <a16:colId xmlns:a16="http://schemas.microsoft.com/office/drawing/2014/main" val="20002"/>
                    </a:ext>
                  </a:extLst>
                </a:gridCol>
              </a:tblGrid>
              <a:tr h="3308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tok/sec</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$/1M tokens (in/out)</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828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Llama 3 70B (8K)</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~300</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$0.59/$0.79</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828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Mixtral 8x7B SMoE (32K)</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~480</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$0.24/$0.24</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828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Llama 3 8B (8K)</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~870</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$0.05/$0.10</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1828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Gemma 7B (8K)</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~820</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$0.10/$0.10</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39097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Whisper Large V3</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~140x </a:t>
                      </a:r>
                      <a:br>
                        <a:rPr lang="en" sz="900">
                          <a:latin typeface="Calibri"/>
                          <a:ea typeface="Calibri"/>
                          <a:cs typeface="Calibri"/>
                          <a:sym typeface="Calibri"/>
                        </a:rPr>
                      </a:br>
                      <a:r>
                        <a:rPr lang="en" sz="900">
                          <a:latin typeface="Calibri"/>
                          <a:ea typeface="Calibri"/>
                          <a:cs typeface="Calibri"/>
                          <a:sym typeface="Calibri"/>
                        </a:rPr>
                        <a:t>speed-up</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$0.0654 / hour transcribed</a:t>
                      </a:r>
                      <a:endParaRPr sz="900">
                        <a:latin typeface="Calibri"/>
                        <a:ea typeface="Calibri"/>
                        <a:cs typeface="Calibri"/>
                        <a:sym typeface="Calibri"/>
                      </a:endParaRPr>
                    </a:p>
                  </a:txBody>
                  <a:tcPr marL="91425" marR="9142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bl>
          </a:graphicData>
        </a:graphic>
      </p:graphicFrame>
      <p:sp>
        <p:nvSpPr>
          <p:cNvPr id="161" name="Google Shape;161;p25"/>
          <p:cNvSpPr txBox="1"/>
          <p:nvPr/>
        </p:nvSpPr>
        <p:spPr>
          <a:xfrm>
            <a:off x="155675" y="474850"/>
            <a:ext cx="7533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Groq</a:t>
            </a:r>
            <a:endParaRPr sz="1300" b="1">
              <a:solidFill>
                <a:srgbClr val="FF0000"/>
              </a:solidFill>
              <a:latin typeface="Calibri"/>
              <a:ea typeface="Calibri"/>
              <a:cs typeface="Calibri"/>
              <a:sym typeface="Calibri"/>
            </a:endParaRPr>
          </a:p>
        </p:txBody>
      </p:sp>
      <p:graphicFrame>
        <p:nvGraphicFramePr>
          <p:cNvPr id="162" name="Google Shape;162;p25"/>
          <p:cNvGraphicFramePr/>
          <p:nvPr/>
        </p:nvGraphicFramePr>
        <p:xfrm>
          <a:off x="185707" y="3091000"/>
          <a:ext cx="3000000" cy="3000000"/>
        </p:xfrm>
        <a:graphic>
          <a:graphicData uri="http://schemas.openxmlformats.org/drawingml/2006/table">
            <a:tbl>
              <a:tblPr>
                <a:noFill/>
                <a:tableStyleId>{0DAB2904-610B-4000-929D-764D83700CF8}</a:tableStyleId>
              </a:tblPr>
              <a:tblGrid>
                <a:gridCol w="1053900">
                  <a:extLst>
                    <a:ext uri="{9D8B030D-6E8A-4147-A177-3AD203B41FA5}">
                      <a16:colId xmlns:a16="http://schemas.microsoft.com/office/drawing/2014/main" val="20000"/>
                    </a:ext>
                  </a:extLst>
                </a:gridCol>
                <a:gridCol w="437775">
                  <a:extLst>
                    <a:ext uri="{9D8B030D-6E8A-4147-A177-3AD203B41FA5}">
                      <a16:colId xmlns:a16="http://schemas.microsoft.com/office/drawing/2014/main" val="20001"/>
                    </a:ext>
                  </a:extLst>
                </a:gridCol>
                <a:gridCol w="486025">
                  <a:extLst>
                    <a:ext uri="{9D8B030D-6E8A-4147-A177-3AD203B41FA5}">
                      <a16:colId xmlns:a16="http://schemas.microsoft.com/office/drawing/2014/main" val="20002"/>
                    </a:ext>
                  </a:extLst>
                </a:gridCol>
                <a:gridCol w="558750">
                  <a:extLst>
                    <a:ext uri="{9D8B030D-6E8A-4147-A177-3AD203B41FA5}">
                      <a16:colId xmlns:a16="http://schemas.microsoft.com/office/drawing/2014/main" val="20003"/>
                    </a:ext>
                  </a:extLst>
                </a:gridCol>
                <a:gridCol w="751450">
                  <a:extLst>
                    <a:ext uri="{9D8B030D-6E8A-4147-A177-3AD203B41FA5}">
                      <a16:colId xmlns:a16="http://schemas.microsoft.com/office/drawing/2014/main" val="20004"/>
                    </a:ext>
                  </a:extLst>
                </a:gridCol>
                <a:gridCol w="540975">
                  <a:extLst>
                    <a:ext uri="{9D8B030D-6E8A-4147-A177-3AD203B41FA5}">
                      <a16:colId xmlns:a16="http://schemas.microsoft.com/office/drawing/2014/main" val="20005"/>
                    </a:ext>
                  </a:extLst>
                </a:gridCol>
                <a:gridCol w="853000">
                  <a:extLst>
                    <a:ext uri="{9D8B030D-6E8A-4147-A177-3AD203B41FA5}">
                      <a16:colId xmlns:a16="http://schemas.microsoft.com/office/drawing/2014/main" val="20006"/>
                    </a:ext>
                  </a:extLst>
                </a:gridCol>
                <a:gridCol w="1157000">
                  <a:extLst>
                    <a:ext uri="{9D8B030D-6E8A-4147-A177-3AD203B41FA5}">
                      <a16:colId xmlns:a16="http://schemas.microsoft.com/office/drawing/2014/main" val="20007"/>
                    </a:ext>
                  </a:extLst>
                </a:gridCol>
              </a:tblGrid>
              <a:tr h="10000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H100</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A100</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RTX-3090</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dual RTX-3090</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RTX-4090</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2 x RTX-4090</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Mac M3 128GB</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019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ollama Llama 3 70B</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019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ollama Llama 3 8B</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01925">
                <a:tc>
                  <a:txBody>
                    <a:bodyPr/>
                    <a:lstStyle/>
                    <a:p>
                      <a:pPr marL="0" lvl="0" indent="0" algn="l" rtl="0">
                        <a:lnSpc>
                          <a:spcPct val="115000"/>
                        </a:lnSpc>
                        <a:spcBef>
                          <a:spcPts val="0"/>
                        </a:spcBef>
                        <a:spcAft>
                          <a:spcPts val="0"/>
                        </a:spcAft>
                        <a:buNone/>
                      </a:pP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bl>
          </a:graphicData>
        </a:graphic>
      </p:graphicFrame>
      <p:sp>
        <p:nvSpPr>
          <p:cNvPr id="163" name="Google Shape;163;p25"/>
          <p:cNvSpPr txBox="1"/>
          <p:nvPr/>
        </p:nvSpPr>
        <p:spPr>
          <a:xfrm>
            <a:off x="185700" y="2774325"/>
            <a:ext cx="11313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Nvidia vs Mac</a:t>
            </a:r>
            <a:endParaRPr sz="1300" b="1">
              <a:solidFill>
                <a:srgbClr val="FF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p:nvPr/>
        </p:nvSpPr>
        <p:spPr>
          <a:xfrm>
            <a:off x="0" y="8100"/>
            <a:ext cx="3384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Qualcomm Snapdragon X Elite</a:t>
            </a:r>
            <a:endParaRPr sz="2000" b="1" i="0" u="none" strike="noStrike" cap="none">
              <a:solidFill>
                <a:srgbClr val="000000"/>
              </a:solidFill>
              <a:latin typeface="Calibri"/>
              <a:ea typeface="Calibri"/>
              <a:cs typeface="Calibri"/>
              <a:sym typeface="Calibri"/>
            </a:endParaRPr>
          </a:p>
        </p:txBody>
      </p:sp>
      <p:sp>
        <p:nvSpPr>
          <p:cNvPr id="169" name="Google Shape;169;p26"/>
          <p:cNvSpPr txBox="1"/>
          <p:nvPr/>
        </p:nvSpPr>
        <p:spPr>
          <a:xfrm>
            <a:off x="3257150" y="496350"/>
            <a:ext cx="38646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Qualcomm Inc. - an American multinational corporation headquartered in San Diego, CA since 1985. It creates semiconductors, software, and services related to wireless technology. </a:t>
            </a: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3"/>
              </a:rPr>
              <a:t>https://en.wikipedia.org/wiki/Qualcomm</a:t>
            </a:r>
            <a:endParaRPr sz="1000">
              <a:solidFill>
                <a:schemeClr val="dk1"/>
              </a:solidFill>
              <a:latin typeface="Calibri"/>
              <a:ea typeface="Calibri"/>
              <a:cs typeface="Calibri"/>
              <a:sym typeface="Calibri"/>
            </a:endParaRPr>
          </a:p>
        </p:txBody>
      </p:sp>
      <p:sp>
        <p:nvSpPr>
          <p:cNvPr id="170" name="Google Shape;170;p26"/>
          <p:cNvSpPr txBox="1"/>
          <p:nvPr/>
        </p:nvSpPr>
        <p:spPr>
          <a:xfrm>
            <a:off x="86800" y="496350"/>
            <a:ext cx="2958000" cy="281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Qualcomm Snapdragon</a:t>
            </a:r>
            <a:r>
              <a:rPr lang="en" sz="1300">
                <a:solidFill>
                  <a:schemeClr val="dk1"/>
                </a:solidFill>
                <a:latin typeface="Calibri"/>
                <a:ea typeface="Calibri"/>
                <a:cs typeface="Calibri"/>
                <a:sym typeface="Calibri"/>
              </a:rPr>
              <a:t>  - system-on-a-chip (SoC) chips for mobile devices (and for Laptops). </a:t>
            </a:r>
            <a:r>
              <a:rPr lang="en" sz="1300" b="1">
                <a:solidFill>
                  <a:srgbClr val="3C78D8"/>
                </a:solidFill>
                <a:latin typeface="Calibri"/>
                <a:ea typeface="Calibri"/>
                <a:cs typeface="Calibri"/>
                <a:sym typeface="Calibri"/>
              </a:rPr>
              <a:t>Competing with Apple Silicone!</a:t>
            </a:r>
            <a:endParaRPr sz="1300" b="1">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Qualcomm Snapdragon X Elite has: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CPU 12-core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GPU Adreno</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NPU (Neural Processing Unit) Hexagon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up to 64 GB of Unified Memory</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X Elite comes in three variants: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X1E-84-100</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X1E-80-100</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X1E-78-100</a:t>
            </a:r>
            <a:endParaRPr sz="1300">
              <a:solidFill>
                <a:schemeClr val="dk1"/>
              </a:solidFill>
              <a:latin typeface="Calibri"/>
              <a:ea typeface="Calibri"/>
              <a:cs typeface="Calibri"/>
              <a:sym typeface="Calibri"/>
            </a:endParaRPr>
          </a:p>
        </p:txBody>
      </p:sp>
      <p:pic>
        <p:nvPicPr>
          <p:cNvPr id="171" name="Google Shape;171;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233625" y="496350"/>
            <a:ext cx="1828850" cy="1565475"/>
          </a:xfrm>
          <a:prstGeom prst="rect">
            <a:avLst/>
          </a:prstGeom>
          <a:noFill/>
          <a:ln>
            <a:noFill/>
          </a:ln>
        </p:spPr>
      </p:pic>
      <p:pic>
        <p:nvPicPr>
          <p:cNvPr id="172" name="Google Shape;172;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284728" y="58703"/>
            <a:ext cx="1777746" cy="326400"/>
          </a:xfrm>
          <a:prstGeom prst="rect">
            <a:avLst/>
          </a:prstGeom>
          <a:noFill/>
          <a:ln>
            <a:noFill/>
          </a:ln>
        </p:spPr>
      </p:pic>
      <p:pic>
        <p:nvPicPr>
          <p:cNvPr id="173" name="Google Shape;173;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83800" y="3560270"/>
            <a:ext cx="978500" cy="1061500"/>
          </a:xfrm>
          <a:prstGeom prst="rect">
            <a:avLst/>
          </a:prstGeom>
          <a:noFill/>
          <a:ln>
            <a:noFill/>
          </a:ln>
        </p:spPr>
      </p:pic>
      <p:pic>
        <p:nvPicPr>
          <p:cNvPr id="174" name="Google Shape;174;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524100" y="2143125"/>
            <a:ext cx="5538376" cy="2880050"/>
          </a:xfrm>
          <a:prstGeom prst="rect">
            <a:avLst/>
          </a:prstGeom>
          <a:noFill/>
          <a:ln>
            <a:noFill/>
          </a:ln>
        </p:spPr>
      </p:pic>
      <p:sp>
        <p:nvSpPr>
          <p:cNvPr id="175" name="Google Shape;175;p26"/>
          <p:cNvSpPr txBox="1"/>
          <p:nvPr/>
        </p:nvSpPr>
        <p:spPr>
          <a:xfrm>
            <a:off x="3257150" y="1541750"/>
            <a:ext cx="3445800" cy="418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New Laptops with Qualcomm Snapdragon X Elite: Microsoft Surface, Lenovo, Dell, Asus, ...</a:t>
            </a:r>
            <a:endParaRPr sz="13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p:nvPr/>
        </p:nvSpPr>
        <p:spPr>
          <a:xfrm>
            <a:off x="74550" y="68975"/>
            <a:ext cx="2874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Selection of AI Apps</a:t>
            </a:r>
            <a:endParaRPr sz="2000" b="1" i="0" u="none" strike="noStrike" cap="none">
              <a:solidFill>
                <a:srgbClr val="000000"/>
              </a:solidFill>
              <a:latin typeface="Calibri"/>
              <a:ea typeface="Calibri"/>
              <a:cs typeface="Calibri"/>
              <a:sym typeface="Calibri"/>
            </a:endParaRPr>
          </a:p>
        </p:txBody>
      </p:sp>
      <p:sp>
        <p:nvSpPr>
          <p:cNvPr id="181" name="Google Shape;181;p27"/>
          <p:cNvSpPr txBox="1"/>
          <p:nvPr/>
        </p:nvSpPr>
        <p:spPr>
          <a:xfrm>
            <a:off x="74550" y="538825"/>
            <a:ext cx="4876200" cy="322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10 Best Neuro-Network Apps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https://www.youtube.com/watch?v=zmv8k5LXIuQ</a:t>
            </a:r>
            <a:r>
              <a:rPr lang="en" sz="1300">
                <a:solidFill>
                  <a:schemeClr val="dk1"/>
                </a:solidFill>
                <a:latin typeface="Calibri"/>
                <a:ea typeface="Calibri"/>
                <a:cs typeface="Calibri"/>
                <a:sym typeface="Calibri"/>
              </a:rPr>
              <a:t> - in English</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4"/>
              </a:rPr>
              <a:t>https://www.youtube.com/watch?v=AxgDdBN-UJA</a:t>
            </a:r>
            <a:r>
              <a:rPr lang="en" sz="1300">
                <a:solidFill>
                  <a:schemeClr val="dk1"/>
                </a:solidFill>
                <a:latin typeface="Calibri"/>
                <a:ea typeface="Calibri"/>
                <a:cs typeface="Calibri"/>
                <a:sym typeface="Calibri"/>
              </a:rPr>
              <a:t> - in Russian</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https://noisee.ai</a:t>
            </a:r>
            <a:r>
              <a:rPr lang="en" sz="1300">
                <a:solidFill>
                  <a:schemeClr val="dk1"/>
                </a:solidFill>
                <a:latin typeface="Calibri"/>
                <a:ea typeface="Calibri"/>
                <a:cs typeface="Calibri"/>
                <a:sym typeface="Calibri"/>
              </a:rPr>
              <a:t> - melodies into music videos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6"/>
              </a:rPr>
              <a:t>https://www.coze.com</a:t>
            </a:r>
            <a:r>
              <a:rPr lang="en" sz="1300">
                <a:solidFill>
                  <a:schemeClr val="dk1"/>
                </a:solidFill>
                <a:latin typeface="Calibri"/>
                <a:ea typeface="Calibri"/>
                <a:cs typeface="Calibri"/>
                <a:sym typeface="Calibri"/>
              </a:rPr>
              <a:t> - create and publish ChatBots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7"/>
              </a:rPr>
              <a:t>https://piktochart.com</a:t>
            </a:r>
            <a:r>
              <a:rPr lang="en" sz="1300">
                <a:solidFill>
                  <a:schemeClr val="dk1"/>
                </a:solidFill>
                <a:latin typeface="Calibri"/>
                <a:ea typeface="Calibri"/>
                <a:cs typeface="Calibri"/>
                <a:sym typeface="Calibri"/>
              </a:rPr>
              <a:t> - AI maker for infographic, poster, banner</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8"/>
              </a:rPr>
              <a:t>https://mindtrip.ai</a:t>
            </a:r>
            <a:r>
              <a:rPr lang="en" sz="1300">
                <a:solidFill>
                  <a:schemeClr val="dk1"/>
                </a:solidFill>
                <a:latin typeface="Calibri"/>
                <a:ea typeface="Calibri"/>
                <a:cs typeface="Calibri"/>
                <a:sym typeface="Calibri"/>
              </a:rPr>
              <a:t> - plan your travel</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9"/>
              </a:rPr>
              <a:t>https://autoshorts.ai</a:t>
            </a:r>
            <a:r>
              <a:rPr lang="en" sz="1300">
                <a:solidFill>
                  <a:schemeClr val="dk1"/>
                </a:solidFill>
                <a:latin typeface="Calibri"/>
                <a:ea typeface="Calibri"/>
                <a:cs typeface="Calibri"/>
                <a:sym typeface="Calibri"/>
              </a:rPr>
              <a:t> - create videos with avatars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10"/>
              </a:rPr>
              <a:t>https://goodsnooze.gumroad.com/l/macwhisper</a:t>
            </a:r>
            <a:r>
              <a:rPr lang="en" sz="1300">
                <a:solidFill>
                  <a:schemeClr val="dk1"/>
                </a:solidFill>
                <a:latin typeface="Calibri"/>
                <a:ea typeface="Calibri"/>
                <a:cs typeface="Calibri"/>
                <a:sym typeface="Calibri"/>
              </a:rPr>
              <a:t> - transcribe audio and video to text on Mac at x30 speed</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11"/>
              </a:rPr>
              <a:t>https://huggingface.co/spaces/sanchit-gandhi/whisper-jax</a:t>
            </a:r>
            <a:r>
              <a:rPr lang="en" sz="1300">
                <a:solidFill>
                  <a:schemeClr val="dk1"/>
                </a:solidFill>
                <a:latin typeface="Calibri"/>
                <a:ea typeface="Calibri"/>
                <a:cs typeface="Calibri"/>
                <a:sym typeface="Calibri"/>
              </a:rPr>
              <a:t> - transcribe your voice online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12"/>
              </a:rPr>
              <a:t>https://ai-icon.top</a:t>
            </a:r>
            <a:r>
              <a:rPr lang="en" sz="1300">
                <a:solidFill>
                  <a:schemeClr val="dk1"/>
                </a:solidFill>
                <a:latin typeface="Calibri"/>
                <a:ea typeface="Calibri"/>
                <a:cs typeface="Calibri"/>
                <a:sym typeface="Calibri"/>
              </a:rPr>
              <a:t> - AI icon generator</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13"/>
              </a:rPr>
              <a:t>https://toolbaz.com</a:t>
            </a:r>
            <a:r>
              <a:rPr lang="en" sz="1300">
                <a:solidFill>
                  <a:schemeClr val="dk1"/>
                </a:solidFill>
                <a:latin typeface="Calibri"/>
                <a:ea typeface="Calibri"/>
                <a:cs typeface="Calibri"/>
                <a:sym typeface="Calibri"/>
              </a:rPr>
              <a:t> - online AI writing tools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14"/>
              </a:rPr>
              <a:t>https://product.supertone.ai/shift</a:t>
            </a:r>
            <a:r>
              <a:rPr lang="en" sz="1300">
                <a:solidFill>
                  <a:schemeClr val="dk1"/>
                </a:solidFill>
                <a:latin typeface="Calibri"/>
                <a:ea typeface="Calibri"/>
                <a:cs typeface="Calibri"/>
                <a:sym typeface="Calibri"/>
              </a:rPr>
              <a:t> - Real-time Voice Changer</a:t>
            </a:r>
            <a:endParaRPr sz="1300">
              <a:solidFill>
                <a:schemeClr val="dk1"/>
              </a:solidFill>
              <a:latin typeface="Calibri"/>
              <a:ea typeface="Calibri"/>
              <a:cs typeface="Calibri"/>
              <a:sym typeface="Calibri"/>
            </a:endParaRPr>
          </a:p>
        </p:txBody>
      </p:sp>
      <p:pic>
        <p:nvPicPr>
          <p:cNvPr id="182" name="Google Shape;182;p27"/>
          <p:cNvPicPr preferRelativeResize="0"/>
          <p:nvPr/>
        </p:nvPicPr>
        <p:blipFill>
          <a:blip r:embed="rId15" cstate="email">
            <a:alphaModFix/>
            <a:extLst>
              <a:ext uri="{28A0092B-C50C-407E-A947-70E740481C1C}">
                <a14:useLocalDpi xmlns:a14="http://schemas.microsoft.com/office/drawing/2010/main"/>
              </a:ext>
            </a:extLst>
          </a:blip>
          <a:stretch>
            <a:fillRect/>
          </a:stretch>
        </p:blipFill>
        <p:spPr>
          <a:xfrm>
            <a:off x="6179830" y="149125"/>
            <a:ext cx="1785701" cy="1679676"/>
          </a:xfrm>
          <a:prstGeom prst="rect">
            <a:avLst/>
          </a:prstGeom>
          <a:noFill/>
          <a:ln>
            <a:noFill/>
          </a:ln>
        </p:spPr>
      </p:pic>
      <p:sp>
        <p:nvSpPr>
          <p:cNvPr id="183" name="Google Shape;183;p27"/>
          <p:cNvSpPr txBox="1"/>
          <p:nvPr/>
        </p:nvSpPr>
        <p:spPr>
          <a:xfrm>
            <a:off x="5001475" y="1828800"/>
            <a:ext cx="4142400" cy="243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600" b="1">
                <a:latin typeface="Calibri"/>
                <a:ea typeface="Calibri"/>
                <a:cs typeface="Calibri"/>
                <a:sym typeface="Calibri"/>
              </a:rPr>
              <a:t>Hanna Berji </a:t>
            </a:r>
            <a:endParaRPr sz="1600" b="1">
              <a:latin typeface="Calibri"/>
              <a:ea typeface="Calibri"/>
              <a:cs typeface="Calibri"/>
              <a:sym typeface="Calibri"/>
            </a:endParaRPr>
          </a:p>
          <a:p>
            <a:pPr marL="0" lvl="0" indent="0" algn="ctr" rtl="0">
              <a:spcBef>
                <a:spcPts val="0"/>
              </a:spcBef>
              <a:spcAft>
                <a:spcPts val="0"/>
              </a:spcAft>
              <a:buNone/>
            </a:pPr>
            <a:r>
              <a:rPr lang="en" sz="1300">
                <a:latin typeface="Calibri"/>
                <a:ea typeface="Calibri"/>
                <a:cs typeface="Calibri"/>
                <a:sym typeface="Calibri"/>
              </a:rPr>
              <a:t>San Mateo, CA</a:t>
            </a:r>
            <a:br>
              <a:rPr lang="en" sz="1300">
                <a:latin typeface="Calibri"/>
                <a:ea typeface="Calibri"/>
                <a:cs typeface="Calibri"/>
                <a:sym typeface="Calibri"/>
              </a:rPr>
            </a:br>
            <a:r>
              <a:rPr lang="en" sz="1300">
                <a:latin typeface="Calibri"/>
                <a:ea typeface="Calibri"/>
                <a:cs typeface="Calibri"/>
                <a:sym typeface="Calibri"/>
              </a:rPr>
              <a:t>She is quite amazing. </a:t>
            </a:r>
            <a:endParaRPr sz="1300">
              <a:latin typeface="Calibri"/>
              <a:ea typeface="Calibri"/>
              <a:cs typeface="Calibri"/>
              <a:sym typeface="Calibri"/>
            </a:endParaRPr>
          </a:p>
          <a:p>
            <a:pPr marL="0" lvl="0" indent="0" algn="ctr" rtl="0">
              <a:spcBef>
                <a:spcPts val="0"/>
              </a:spcBef>
              <a:spcAft>
                <a:spcPts val="0"/>
              </a:spcAft>
              <a:buNone/>
            </a:pPr>
            <a:r>
              <a:rPr lang="en" sz="1300">
                <a:latin typeface="Calibri"/>
                <a:ea typeface="Calibri"/>
                <a:cs typeface="Calibri"/>
                <a:sym typeface="Calibri"/>
              </a:rPr>
              <a:t>She has graduated from </a:t>
            </a:r>
            <a:endParaRPr sz="1300">
              <a:latin typeface="Calibri"/>
              <a:ea typeface="Calibri"/>
              <a:cs typeface="Calibri"/>
              <a:sym typeface="Calibri"/>
            </a:endParaRPr>
          </a:p>
          <a:p>
            <a:pPr marL="0" lvl="0" indent="0" algn="ctr" rtl="0">
              <a:spcBef>
                <a:spcPts val="0"/>
              </a:spcBef>
              <a:spcAft>
                <a:spcPts val="0"/>
              </a:spcAft>
              <a:buNone/>
            </a:pPr>
            <a:r>
              <a:rPr lang="en" sz="1300">
                <a:latin typeface="Calibri"/>
                <a:ea typeface="Calibri"/>
                <a:cs typeface="Calibri"/>
                <a:sym typeface="Calibri"/>
              </a:rPr>
              <a:t>Draper University in San Mateo.</a:t>
            </a:r>
            <a:endParaRPr sz="1300">
              <a:latin typeface="Calibri"/>
              <a:ea typeface="Calibri"/>
              <a:cs typeface="Calibri"/>
              <a:sym typeface="Calibri"/>
            </a:endParaRPr>
          </a:p>
          <a:p>
            <a:pPr marL="0" lvl="0" indent="0" algn="ctr" rtl="0">
              <a:spcBef>
                <a:spcPts val="0"/>
              </a:spcBef>
              <a:spcAft>
                <a:spcPts val="0"/>
              </a:spcAft>
              <a:buNone/>
            </a:pPr>
            <a:r>
              <a:rPr lang="en" sz="1300">
                <a:latin typeface="Calibri"/>
                <a:ea typeface="Calibri"/>
                <a:cs typeface="Calibri"/>
                <a:sym typeface="Calibri"/>
              </a:rPr>
              <a:t>And in 2022 she started her company “Zeroweb”.</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6"/>
              </a:rPr>
              <a:t>https://www.youtube.com/@Web3nity</a:t>
            </a:r>
            <a:r>
              <a:rPr lang="en" sz="1300">
                <a:latin typeface="Calibri"/>
                <a:ea typeface="Calibri"/>
                <a:cs typeface="Calibri"/>
                <a:sym typeface="Calibri"/>
              </a:rPr>
              <a:t> </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7"/>
              </a:rPr>
              <a:t>https://twitter.com/web3nity</a:t>
            </a:r>
            <a:r>
              <a:rPr lang="en" sz="1300">
                <a:latin typeface="Calibri"/>
                <a:ea typeface="Calibri"/>
                <a:cs typeface="Calibri"/>
                <a:sym typeface="Calibri"/>
              </a:rPr>
              <a:t> </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8"/>
              </a:rPr>
              <a:t>https://www.linkedin.com/in/hanna-berji-6a8434224/</a:t>
            </a:r>
            <a:r>
              <a:rPr lang="en" sz="1300">
                <a:latin typeface="Calibri"/>
                <a:ea typeface="Calibri"/>
                <a:cs typeface="Calibri"/>
                <a:sym typeface="Calibri"/>
              </a:rPr>
              <a:t> </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9"/>
              </a:rPr>
              <a:t>https://t.me/+dPw_AwlCXA05Mzcy</a:t>
            </a:r>
            <a:r>
              <a:rPr lang="en" sz="1300">
                <a:latin typeface="Calibri"/>
                <a:ea typeface="Calibri"/>
                <a:cs typeface="Calibri"/>
                <a:sym typeface="Calibri"/>
              </a:rPr>
              <a:t> </a:t>
            </a:r>
            <a:endParaRPr sz="13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p:nvPr/>
        </p:nvSpPr>
        <p:spPr>
          <a:xfrm>
            <a:off x="0" y="8100"/>
            <a:ext cx="6189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1</a:t>
            </a:r>
            <a:endParaRPr sz="2000" b="1" i="0" u="none" strike="noStrike" cap="none">
              <a:solidFill>
                <a:srgbClr val="000000"/>
              </a:solidFill>
              <a:latin typeface="Calibri"/>
              <a:ea typeface="Calibri"/>
              <a:cs typeface="Calibri"/>
              <a:sym typeface="Calibri"/>
            </a:endParaRPr>
          </a:p>
        </p:txBody>
      </p:sp>
      <p:sp>
        <p:nvSpPr>
          <p:cNvPr id="189" name="Google Shape;189;p28"/>
          <p:cNvSpPr txBox="1"/>
          <p:nvPr/>
        </p:nvSpPr>
        <p:spPr>
          <a:xfrm>
            <a:off x="4416425" y="510069"/>
            <a:ext cx="46458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OpenAI and News Corp</a:t>
            </a:r>
            <a:r>
              <a:rPr lang="en" sz="1300">
                <a:solidFill>
                  <a:schemeClr val="dk1"/>
                </a:solidFill>
                <a:latin typeface="Calibri"/>
                <a:ea typeface="Calibri"/>
                <a:cs typeface="Calibri"/>
                <a:sym typeface="Calibri"/>
              </a:rPr>
              <a:t> (which includes WSJ, NYP, The Times, and other publishers) agreed to bring its news content to OpenAI's platform!</a:t>
            </a:r>
            <a:br>
              <a:rPr lang="en" sz="13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https://openai.com/index/news-corp-and-openai-sign-landmark-multi-year-global-partnership/</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0" name="Google Shape;190;p28"/>
          <p:cNvSpPr txBox="1"/>
          <p:nvPr/>
        </p:nvSpPr>
        <p:spPr>
          <a:xfrm>
            <a:off x="86800" y="496350"/>
            <a:ext cx="42693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Google Firebase Genkit</a:t>
            </a:r>
            <a:r>
              <a:rPr lang="en" sz="1300">
                <a:latin typeface="Calibri"/>
                <a:ea typeface="Calibri"/>
                <a:cs typeface="Calibri"/>
                <a:sym typeface="Calibri"/>
              </a:rPr>
              <a:t> - a new open-source framework to build, deploy and monitor production-ready AI-powered apps.</a:t>
            </a:r>
            <a:endParaRPr sz="1300">
              <a:latin typeface="Calibri"/>
              <a:ea typeface="Calibri"/>
              <a:cs typeface="Calibri"/>
              <a:sym typeface="Calibri"/>
            </a:endParaRPr>
          </a:p>
          <a:p>
            <a:pPr marL="457200" lvl="0" indent="-298450" algn="l" rtl="0">
              <a:spcBef>
                <a:spcPts val="0"/>
              </a:spcBef>
              <a:spcAft>
                <a:spcPts val="0"/>
              </a:spcAft>
              <a:buSzPts val="1100"/>
              <a:buFont typeface="Calibri"/>
              <a:buChar char="●"/>
            </a:pPr>
            <a:r>
              <a:rPr lang="en" sz="1100" u="sng">
                <a:solidFill>
                  <a:schemeClr val="hlink"/>
                </a:solidFill>
                <a:latin typeface="Calibri"/>
                <a:ea typeface="Calibri"/>
                <a:cs typeface="Calibri"/>
                <a:sym typeface="Calibri"/>
                <a:hlinkClick r:id="rId4"/>
              </a:rPr>
              <a:t>https://firebase.google.com/docs/genkit/plugins/ollama</a:t>
            </a:r>
            <a:endParaRPr sz="1100">
              <a:solidFill>
                <a:schemeClr val="dk1"/>
              </a:solidFill>
              <a:latin typeface="Calibri"/>
              <a:ea typeface="Calibri"/>
              <a:cs typeface="Calibri"/>
              <a:sym typeface="Calibri"/>
            </a:endParaRPr>
          </a:p>
          <a:p>
            <a:pPr marL="457200" lvl="0" indent="-298450" algn="l" rtl="0">
              <a:spcBef>
                <a:spcPts val="0"/>
              </a:spcBef>
              <a:spcAft>
                <a:spcPts val="0"/>
              </a:spcAft>
              <a:buSzPts val="1100"/>
              <a:buFont typeface="Calibri"/>
              <a:buChar char="●"/>
            </a:pPr>
            <a:r>
              <a:rPr lang="en" sz="1100" u="sng">
                <a:solidFill>
                  <a:schemeClr val="hlink"/>
                </a:solidFill>
                <a:latin typeface="Calibri"/>
                <a:ea typeface="Calibri"/>
                <a:cs typeface="Calibri"/>
                <a:sym typeface="Calibri"/>
                <a:hlinkClick r:id="rId5"/>
              </a:rPr>
              <a:t>https://firebase.google.com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Google Firebase is a cloud-based platform for developers to build, deploy, and scale web and mobile apps and games.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Mostly Javascript based.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3C78D8"/>
                </a:solidFill>
                <a:latin typeface="Roboto Mono"/>
                <a:ea typeface="Roboto Mono"/>
                <a:cs typeface="Roboto Mono"/>
                <a:sym typeface="Roboto Mono"/>
              </a:rPr>
              <a:t>npm i -g genkit</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b="1">
                <a:solidFill>
                  <a:srgbClr val="3C78D8"/>
                </a:solidFill>
                <a:latin typeface="Roboto Mono"/>
                <a:ea typeface="Roboto Mono"/>
                <a:cs typeface="Roboto Mono"/>
                <a:sym typeface="Roboto Mono"/>
              </a:rPr>
              <a:t>ollama pull gemma</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p:txBody>
      </p:sp>
      <p:pic>
        <p:nvPicPr>
          <p:cNvPr id="191" name="Google Shape;191;p28"/>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2077750" y="2109700"/>
            <a:ext cx="1704425" cy="532975"/>
          </a:xfrm>
          <a:prstGeom prst="rect">
            <a:avLst/>
          </a:prstGeom>
          <a:noFill/>
          <a:ln w="9525" cap="flat" cmpd="sng">
            <a:solidFill>
              <a:srgbClr val="FF0000"/>
            </a:solidFill>
            <a:prstDash val="solid"/>
            <a:round/>
            <a:headEnd type="none" w="sm" len="sm"/>
            <a:tailEnd type="none" w="sm" len="sm"/>
          </a:ln>
        </p:spPr>
      </p:pic>
      <p:sp>
        <p:nvSpPr>
          <p:cNvPr id="192" name="Google Shape;192;p28"/>
          <p:cNvSpPr txBox="1"/>
          <p:nvPr/>
        </p:nvSpPr>
        <p:spPr>
          <a:xfrm>
            <a:off x="86800" y="2941571"/>
            <a:ext cx="4269300" cy="37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Grant Sanderson</a:t>
            </a:r>
            <a:r>
              <a:rPr lang="en" sz="1300">
                <a:latin typeface="Calibri"/>
                <a:ea typeface="Calibri"/>
                <a:cs typeface="Calibri"/>
                <a:sym typeface="Calibri"/>
              </a:rPr>
              <a:t>. Great Speech.    </a:t>
            </a:r>
            <a:r>
              <a:rPr lang="en" sz="1300" b="1">
                <a:solidFill>
                  <a:srgbClr val="FF0000"/>
                </a:solidFill>
                <a:latin typeface="Calibri"/>
                <a:ea typeface="Calibri"/>
                <a:cs typeface="Calibri"/>
                <a:sym typeface="Calibri"/>
              </a:rPr>
              <a:t>3Blue1Brown</a:t>
            </a:r>
            <a:endParaRPr sz="10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7"/>
              </a:rPr>
              <a:t>https://www.youtube.com/watch?v=W3I3kAg2J7w</a:t>
            </a:r>
            <a:endParaRPr sz="1000">
              <a:solidFill>
                <a:schemeClr val="dk1"/>
              </a:solidFill>
              <a:latin typeface="Calibri"/>
              <a:ea typeface="Calibri"/>
              <a:cs typeface="Calibri"/>
              <a:sym typeface="Calibri"/>
            </a:endParaRPr>
          </a:p>
        </p:txBody>
      </p:sp>
      <p:pic>
        <p:nvPicPr>
          <p:cNvPr id="193" name="Google Shape;193;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86800" y="3434851"/>
            <a:ext cx="1802550" cy="1292575"/>
          </a:xfrm>
          <a:prstGeom prst="rect">
            <a:avLst/>
          </a:prstGeom>
          <a:noFill/>
          <a:ln>
            <a:noFill/>
          </a:ln>
        </p:spPr>
      </p:pic>
      <p:sp>
        <p:nvSpPr>
          <p:cNvPr id="194" name="Google Shape;194;p28"/>
          <p:cNvSpPr txBox="1"/>
          <p:nvPr/>
        </p:nvSpPr>
        <p:spPr>
          <a:xfrm>
            <a:off x="4416425" y="1333965"/>
            <a:ext cx="2923500" cy="911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Axolotl</a:t>
            </a:r>
            <a:r>
              <a:rPr lang="en" sz="1200">
                <a:solidFill>
                  <a:schemeClr val="dk1"/>
                </a:solidFill>
                <a:latin typeface="Calibri"/>
                <a:ea typeface="Calibri"/>
                <a:cs typeface="Calibri"/>
                <a:sym typeface="Calibri"/>
              </a:rPr>
              <a:t> - a go-to tool for fine-tuning AI models like Llama and Mistral, with Docker setups making it easy to use.</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Supports full finetune, lora, qlora, relora, gptq.</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9"/>
              </a:rPr>
              <a:t>https://github.com/OpenAccess-AI-Collective/axolotl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95" name="Google Shape;195;p28"/>
          <p:cNvSpPr txBox="1"/>
          <p:nvPr/>
        </p:nvSpPr>
        <p:spPr>
          <a:xfrm>
            <a:off x="4416425" y="2311760"/>
            <a:ext cx="4645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Bland.AI</a:t>
            </a:r>
            <a:r>
              <a:rPr lang="en" sz="1300">
                <a:solidFill>
                  <a:schemeClr val="dk1"/>
                </a:solidFill>
                <a:latin typeface="Calibri"/>
                <a:ea typeface="Calibri"/>
                <a:cs typeface="Calibri"/>
                <a:sym typeface="Calibri"/>
              </a:rPr>
              <a:t> - building AI phone calling apps at scale. Can handle Million phone calls simultaneously - </a:t>
            </a:r>
            <a:r>
              <a:rPr lang="en" sz="1300" u="sng">
                <a:solidFill>
                  <a:schemeClr val="hlink"/>
                </a:solidFill>
                <a:latin typeface="Calibri"/>
                <a:ea typeface="Calibri"/>
                <a:cs typeface="Calibri"/>
                <a:sym typeface="Calibri"/>
                <a:hlinkClick r:id="rId10"/>
              </a:rPr>
              <a:t>https://www.bland.ai</a:t>
            </a:r>
            <a:r>
              <a:rPr lang="en" sz="13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96" name="Google Shape;196;p28"/>
          <p:cNvSpPr txBox="1"/>
          <p:nvPr/>
        </p:nvSpPr>
        <p:spPr>
          <a:xfrm>
            <a:off x="4416425" y="2796955"/>
            <a:ext cx="46458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Microsoft Phi-3-Medium-128K-Instruct</a:t>
            </a:r>
            <a:r>
              <a:rPr lang="en" sz="1300">
                <a:solidFill>
                  <a:schemeClr val="dk1"/>
                </a:solidFill>
                <a:latin typeface="Calibri"/>
                <a:ea typeface="Calibri"/>
                <a:cs typeface="Calibri"/>
                <a:sym typeface="Calibri"/>
              </a:rPr>
              <a:t> - context length 128K,</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performs on par with Command R 104B </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11"/>
              </a:rPr>
              <a:t>https://huggingface.co/microsoft/Phi-3-medium-128k-instruct</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97" name="Google Shape;197;p28"/>
          <p:cNvSpPr txBox="1"/>
          <p:nvPr/>
        </p:nvSpPr>
        <p:spPr>
          <a:xfrm>
            <a:off x="4416425" y="3482250"/>
            <a:ext cx="46458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Scarlett Johansson vs. OpenAI</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OpenAI showcased a new </a:t>
            </a:r>
            <a:r>
              <a:rPr lang="en" sz="1300" b="1">
                <a:solidFill>
                  <a:srgbClr val="FF0000"/>
                </a:solidFill>
                <a:latin typeface="Calibri"/>
                <a:ea typeface="Calibri"/>
                <a:cs typeface="Calibri"/>
                <a:sym typeface="Calibri"/>
              </a:rPr>
              <a:t>voice for ChatGPT called "Sky"</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Many people, including Scarlett Johansson, found this voice similar to voice of Johansson's AI character in the movie "Her."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Johansson, who had previously declined to voice ChatGPT, hired legal counsel and demanded an explanation from OpenAI.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In response, OpenAI paused Sky's use and clarified that Sky's voice belonged to a different actress. </a:t>
            </a:r>
            <a:endParaRPr sz="1300">
              <a:solidFill>
                <a:schemeClr val="dk1"/>
              </a:solidFill>
              <a:latin typeface="Calibri"/>
              <a:ea typeface="Calibri"/>
              <a:cs typeface="Calibri"/>
              <a:sym typeface="Calibri"/>
            </a:endParaRPr>
          </a:p>
        </p:txBody>
      </p:sp>
      <p:pic>
        <p:nvPicPr>
          <p:cNvPr id="198" name="Google Shape;198;p28"/>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2097893" y="3427050"/>
            <a:ext cx="2258207" cy="1292575"/>
          </a:xfrm>
          <a:prstGeom prst="rect">
            <a:avLst/>
          </a:prstGeom>
          <a:noFill/>
          <a:ln>
            <a:noFill/>
          </a:ln>
        </p:spPr>
      </p:pic>
      <p:pic>
        <p:nvPicPr>
          <p:cNvPr id="199" name="Google Shape;199;p28"/>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7434156" y="1336191"/>
            <a:ext cx="1619748" cy="911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9"/>
          <p:cNvSpPr txBox="1"/>
          <p:nvPr/>
        </p:nvSpPr>
        <p:spPr>
          <a:xfrm>
            <a:off x="0" y="8100"/>
            <a:ext cx="6189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Misc 2</a:t>
            </a:r>
            <a:endParaRPr sz="2000" b="1" i="0" u="none" strike="noStrike" cap="none">
              <a:solidFill>
                <a:srgbClr val="000000"/>
              </a:solidFill>
              <a:latin typeface="Calibri"/>
              <a:ea typeface="Calibri"/>
              <a:cs typeface="Calibri"/>
              <a:sym typeface="Calibri"/>
            </a:endParaRPr>
          </a:p>
        </p:txBody>
      </p:sp>
      <p:sp>
        <p:nvSpPr>
          <p:cNvPr id="205" name="Google Shape;205;p29"/>
          <p:cNvSpPr txBox="1"/>
          <p:nvPr/>
        </p:nvSpPr>
        <p:spPr>
          <a:xfrm>
            <a:off x="4534475" y="496350"/>
            <a:ext cx="4517400" cy="171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https://arxiv.org/abs/2405.05904</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Does Fine-Tuning LLMs on New Knowledge Encourage Hallucinations?</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(Technion - Israel Institute of Technology Google Research)</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https://x.com/omarsar0/status/1793292346978623812</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LLMs struggle to acquire factual knowledge through fine-tuning.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When examples with new knowledge are eventually learned they linearly increase the LLM's tendency to hallucinate.</a:t>
            </a:r>
            <a:endParaRPr sz="1300">
              <a:solidFill>
                <a:schemeClr val="dk1"/>
              </a:solidFill>
              <a:latin typeface="Calibri"/>
              <a:ea typeface="Calibri"/>
              <a:cs typeface="Calibri"/>
              <a:sym typeface="Calibri"/>
            </a:endParaRPr>
          </a:p>
        </p:txBody>
      </p:sp>
      <p:sp>
        <p:nvSpPr>
          <p:cNvPr id="206" name="Google Shape;206;p29"/>
          <p:cNvSpPr txBox="1"/>
          <p:nvPr/>
        </p:nvSpPr>
        <p:spPr>
          <a:xfrm>
            <a:off x="86800" y="496350"/>
            <a:ext cx="43920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Apple</a:t>
            </a:r>
            <a:r>
              <a:rPr lang="en" sz="1300">
                <a:latin typeface="Calibri"/>
                <a:ea typeface="Calibri"/>
                <a:cs typeface="Calibri"/>
                <a:sym typeface="Calibri"/>
              </a:rPr>
              <a:t> is shifting from its </a:t>
            </a:r>
            <a:r>
              <a:rPr lang="en" sz="1300" b="1">
                <a:solidFill>
                  <a:srgbClr val="3C78D8"/>
                </a:solidFill>
                <a:latin typeface="Calibri"/>
                <a:ea typeface="Calibri"/>
                <a:cs typeface="Calibri"/>
                <a:sym typeface="Calibri"/>
              </a:rPr>
              <a:t>device-based</a:t>
            </a:r>
            <a:r>
              <a:rPr lang="en" sz="1300">
                <a:latin typeface="Calibri"/>
                <a:ea typeface="Calibri"/>
                <a:cs typeface="Calibri"/>
                <a:sym typeface="Calibri"/>
              </a:rPr>
              <a:t> processing to integrating </a:t>
            </a:r>
            <a:r>
              <a:rPr lang="en" sz="1300" b="1">
                <a:solidFill>
                  <a:srgbClr val="3C78D8"/>
                </a:solidFill>
                <a:latin typeface="Calibri"/>
                <a:ea typeface="Calibri"/>
                <a:cs typeface="Calibri"/>
                <a:sym typeface="Calibri"/>
              </a:rPr>
              <a:t>cloud-based AI services</a:t>
            </a:r>
            <a:r>
              <a:rPr lang="en" sz="1300">
                <a:latin typeface="Calibri"/>
                <a:ea typeface="Calibri"/>
                <a:cs typeface="Calibri"/>
                <a:sym typeface="Calibri"/>
              </a:rPr>
              <a:t>, </a:t>
            </a:r>
            <a:r>
              <a:rPr lang="en" sz="1300" b="1">
                <a:solidFill>
                  <a:srgbClr val="6AA84F"/>
                </a:solidFill>
                <a:latin typeface="Calibri"/>
                <a:ea typeface="Calibri"/>
                <a:cs typeface="Calibri"/>
                <a:sym typeface="Calibri"/>
              </a:rPr>
              <a:t>using high-end Mac chips in its data centers</a:t>
            </a:r>
            <a:r>
              <a:rPr lang="en" sz="1300">
                <a:latin typeface="Calibri"/>
                <a:ea typeface="Calibri"/>
                <a:cs typeface="Calibri"/>
                <a:sym typeface="Calibri"/>
              </a:rPr>
              <a:t>.</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Apple partnering with OpenAI</a:t>
            </a:r>
            <a:r>
              <a:rPr lang="en" sz="1300">
                <a:latin typeface="Calibri"/>
                <a:ea typeface="Calibri"/>
                <a:cs typeface="Calibri"/>
                <a:sym typeface="Calibri"/>
              </a:rPr>
              <a:t> to integrate it into iOS 18. </a:t>
            </a:r>
            <a:endParaRPr sz="1200">
              <a:solidFill>
                <a:schemeClr val="dk1"/>
              </a:solidFill>
              <a:latin typeface="Calibri"/>
              <a:ea typeface="Calibri"/>
              <a:cs typeface="Calibri"/>
              <a:sym typeface="Calibri"/>
            </a:endParaRPr>
          </a:p>
        </p:txBody>
      </p:sp>
      <p:pic>
        <p:nvPicPr>
          <p:cNvPr id="207" name="Google Shape;207;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6800" y="1375375"/>
            <a:ext cx="1864200" cy="1084275"/>
          </a:xfrm>
          <a:prstGeom prst="rect">
            <a:avLst/>
          </a:prstGeom>
          <a:noFill/>
          <a:ln w="9525" cap="flat" cmpd="sng">
            <a:solidFill>
              <a:srgbClr val="FF0000"/>
            </a:solidFill>
            <a:prstDash val="solid"/>
            <a:round/>
            <a:headEnd type="none" w="sm" len="sm"/>
            <a:tailEnd type="none" w="sm" len="sm"/>
          </a:ln>
        </p:spPr>
      </p:pic>
      <p:sp>
        <p:nvSpPr>
          <p:cNvPr id="208" name="Google Shape;208;p29"/>
          <p:cNvSpPr txBox="1"/>
          <p:nvPr/>
        </p:nvSpPr>
        <p:spPr>
          <a:xfrm>
            <a:off x="4534475" y="2292841"/>
            <a:ext cx="45174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Cognition Devin</a:t>
            </a:r>
            <a:r>
              <a:rPr lang="en" sz="1300">
                <a:solidFill>
                  <a:schemeClr val="dk1"/>
                </a:solidFill>
                <a:latin typeface="Calibri"/>
                <a:ea typeface="Calibri"/>
                <a:cs typeface="Calibri"/>
                <a:sym typeface="Calibri"/>
              </a:rPr>
              <a:t> (software agent) will be powered by </a:t>
            </a:r>
            <a:r>
              <a:rPr lang="en" sz="1300" b="1">
                <a:solidFill>
                  <a:srgbClr val="FF0000"/>
                </a:solidFill>
                <a:latin typeface="Calibri"/>
                <a:ea typeface="Calibri"/>
                <a:cs typeface="Calibri"/>
                <a:sym typeface="Calibri"/>
              </a:rPr>
              <a:t>Azure</a:t>
            </a:r>
            <a:r>
              <a:rPr lang="en" sz="1300">
                <a:solidFill>
                  <a:schemeClr val="dk1"/>
                </a:solidFill>
                <a:latin typeface="Calibri"/>
                <a:ea typeface="Calibri"/>
                <a:cs typeface="Calibri"/>
                <a:sym typeface="Calibri"/>
              </a:rPr>
              <a:t> - new Microsoft and Cognition partnership.</a:t>
            </a:r>
            <a:endParaRPr sz="1300">
              <a:solidFill>
                <a:schemeClr val="dk1"/>
              </a:solidFill>
              <a:latin typeface="Calibri"/>
              <a:ea typeface="Calibri"/>
              <a:cs typeface="Calibri"/>
              <a:sym typeface="Calibri"/>
            </a:endParaRPr>
          </a:p>
        </p:txBody>
      </p:sp>
      <p:sp>
        <p:nvSpPr>
          <p:cNvPr id="209" name="Google Shape;209;p29"/>
          <p:cNvSpPr txBox="1"/>
          <p:nvPr/>
        </p:nvSpPr>
        <p:spPr>
          <a:xfrm>
            <a:off x="4534475" y="2784791"/>
            <a:ext cx="45174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3C78D8"/>
                </a:solidFill>
                <a:latin typeface="Calibri"/>
                <a:ea typeface="Calibri"/>
                <a:cs typeface="Calibri"/>
                <a:sym typeface="Calibri"/>
              </a:rPr>
              <a:t>Ex-Google CEO Eric Schmidt</a:t>
            </a:r>
            <a:r>
              <a:rPr lang="en" sz="1300">
                <a:solidFill>
                  <a:schemeClr val="dk1"/>
                </a:solidFill>
                <a:latin typeface="Calibri"/>
                <a:ea typeface="Calibri"/>
                <a:cs typeface="Calibri"/>
                <a:sym typeface="Calibri"/>
              </a:rPr>
              <a:t> predicts that the </a:t>
            </a:r>
            <a:r>
              <a:rPr lang="en" sz="1300" b="1">
                <a:solidFill>
                  <a:srgbClr val="FF0000"/>
                </a:solidFill>
                <a:latin typeface="Calibri"/>
                <a:ea typeface="Calibri"/>
                <a:cs typeface="Calibri"/>
                <a:sym typeface="Calibri"/>
              </a:rPr>
              <a:t>most powerful AI systems will be housed on military bases</a:t>
            </a:r>
            <a:r>
              <a:rPr lang="en" sz="1300">
                <a:solidFill>
                  <a:schemeClr val="dk1"/>
                </a:solidFill>
                <a:latin typeface="Calibri"/>
                <a:ea typeface="Calibri"/>
                <a:cs typeface="Calibri"/>
                <a:sym typeface="Calibri"/>
              </a:rPr>
              <a:t> in the US and China, protected by armed guards, due to their potential to absorb knowledge at an unprecedented rate and collaborate autonomously. </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6"/>
              </a:rPr>
              <a:t>https://nypost.com/2024/05/23/business/ex-google-ceo-eric-schmidt-predicts-ai-data-centers-will-be-on-military-bases/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210" name="Google Shape;210;p29"/>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3590975" y="3055000"/>
            <a:ext cx="836300" cy="878600"/>
          </a:xfrm>
          <a:prstGeom prst="rect">
            <a:avLst/>
          </a:prstGeom>
          <a:noFill/>
          <a:ln w="9525" cap="flat" cmpd="sng">
            <a:solidFill>
              <a:srgbClr val="FF0000"/>
            </a:solidFill>
            <a:prstDash val="solid"/>
            <a:round/>
            <a:headEnd type="none" w="sm" len="sm"/>
            <a:tailEnd type="none" w="sm" len="sm"/>
          </a:ln>
        </p:spPr>
      </p:pic>
      <p:sp>
        <p:nvSpPr>
          <p:cNvPr id="211" name="Google Shape;211;p29"/>
          <p:cNvSpPr txBox="1"/>
          <p:nvPr/>
        </p:nvSpPr>
        <p:spPr>
          <a:xfrm>
            <a:off x="56259" y="4277241"/>
            <a:ext cx="45174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Meta's Chameleon - an "Early-fusion" model.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model from the start learns from an interwoven combination of images, code, text and other inputs. Similar to Gemini.</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8"/>
              </a:rPr>
              <a:t>https://arxiv.org/abs/2405.09818v1</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212" name="Google Shape;212;p2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6249" y="2552950"/>
            <a:ext cx="3068424" cy="16310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83732" y="932209"/>
            <a:ext cx="4391492" cy="3041515"/>
          </a:xfrm>
          <a:prstGeom prst="rect">
            <a:avLst/>
          </a:prstGeom>
          <a:noFill/>
          <a:ln w="9525" cap="flat" cmpd="sng">
            <a:solidFill>
              <a:srgbClr val="FF0000"/>
            </a:solidFill>
            <a:prstDash val="solid"/>
            <a:round/>
            <a:headEnd type="none" w="sm" len="sm"/>
            <a:tailEnd type="none" w="sm" len="sm"/>
          </a:ln>
        </p:spPr>
      </p:pic>
      <p:pic>
        <p:nvPicPr>
          <p:cNvPr id="218" name="Google Shape;218;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4286" y="709136"/>
            <a:ext cx="4447702" cy="3118891"/>
          </a:xfrm>
          <a:prstGeom prst="rect">
            <a:avLst/>
          </a:prstGeom>
          <a:noFill/>
          <a:ln w="9525" cap="flat" cmpd="sng">
            <a:solidFill>
              <a:srgbClr val="FF0000"/>
            </a:solidFill>
            <a:prstDash val="solid"/>
            <a:round/>
            <a:headEnd type="none" w="sm" len="sm"/>
            <a:tailEnd type="none" w="sm" len="sm"/>
          </a:ln>
        </p:spPr>
      </p:pic>
      <p:sp>
        <p:nvSpPr>
          <p:cNvPr id="219" name="Google Shape;219;p30"/>
          <p:cNvSpPr txBox="1"/>
          <p:nvPr/>
        </p:nvSpPr>
        <p:spPr>
          <a:xfrm>
            <a:off x="5650240" y="55346"/>
            <a:ext cx="1550400" cy="526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99.    </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1,170,955.</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2024-05-20.</a:t>
            </a:r>
            <a:endParaRPr sz="1100" b="1">
              <a:solidFill>
                <a:srgbClr val="FF0000"/>
              </a:solidFill>
              <a:latin typeface="Calibri"/>
              <a:ea typeface="Calibri"/>
              <a:cs typeface="Calibri"/>
              <a:sym typeface="Calibri"/>
            </a:endParaRPr>
          </a:p>
        </p:txBody>
      </p:sp>
      <p:sp>
        <p:nvSpPr>
          <p:cNvPr id="220" name="Google Shape;220;p30"/>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21" name="Google Shape;221;p30"/>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22" name="Google Shape;222;p30"/>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5"/>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23" name="Google Shape;223;p30"/>
          <p:cNvSpPr txBox="1"/>
          <p:nvPr/>
        </p:nvSpPr>
        <p:spPr>
          <a:xfrm>
            <a:off x="4011197" y="1875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24" name="Google Shape;224;p30"/>
          <p:cNvSpPr/>
          <p:nvPr/>
        </p:nvSpPr>
        <p:spPr>
          <a:xfrm>
            <a:off x="54641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30"/>
          <p:cNvSpPr/>
          <p:nvPr/>
        </p:nvSpPr>
        <p:spPr>
          <a:xfrm>
            <a:off x="773069" y="196918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30"/>
          <p:cNvSpPr/>
          <p:nvPr/>
        </p:nvSpPr>
        <p:spPr>
          <a:xfrm>
            <a:off x="773069" y="349430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30"/>
          <p:cNvSpPr/>
          <p:nvPr/>
        </p:nvSpPr>
        <p:spPr>
          <a:xfrm>
            <a:off x="5361800" y="332623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30"/>
          <p:cNvSpPr/>
          <p:nvPr/>
        </p:nvSpPr>
        <p:spPr>
          <a:xfrm>
            <a:off x="5361800" y="213712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87275" y="590598"/>
            <a:ext cx="8366998" cy="3611776"/>
          </a:xfrm>
          <a:prstGeom prst="rect">
            <a:avLst/>
          </a:prstGeom>
          <a:noFill/>
          <a:ln>
            <a:noFill/>
          </a:ln>
        </p:spPr>
      </p:pic>
      <p:sp>
        <p:nvSpPr>
          <p:cNvPr id="234" name="Google Shape;234;p31"/>
          <p:cNvSpPr txBox="1"/>
          <p:nvPr/>
        </p:nvSpPr>
        <p:spPr>
          <a:xfrm>
            <a:off x="72300" y="76200"/>
            <a:ext cx="3999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a:t>
            </a:r>
            <a:r>
              <a:rPr lang="en" sz="2000" b="1">
                <a:solidFill>
                  <a:schemeClr val="dk1"/>
                </a:solidFill>
                <a:latin typeface="Calibri"/>
                <a:ea typeface="Calibri"/>
                <a:cs typeface="Calibri"/>
                <a:sym typeface="Calibri"/>
              </a:rPr>
              <a:t>were</a:t>
            </a:r>
            <a:r>
              <a:rPr lang="en" sz="2000" b="1" i="0" u="none" strike="noStrike" cap="none">
                <a:solidFill>
                  <a:schemeClr val="dk1"/>
                </a:solidFill>
                <a:latin typeface="Calibri"/>
                <a:ea typeface="Calibri"/>
                <a:cs typeface="Calibri"/>
                <a:sym typeface="Calibri"/>
              </a:rPr>
              <a:t> lower than in 2023</a:t>
            </a:r>
            <a:endParaRPr sz="2000" b="1" i="0" u="none" strike="noStrike" cap="none">
              <a:solidFill>
                <a:srgbClr val="000000"/>
              </a:solidFill>
              <a:latin typeface="Calibri"/>
              <a:ea typeface="Calibri"/>
              <a:cs typeface="Calibri"/>
              <a:sym typeface="Calibri"/>
            </a:endParaRPr>
          </a:p>
        </p:txBody>
      </p:sp>
      <p:sp>
        <p:nvSpPr>
          <p:cNvPr id="235" name="Google Shape;235;p31"/>
          <p:cNvSpPr txBox="1"/>
          <p:nvPr/>
        </p:nvSpPr>
        <p:spPr>
          <a:xfrm>
            <a:off x="6291625" y="1099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236" name="Google Shape;236;p31"/>
          <p:cNvSpPr txBox="1"/>
          <p:nvPr/>
        </p:nvSpPr>
        <p:spPr>
          <a:xfrm>
            <a:off x="387275" y="4278575"/>
            <a:ext cx="8367000" cy="738900"/>
          </a:xfrm>
          <a:prstGeom prst="rect">
            <a:avLst/>
          </a:prstGeom>
          <a:solidFill>
            <a:srgbClr val="FFF2CC"/>
          </a:solid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Salaries for AI engineers rose 12% from the third to fourth quarter last year</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 average salary for a senior AI engineer nationally is more than $190,000, according to Comprehensive.io.</a:t>
            </a:r>
            <a:endParaRPr sz="1200" b="0" i="0" u="none" strike="noStrike" cap="none">
              <a:solidFill>
                <a:srgbClr val="000000"/>
              </a:solidFill>
              <a:latin typeface="Calibri"/>
              <a:ea typeface="Calibri"/>
              <a:cs typeface="Calibri"/>
              <a:sym typeface="Calibri"/>
            </a:endParaRPr>
          </a:p>
          <a:p>
            <a:pPr marL="457200" marR="0" lvl="0" indent="-3048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AI has a talent shortage, meaning </a:t>
            </a:r>
            <a:r>
              <a:rPr lang="en" sz="1200" b="1" i="0" u="none" strike="noStrike" cap="none">
                <a:solidFill>
                  <a:srgbClr val="FF0000"/>
                </a:solidFill>
                <a:latin typeface="Calibri"/>
                <a:ea typeface="Calibri"/>
                <a:cs typeface="Calibri"/>
                <a:sym typeface="Calibri"/>
              </a:rPr>
              <a:t>$1 Mln salary job offers! </a:t>
            </a:r>
            <a:r>
              <a:rPr lang="en" sz="1200" b="0" i="0" u="none" strike="noStrike" cap="none">
                <a:solidFill>
                  <a:srgbClr val="000000"/>
                </a:solidFill>
                <a:latin typeface="Calibri"/>
                <a:ea typeface="Calibri"/>
                <a:cs typeface="Calibri"/>
                <a:sym typeface="Calibri"/>
              </a:rPr>
              <a:t>Even during tech layoffs</a:t>
            </a:r>
            <a:endParaRPr sz="1200" b="0" i="0" u="none" strike="noStrike" cap="none">
              <a:solidFill>
                <a:srgbClr val="000000"/>
              </a:solidFill>
              <a:latin typeface="Calibri"/>
              <a:ea typeface="Calibri"/>
              <a:cs typeface="Calibri"/>
              <a:sym typeface="Calibri"/>
            </a:endParaRPr>
          </a:p>
        </p:txBody>
      </p:sp>
      <p:sp>
        <p:nvSpPr>
          <p:cNvPr id="237" name="Google Shape;237;p31"/>
          <p:cNvSpPr/>
          <p:nvPr/>
        </p:nvSpPr>
        <p:spPr>
          <a:xfrm>
            <a:off x="4170625" y="1597677"/>
            <a:ext cx="1076400" cy="16653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31"/>
          <p:cNvSpPr/>
          <p:nvPr/>
        </p:nvSpPr>
        <p:spPr>
          <a:xfrm>
            <a:off x="6773830" y="1597677"/>
            <a:ext cx="1076400" cy="1665300"/>
          </a:xfrm>
          <a:prstGeom prst="rect">
            <a:avLst/>
          </a:prstGeom>
          <a:noFill/>
          <a:ln w="2857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32"/>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44" name="Google Shape;244;p32"/>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45" name="Google Shape;245;p32"/>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46" name="Google Shape;246;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47" name="Google Shape;247;p32"/>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48" name="Google Shape;248;p32"/>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55621" y="84300"/>
            <a:ext cx="2982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AI at Microsoft Build 2024</a:t>
            </a:r>
            <a:endParaRPr sz="2000" b="1" i="0" u="none" strike="noStrike" cap="none">
              <a:solidFill>
                <a:srgbClr val="000000"/>
              </a:solidFill>
              <a:latin typeface="Calibri"/>
              <a:ea typeface="Calibri"/>
              <a:cs typeface="Calibri"/>
              <a:sym typeface="Calibri"/>
            </a:endParaRPr>
          </a:p>
        </p:txBody>
      </p:sp>
      <p:sp>
        <p:nvSpPr>
          <p:cNvPr id="71" name="Google Shape;71;p15"/>
          <p:cNvSpPr txBox="1"/>
          <p:nvPr/>
        </p:nvSpPr>
        <p:spPr>
          <a:xfrm>
            <a:off x="52175" y="459600"/>
            <a:ext cx="62361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Microsoft Build</a:t>
            </a:r>
            <a:r>
              <a:rPr lang="en" sz="1200">
                <a:solidFill>
                  <a:schemeClr val="dk1"/>
                </a:solidFill>
                <a:latin typeface="Calibri"/>
                <a:ea typeface="Calibri"/>
                <a:cs typeface="Calibri"/>
                <a:sym typeface="Calibri"/>
              </a:rPr>
              <a:t> is an annual developer conference. May 21-23, 2024, Seattle</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This event is all about AI integration and AI enabling.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Copilot</a:t>
            </a:r>
            <a:r>
              <a:rPr lang="en" sz="1200">
                <a:solidFill>
                  <a:schemeClr val="dk1"/>
                </a:solidFill>
                <a:latin typeface="Calibri"/>
                <a:ea typeface="Calibri"/>
                <a:cs typeface="Calibri"/>
                <a:sym typeface="Calibri"/>
              </a:rPr>
              <a:t> - personal assistant for Microsoft 365 and Teams users.  Chatbot, agenda management, note-taking, chat moderation, contextual question-answering. You can assign tasks to Copilot. Custom copilots and agents - later in 2024.</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AI laptops</a:t>
            </a:r>
            <a:r>
              <a:rPr lang="en" sz="1200">
                <a:solidFill>
                  <a:schemeClr val="dk1"/>
                </a:solidFill>
                <a:latin typeface="Calibri"/>
                <a:ea typeface="Calibri"/>
                <a:cs typeface="Calibri"/>
                <a:sym typeface="Calibri"/>
              </a:rPr>
              <a:t> (Copilot+ PCs) - after june 18th. On-device AI. Surface Pro (tablet+keyboard), Surface Laptop, ASUS, Dell, Samsung, Acer, Lenovo, HP, ...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Chips from Intel, Qualcomm (Snapdragon), AMD. Comparable with MacBook Air M3.</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Phi-3-Silica</a:t>
            </a:r>
            <a:r>
              <a:rPr lang="en" sz="1200">
                <a:solidFill>
                  <a:schemeClr val="dk1"/>
                </a:solidFill>
                <a:latin typeface="Calibri"/>
                <a:ea typeface="Calibri"/>
                <a:cs typeface="Calibri"/>
                <a:sym typeface="Calibri"/>
              </a:rPr>
              <a:t> model - optimized for Neural Processing Units in Copilot+ PCs.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Recall</a:t>
            </a:r>
            <a:r>
              <a:rPr lang="en" sz="1200">
                <a:solidFill>
                  <a:schemeClr val="dk1"/>
                </a:solidFill>
                <a:latin typeface="Calibri"/>
                <a:ea typeface="Calibri"/>
                <a:cs typeface="Calibri"/>
                <a:sym typeface="Calibri"/>
              </a:rPr>
              <a:t> - remembers what you were doing (AI-powered photographic memory). Privacy?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Windows Semantic Index</a:t>
            </a:r>
            <a:r>
              <a:rPr lang="en" sz="1200">
                <a:solidFill>
                  <a:schemeClr val="dk1"/>
                </a:solidFill>
                <a:latin typeface="Calibri"/>
                <a:ea typeface="Calibri"/>
                <a:cs typeface="Calibri"/>
                <a:sym typeface="Calibri"/>
              </a:rPr>
              <a:t> tool - used for Recall.</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Cocreator tool </a:t>
            </a:r>
            <a:r>
              <a:rPr lang="en" sz="1200">
                <a:solidFill>
                  <a:schemeClr val="dk1"/>
                </a:solidFill>
                <a:latin typeface="Calibri"/>
                <a:ea typeface="Calibri"/>
                <a:cs typeface="Calibri"/>
                <a:sym typeface="Calibri"/>
              </a:rPr>
              <a:t>- works with Adobe Photoshop, DaVinci Resolve, CapCut, etc.</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Phi-3-vision</a:t>
            </a:r>
            <a:r>
              <a:rPr lang="en" sz="1200">
                <a:solidFill>
                  <a:schemeClr val="dk1"/>
                </a:solidFill>
                <a:latin typeface="Calibri"/>
                <a:ea typeface="Calibri"/>
                <a:cs typeface="Calibri"/>
                <a:sym typeface="Calibri"/>
              </a:rPr>
              <a:t> 4.2b model in preview. Visual reasoning. 28K context. Can transcribe text from images, describe tables and graphs.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Snapdragon Dev Kit from Qualcomm</a:t>
            </a:r>
            <a:r>
              <a:rPr lang="en" sz="1200">
                <a:solidFill>
                  <a:schemeClr val="dk1"/>
                </a:solidFill>
                <a:latin typeface="Calibri"/>
                <a:ea typeface="Calibri"/>
                <a:cs typeface="Calibri"/>
                <a:sym typeface="Calibri"/>
              </a:rPr>
              <a:t> (small computer like Mac Mini)</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File Explorer integration with Git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Microsoft’s partnerships with </a:t>
            </a:r>
            <a:r>
              <a:rPr lang="en" sz="1200" b="1">
                <a:solidFill>
                  <a:srgbClr val="FF0000"/>
                </a:solidFill>
                <a:latin typeface="Calibri"/>
                <a:ea typeface="Calibri"/>
                <a:cs typeface="Calibri"/>
                <a:sym typeface="Calibri"/>
              </a:rPr>
              <a:t>OpenAI, Meta, Hugging Face, Khan Academy, ...</a:t>
            </a:r>
            <a:endParaRPr sz="1200" b="1">
              <a:solidFill>
                <a:srgbClr val="FF0000"/>
              </a:solidFill>
              <a:latin typeface="Calibri"/>
              <a:ea typeface="Calibri"/>
              <a:cs typeface="Calibri"/>
              <a:sym typeface="Calibri"/>
            </a:endParaRPr>
          </a:p>
        </p:txBody>
      </p:sp>
      <p:pic>
        <p:nvPicPr>
          <p:cNvPr id="72" name="Google Shape;72;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905700" y="81800"/>
            <a:ext cx="2169876" cy="2169876"/>
          </a:xfrm>
          <a:prstGeom prst="rect">
            <a:avLst/>
          </a:prstGeom>
          <a:noFill/>
          <a:ln w="9525" cap="flat" cmpd="sng">
            <a:solidFill>
              <a:srgbClr val="FF0000"/>
            </a:solidFill>
            <a:prstDash val="solid"/>
            <a:round/>
            <a:headEnd type="none" w="sm" len="sm"/>
            <a:tailEnd type="none" w="sm" len="sm"/>
          </a:ln>
        </p:spPr>
      </p:pic>
      <p:sp>
        <p:nvSpPr>
          <p:cNvPr id="73" name="Google Shape;73;p15"/>
          <p:cNvSpPr txBox="1"/>
          <p:nvPr/>
        </p:nvSpPr>
        <p:spPr>
          <a:xfrm>
            <a:off x="3718117" y="3748125"/>
            <a:ext cx="3981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Snapdragon Dev Kit from Qualicomm</a:t>
            </a:r>
            <a:endParaRPr sz="12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3C78D8"/>
                </a:solidFill>
                <a:latin typeface="Calibri"/>
                <a:ea typeface="Calibri"/>
                <a:cs typeface="Calibri"/>
                <a:sym typeface="Calibri"/>
              </a:rPr>
              <a:t>SoC – Snapdragon X Elite</a:t>
            </a:r>
            <a:r>
              <a:rPr lang="en" sz="1200">
                <a:solidFill>
                  <a:schemeClr val="dk1"/>
                </a:solidFill>
                <a:latin typeface="Calibri"/>
                <a:ea typeface="Calibri"/>
                <a:cs typeface="Calibri"/>
                <a:sym typeface="Calibri"/>
              </a:rPr>
              <a:t> (X1E-00-1DE) (CPU + GPU + NPU)</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6AA84F"/>
                </a:solidFill>
                <a:latin typeface="Calibri"/>
                <a:ea typeface="Calibri"/>
                <a:cs typeface="Calibri"/>
                <a:sym typeface="Calibri"/>
              </a:rPr>
              <a:t>32GB System Memory, 512GB SSD</a:t>
            </a:r>
            <a:endParaRPr sz="1200" b="1">
              <a:solidFill>
                <a:srgbClr val="6AA84F"/>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HDMI port, 3 x USB4-C ports, 2x USB 3.2 Gen 2 Type-A ports, 3.5mm audio jack, Ethernet RJ45 port,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Power button, WiFi &amp; Bluetooth,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size (mm): 199 x 175 x 35 mm, Weight – 970 grams, price $900</a:t>
            </a:r>
            <a:endParaRPr sz="1200">
              <a:solidFill>
                <a:schemeClr val="dk1"/>
              </a:solidFill>
              <a:latin typeface="Calibri"/>
              <a:ea typeface="Calibri"/>
              <a:cs typeface="Calibri"/>
              <a:sym typeface="Calibri"/>
            </a:endParaRPr>
          </a:p>
        </p:txBody>
      </p:sp>
      <p:pic>
        <p:nvPicPr>
          <p:cNvPr id="74" name="Google Shape;74;p1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58857" y="3748125"/>
            <a:ext cx="2460543" cy="13113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3"/>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p:nvPr/>
        </p:nvSpPr>
        <p:spPr>
          <a:xfrm>
            <a:off x="55621" y="50001"/>
            <a:ext cx="533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LM Studio, server, lms CLI - run models locally</a:t>
            </a:r>
            <a:endParaRPr sz="2000" b="1" i="0" u="none" strike="noStrike" cap="none">
              <a:solidFill>
                <a:srgbClr val="000000"/>
              </a:solidFill>
              <a:latin typeface="Calibri"/>
              <a:ea typeface="Calibri"/>
              <a:cs typeface="Calibri"/>
              <a:sym typeface="Calibri"/>
            </a:endParaRPr>
          </a:p>
        </p:txBody>
      </p:sp>
      <p:sp>
        <p:nvSpPr>
          <p:cNvPr id="80" name="Google Shape;80;p16"/>
          <p:cNvSpPr txBox="1"/>
          <p:nvPr/>
        </p:nvSpPr>
        <p:spPr>
          <a:xfrm>
            <a:off x="4495300" y="496350"/>
            <a:ext cx="4566900" cy="406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Example asking question from CMD: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curl http://localhost:1234/v1/chat/completions \</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-H "Content-Type: application/json" \</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-d '{ </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  "messages": [ </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    { "role": "system", </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      "content": "</a:t>
            </a:r>
            <a:r>
              <a:rPr lang="en" sz="900">
                <a:solidFill>
                  <a:srgbClr val="CC0000"/>
                </a:solidFill>
                <a:latin typeface="Roboto Mono"/>
                <a:ea typeface="Roboto Mono"/>
                <a:cs typeface="Roboto Mono"/>
                <a:sym typeface="Roboto Mono"/>
              </a:rPr>
              <a:t>You are a helpful coding assistant.</a:t>
            </a:r>
            <a:r>
              <a:rPr lang="en" sz="900">
                <a:solidFill>
                  <a:srgbClr val="3C78D8"/>
                </a:solidFill>
                <a:latin typeface="Roboto Mono"/>
                <a:ea typeface="Roboto Mono"/>
                <a:cs typeface="Roboto Mono"/>
                <a:sym typeface="Roboto Mono"/>
              </a:rPr>
              <a:t>" },</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    { "role": "user", </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      "content": "</a:t>
            </a:r>
            <a:r>
              <a:rPr lang="en" sz="900">
                <a:solidFill>
                  <a:srgbClr val="CC0000"/>
                </a:solidFill>
                <a:latin typeface="Roboto Mono"/>
                <a:ea typeface="Roboto Mono"/>
                <a:cs typeface="Roboto Mono"/>
                <a:sym typeface="Roboto Mono"/>
              </a:rPr>
              <a:t>Whys is the sky blue?</a:t>
            </a:r>
            <a:r>
              <a:rPr lang="en" sz="900">
                <a:solidFill>
                  <a:srgbClr val="3C78D8"/>
                </a:solidFill>
                <a:latin typeface="Roboto Mono"/>
                <a:ea typeface="Roboto Mono"/>
                <a:cs typeface="Roboto Mono"/>
                <a:sym typeface="Roboto Mono"/>
              </a:rPr>
              <a:t>" }</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  ], </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  "temperature": 0.7, </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  "max_tokens": -1,</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  "stream": true</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response is a series of JSON messages containing individual words / tokens: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a:solidFill>
                  <a:srgbClr val="6AA84F"/>
                </a:solidFill>
                <a:latin typeface="Calibri"/>
                <a:ea typeface="Calibri"/>
                <a:cs typeface="Calibri"/>
                <a:sym typeface="Calibri"/>
              </a:rPr>
              <a:t>data: {"id":"chatcmpl-us3308g6gahcu0wo1j0xm", "object":"chat.completion.chunk", "created":1716417847, "model":"PrunaAI/abacusai-Llama-3-Smaug-8B-GGUF-smashed/Llama-3-Smaug-8B.Q8_0.gguf:2", "choices":[{"index":0,"delta":{"role":"assistant", "content":"</a:t>
            </a:r>
            <a:r>
              <a:rPr lang="en" sz="900" b="1">
                <a:solidFill>
                  <a:srgbClr val="FF0000"/>
                </a:solidFill>
                <a:latin typeface="Calibri"/>
                <a:ea typeface="Calibri"/>
                <a:cs typeface="Calibri"/>
                <a:sym typeface="Calibri"/>
              </a:rPr>
              <a:t>To</a:t>
            </a:r>
            <a:r>
              <a:rPr lang="en" sz="900">
                <a:solidFill>
                  <a:srgbClr val="6AA84F"/>
                </a:solidFill>
                <a:latin typeface="Calibri"/>
                <a:ea typeface="Calibri"/>
                <a:cs typeface="Calibri"/>
                <a:sym typeface="Calibri"/>
              </a:rPr>
              <a:t>"}, "finish_reason":null}]}</a:t>
            </a:r>
            <a:endParaRPr sz="900">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900">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a:solidFill>
                  <a:srgbClr val="6AA84F"/>
                </a:solidFill>
                <a:latin typeface="Calibri"/>
                <a:ea typeface="Calibri"/>
                <a:cs typeface="Calibri"/>
                <a:sym typeface="Calibri"/>
              </a:rPr>
              <a:t>data: {"id":"chatcmpl-us3308g6gahcu0wo1j0xm", "object":"chat.completion.chunk", "created":1716417847, "model":"PrunaAI/abacusai-Llama-3-Smaug-8B-GGUF-smashed/Llama-3-Smaug-8B.Q8_0.gguf:2", "choices":[{"index":0, "delta":{"role":"assistant", "content":" </a:t>
            </a:r>
            <a:r>
              <a:rPr lang="en" sz="900" b="1">
                <a:solidFill>
                  <a:srgbClr val="FF0000"/>
                </a:solidFill>
                <a:latin typeface="Calibri"/>
                <a:ea typeface="Calibri"/>
                <a:cs typeface="Calibri"/>
                <a:sym typeface="Calibri"/>
              </a:rPr>
              <a:t>work</a:t>
            </a:r>
            <a:r>
              <a:rPr lang="en" sz="900">
                <a:solidFill>
                  <a:srgbClr val="6AA84F"/>
                </a:solidFill>
                <a:latin typeface="Calibri"/>
                <a:ea typeface="Calibri"/>
                <a:cs typeface="Calibri"/>
                <a:sym typeface="Calibri"/>
              </a:rPr>
              <a:t>"},"finish_reason":null}]}</a:t>
            </a:r>
            <a:endParaRPr sz="900">
              <a:solidFill>
                <a:srgbClr val="6AA84F"/>
              </a:solidFill>
              <a:latin typeface="Calibri"/>
              <a:ea typeface="Calibri"/>
              <a:cs typeface="Calibri"/>
              <a:sym typeface="Calibri"/>
            </a:endParaRPr>
          </a:p>
        </p:txBody>
      </p:sp>
      <p:sp>
        <p:nvSpPr>
          <p:cNvPr id="81" name="Google Shape;81;p16"/>
          <p:cNvSpPr txBox="1"/>
          <p:nvPr/>
        </p:nvSpPr>
        <p:spPr>
          <a:xfrm>
            <a:off x="53127" y="420150"/>
            <a:ext cx="43920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You can now start and use LM Studio server from terminal or python.  "lms" CLI is added for admin tasks.</a:t>
            </a:r>
            <a:br>
              <a:rPr lang="en" sz="1300">
                <a:latin typeface="Calibri"/>
                <a:ea typeface="Calibri"/>
                <a:cs typeface="Calibri"/>
                <a:sym typeface="Calibri"/>
              </a:rPr>
            </a:br>
            <a:r>
              <a:rPr lang="en" sz="1300">
                <a:latin typeface="Calibri"/>
                <a:ea typeface="Calibri"/>
                <a:cs typeface="Calibri"/>
                <a:sym typeface="Calibri"/>
              </a:rPr>
              <a:t>Start by downloading and installing LM Studio app on your computer - </a:t>
            </a:r>
            <a:r>
              <a:rPr lang="en" sz="1300" u="sng">
                <a:solidFill>
                  <a:schemeClr val="hlink"/>
                </a:solidFill>
                <a:latin typeface="Calibri"/>
                <a:ea typeface="Calibri"/>
                <a:cs typeface="Calibri"/>
                <a:sym typeface="Calibri"/>
                <a:hlinkClick r:id="rId3"/>
              </a:rPr>
              <a:t>https://lmstudio.ai</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Then follow these instructions to bootstrap and run the </a:t>
            </a:r>
            <a:r>
              <a:rPr lang="en" sz="1300" b="1">
                <a:solidFill>
                  <a:srgbClr val="FF0000"/>
                </a:solidFill>
                <a:latin typeface="Calibri"/>
                <a:ea typeface="Calibri"/>
                <a:cs typeface="Calibri"/>
                <a:sym typeface="Calibri"/>
              </a:rPr>
              <a:t>lms</a:t>
            </a:r>
            <a:r>
              <a:rPr lang="en" sz="1300">
                <a:latin typeface="Calibri"/>
                <a:ea typeface="Calibri"/>
                <a:cs typeface="Calibri"/>
                <a:sym typeface="Calibri"/>
              </a:rPr>
              <a:t> application in Terminal - </a:t>
            </a:r>
            <a:r>
              <a:rPr lang="en" sz="1300" u="sng">
                <a:solidFill>
                  <a:schemeClr val="hlink"/>
                </a:solidFill>
                <a:latin typeface="Calibri"/>
                <a:ea typeface="Calibri"/>
                <a:cs typeface="Calibri"/>
                <a:sym typeface="Calibri"/>
                <a:hlinkClick r:id="rId4"/>
              </a:rPr>
              <a:t>https://lmstudio.ai/blog/lms</a:t>
            </a:r>
            <a:r>
              <a:rPr lang="en" sz="1300">
                <a:latin typeface="Calibri"/>
                <a:ea typeface="Calibri"/>
                <a:cs typeface="Calibri"/>
                <a:sym typeface="Calibri"/>
              </a:rPr>
              <a:t> or </a:t>
            </a:r>
            <a:r>
              <a:rPr lang="en" sz="1300" u="sng">
                <a:solidFill>
                  <a:schemeClr val="hlink"/>
                </a:solidFill>
                <a:latin typeface="Calibri"/>
                <a:ea typeface="Calibri"/>
                <a:cs typeface="Calibri"/>
                <a:sym typeface="Calibri"/>
                <a:hlinkClick r:id="rId5"/>
              </a:rPr>
              <a:t>https://github.com/lmstudio-ai/lms</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chemeClr val="dk1"/>
                </a:solidFill>
                <a:latin typeface="Roboto Mono"/>
                <a:ea typeface="Roboto Mono"/>
                <a:cs typeface="Roboto Mono"/>
                <a:sym typeface="Roboto Mono"/>
              </a:rPr>
              <a:t>Here are docs on how to start and use the server:</a:t>
            </a:r>
            <a:br>
              <a:rPr lang="en" sz="1100">
                <a:solidFill>
                  <a:srgbClr val="6AA84F"/>
                </a:solidFill>
                <a:latin typeface="Roboto Mono"/>
                <a:ea typeface="Roboto Mono"/>
                <a:cs typeface="Roboto Mono"/>
                <a:sym typeface="Roboto Mono"/>
              </a:rPr>
            </a:br>
            <a:r>
              <a:rPr lang="en" sz="1100" u="sng">
                <a:solidFill>
                  <a:schemeClr val="hlink"/>
                </a:solidFill>
                <a:latin typeface="Roboto Mono"/>
                <a:ea typeface="Roboto Mono"/>
                <a:cs typeface="Roboto Mono"/>
                <a:sym typeface="Roboto Mono"/>
                <a:hlinkClick r:id="rId6"/>
              </a:rPr>
              <a:t>https://lmstudio.ai/docs/local-server</a:t>
            </a:r>
            <a:r>
              <a:rPr lang="en" sz="1100">
                <a:solidFill>
                  <a:srgbClr val="6AA84F"/>
                </a:solidFill>
                <a:latin typeface="Roboto Mono"/>
                <a:ea typeface="Roboto Mono"/>
                <a:cs typeface="Roboto Mono"/>
                <a:sym typeface="Roboto Mono"/>
              </a:rPr>
              <a:t> </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6AA84F"/>
                </a:solidFill>
                <a:latin typeface="Roboto Mono"/>
                <a:ea typeface="Roboto Mono"/>
                <a:cs typeface="Roboto Mono"/>
                <a:sym typeface="Roboto Mono"/>
              </a:rPr>
              <a:t># Mac / Linux:</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~/.cache/lm-studio/bin/lms bootstrap</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6AA84F"/>
                </a:solidFill>
                <a:latin typeface="Roboto Mono"/>
                <a:ea typeface="Roboto Mono"/>
                <a:cs typeface="Roboto Mono"/>
                <a:sym typeface="Roboto Mono"/>
              </a:rPr>
              <a:t># lms uses lmstudio.js to interact with LM Studio.</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6AA84F"/>
                </a:solidFill>
                <a:latin typeface="Roboto Mono"/>
                <a:ea typeface="Roboto Mono"/>
                <a:cs typeface="Roboto Mono"/>
                <a:sym typeface="Roboto Mono"/>
              </a:rPr>
              <a:t># In new terminal:</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lms --help</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lms status</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lms server start # stop, status</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lms ls </a:t>
            </a:r>
            <a:r>
              <a:rPr lang="en" sz="1100">
                <a:solidFill>
                  <a:srgbClr val="6AA84F"/>
                </a:solidFill>
                <a:latin typeface="Roboto Mono"/>
                <a:ea typeface="Roboto Mono"/>
                <a:cs typeface="Roboto Mono"/>
                <a:sym typeface="Roboto Mono"/>
              </a:rPr>
              <a:t># List all downloaded models</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lms ps </a:t>
            </a:r>
            <a:r>
              <a:rPr lang="en" sz="1100">
                <a:solidFill>
                  <a:srgbClr val="6AA84F"/>
                </a:solidFill>
                <a:latin typeface="Roboto Mono"/>
                <a:ea typeface="Roboto Mono"/>
                <a:cs typeface="Roboto Mono"/>
                <a:sym typeface="Roboto Mono"/>
              </a:rPr>
              <a:t># List all loaded models</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lms load mymodel </a:t>
            </a:r>
            <a:r>
              <a:rPr lang="en" sz="1100">
                <a:solidFill>
                  <a:srgbClr val="6AA84F"/>
                </a:solidFill>
                <a:latin typeface="Roboto Mono"/>
                <a:ea typeface="Roboto Mono"/>
                <a:cs typeface="Roboto Mono"/>
                <a:sym typeface="Roboto Mono"/>
              </a:rPr>
              <a:t># Load a model</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lms unload mymodel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lms unload --all</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lms create # new project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lms log stream</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lms version</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lms bootstrap</a:t>
            </a:r>
            <a:endParaRPr sz="13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p:nvPr/>
        </p:nvSpPr>
        <p:spPr>
          <a:xfrm>
            <a:off x="0" y="8100"/>
            <a:ext cx="6189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Use LM Studio Server from Python</a:t>
            </a:r>
            <a:endParaRPr sz="2000" b="1" i="0" u="none" strike="noStrike" cap="none">
              <a:solidFill>
                <a:srgbClr val="000000"/>
              </a:solidFill>
              <a:latin typeface="Calibri"/>
              <a:ea typeface="Calibri"/>
              <a:cs typeface="Calibri"/>
              <a:sym typeface="Calibri"/>
            </a:endParaRPr>
          </a:p>
        </p:txBody>
      </p:sp>
      <p:sp>
        <p:nvSpPr>
          <p:cNvPr id="87" name="Google Shape;87;p17"/>
          <p:cNvSpPr txBox="1"/>
          <p:nvPr/>
        </p:nvSpPr>
        <p:spPr>
          <a:xfrm>
            <a:off x="53125" y="1209050"/>
            <a:ext cx="4392000" cy="323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6AA84F"/>
                </a:solidFill>
                <a:latin typeface="Roboto Mono"/>
                <a:ea typeface="Roboto Mono"/>
                <a:cs typeface="Roboto Mono"/>
                <a:sym typeface="Roboto Mono"/>
              </a:rPr>
              <a:t># res = subprocess.run(</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6AA84F"/>
                </a:solidFill>
                <a:latin typeface="Roboto Mono"/>
                <a:ea typeface="Roboto Mono"/>
                <a:cs typeface="Roboto Mono"/>
                <a:sym typeface="Roboto Mono"/>
              </a:rPr>
              <a:t>#             ["lms","server", "start"],</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6AA84F"/>
                </a:solidFill>
                <a:latin typeface="Roboto Mono"/>
                <a:ea typeface="Roboto Mono"/>
                <a:cs typeface="Roboto Mono"/>
                <a:sym typeface="Roboto Mono"/>
              </a:rPr>
              <a:t>#             capture_output=True, text=True)</a:t>
            </a:r>
            <a:endParaRPr sz="11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from openai import OpenAI</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client = OpenAI(base_url="</a:t>
            </a:r>
            <a:r>
              <a:rPr lang="en" sz="1100" u="sng">
                <a:solidFill>
                  <a:schemeClr val="hlink"/>
                </a:solidFill>
                <a:latin typeface="Roboto Mono"/>
                <a:ea typeface="Roboto Mono"/>
                <a:cs typeface="Roboto Mono"/>
                <a:sym typeface="Roboto Mono"/>
                <a:hlinkClick r:id="rId3"/>
              </a:rPr>
              <a:t>http://localhost:1234/v1</a:t>
            </a:r>
            <a:r>
              <a:rPr lang="en" sz="1100">
                <a:solidFill>
                  <a:srgbClr val="3C78D8"/>
                </a:solidFill>
                <a:latin typeface="Roboto Mono"/>
                <a:ea typeface="Roboto Mono"/>
                <a:cs typeface="Roboto Mono"/>
                <a:sym typeface="Roboto Mono"/>
              </a:rPr>
              <a: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api_key="not-needed")</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response = client.chat.completions.create(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model = "local_model",</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messages =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{"role": "system",</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"content": "You are a helpful assistant."},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{"role": "user",</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"content": "why is the sky blue?"},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temperature=0.5,</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print(response.choices[0].message.content)</a:t>
            </a:r>
            <a:endParaRPr sz="1100">
              <a:solidFill>
                <a:srgbClr val="3C78D8"/>
              </a:solidFill>
              <a:latin typeface="Roboto Mono"/>
              <a:ea typeface="Roboto Mono"/>
              <a:cs typeface="Roboto Mono"/>
              <a:sym typeface="Roboto Mono"/>
            </a:endParaRPr>
          </a:p>
        </p:txBody>
      </p:sp>
      <p:sp>
        <p:nvSpPr>
          <p:cNvPr id="88" name="Google Shape;88;p17"/>
          <p:cNvSpPr txBox="1"/>
          <p:nvPr/>
        </p:nvSpPr>
        <p:spPr>
          <a:xfrm>
            <a:off x="53127" y="496350"/>
            <a:ext cx="43920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You can use LLMs via LM Studio Server from Python:</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https://www.youtube.com/watch?v=Z-EofFFnOus</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The code examples are actually provided right inside LM Studio</a:t>
            </a:r>
            <a:endParaRPr sz="1300">
              <a:latin typeface="Calibri"/>
              <a:ea typeface="Calibri"/>
              <a:cs typeface="Calibri"/>
              <a:sym typeface="Calibri"/>
            </a:endParaRPr>
          </a:p>
        </p:txBody>
      </p:sp>
      <p:sp>
        <p:nvSpPr>
          <p:cNvPr id="89" name="Google Shape;89;p17"/>
          <p:cNvSpPr txBox="1"/>
          <p:nvPr/>
        </p:nvSpPr>
        <p:spPr>
          <a:xfrm>
            <a:off x="4638300" y="3276025"/>
            <a:ext cx="44598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900">
                <a:solidFill>
                  <a:srgbClr val="3C78D8"/>
                </a:solidFill>
                <a:latin typeface="Roboto Mono"/>
                <a:ea typeface="Roboto Mono"/>
                <a:cs typeface="Roboto Mono"/>
                <a:sym typeface="Roboto Mono"/>
              </a:rPr>
              <a:t>The response:</a:t>
            </a: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9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a:solidFill>
                  <a:srgbClr val="6AA84F"/>
                </a:solidFill>
                <a:latin typeface="Roboto Mono"/>
                <a:ea typeface="Roboto Mono"/>
                <a:cs typeface="Roboto Mono"/>
                <a:sym typeface="Roboto Mono"/>
              </a:rPr>
              <a:t>The sky appears blue because of a phenomenon called Rayleigh scattering, named after Lord Rayleigh who first described it in the late 19th century. Essentially, when sunlight enters Earth's atmosphere, it encounters tiny molecules of gases such as nitrogen and oxygen. These small molecules scatter shorter (blue) wavelengths much more than longer (red) wavelengths due to their size compared to the wavelength of light. This scattering effect gives the sky its blue color during the daytime. The color can vary depending on atmospheric conditions like pollution or dust, but generally, it's that beautiful shade of blue we see!</a:t>
            </a:r>
            <a:endParaRPr sz="900">
              <a:solidFill>
                <a:srgbClr val="6AA84F"/>
              </a:solidFill>
              <a:latin typeface="Roboto Mono"/>
              <a:ea typeface="Roboto Mono"/>
              <a:cs typeface="Roboto Mono"/>
              <a:sym typeface="Roboto Mono"/>
            </a:endParaRPr>
          </a:p>
        </p:txBody>
      </p:sp>
      <p:pic>
        <p:nvPicPr>
          <p:cNvPr id="90" name="Google Shape;90;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16269" y="61275"/>
            <a:ext cx="3981824" cy="3136075"/>
          </a:xfrm>
          <a:prstGeom prst="rect">
            <a:avLst/>
          </a:prstGeom>
          <a:noFill/>
          <a:ln>
            <a:noFill/>
          </a:ln>
        </p:spPr>
      </p:pic>
      <p:sp>
        <p:nvSpPr>
          <p:cNvPr id="91" name="Google Shape;91;p17"/>
          <p:cNvSpPr/>
          <p:nvPr/>
        </p:nvSpPr>
        <p:spPr>
          <a:xfrm rot="-2700000">
            <a:off x="5840295" y="1822686"/>
            <a:ext cx="994899" cy="402627"/>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p:nvPr/>
        </p:nvSpPr>
        <p:spPr>
          <a:xfrm>
            <a:off x="0" y="8100"/>
            <a:ext cx="6144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Streaming chat using LM Studio Server from Python</a:t>
            </a:r>
            <a:endParaRPr sz="2000" b="1" i="0" u="none" strike="noStrike" cap="none">
              <a:solidFill>
                <a:srgbClr val="000000"/>
              </a:solidFill>
              <a:latin typeface="Calibri"/>
              <a:ea typeface="Calibri"/>
              <a:cs typeface="Calibri"/>
              <a:sym typeface="Calibri"/>
            </a:endParaRPr>
          </a:p>
        </p:txBody>
      </p:sp>
      <p:sp>
        <p:nvSpPr>
          <p:cNvPr id="97" name="Google Shape;97;p18"/>
          <p:cNvSpPr txBox="1"/>
          <p:nvPr/>
        </p:nvSpPr>
        <p:spPr>
          <a:xfrm>
            <a:off x="53125" y="1193250"/>
            <a:ext cx="4678500" cy="323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from openai import OpenAI</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client = OpenAI(base_url="</a:t>
            </a:r>
            <a:r>
              <a:rPr lang="en" sz="1100" u="sng">
                <a:solidFill>
                  <a:schemeClr val="hlink"/>
                </a:solidFill>
                <a:latin typeface="Roboto Mono"/>
                <a:ea typeface="Roboto Mono"/>
                <a:cs typeface="Roboto Mono"/>
                <a:sym typeface="Roboto Mono"/>
                <a:hlinkClick r:id="rId3"/>
              </a:rPr>
              <a:t>http://localhost:1234/v1</a:t>
            </a:r>
            <a:r>
              <a:rPr lang="en" sz="1100">
                <a:solidFill>
                  <a:srgbClr val="3C78D8"/>
                </a:solidFill>
                <a:latin typeface="Roboto Mono"/>
                <a:ea typeface="Roboto Mono"/>
                <a:cs typeface="Roboto Mono"/>
                <a:sym typeface="Roboto Mono"/>
              </a:rPr>
              <a: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api_key="not-needed")</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response = client.chat.completions.create(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model = "local_model",</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messages =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{"role": "system",</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"content": "You are a helpful assistant."},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{"role": "user",</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"content": "why is the sky blue?"},</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temperature=0.5,</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a:t>
            </a:r>
            <a:r>
              <a:rPr lang="en" sz="1100" b="1">
                <a:solidFill>
                  <a:srgbClr val="FF0000"/>
                </a:solidFill>
                <a:latin typeface="Roboto Mono"/>
                <a:ea typeface="Roboto Mono"/>
                <a:cs typeface="Roboto Mono"/>
                <a:sym typeface="Roboto Mono"/>
              </a:rPr>
              <a:t>stream=True</a:t>
            </a:r>
            <a:r>
              <a:rPr lang="en" sz="1100">
                <a:solidFill>
                  <a:srgbClr val="3C78D8"/>
                </a:solidFill>
                <a:latin typeface="Roboto Mono"/>
                <a:ea typeface="Roboto Mono"/>
                <a:cs typeface="Roboto Mono"/>
                <a:sym typeface="Roboto Mono"/>
              </a:rPr>
              <a:t>,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for chunk in response: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content = chunk.choices[0].delta.content or ""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print(content, end="", flush=True)</a:t>
            </a:r>
            <a:endParaRPr sz="1100">
              <a:solidFill>
                <a:srgbClr val="3C78D8"/>
              </a:solidFill>
              <a:latin typeface="Roboto Mono"/>
              <a:ea typeface="Roboto Mono"/>
              <a:cs typeface="Roboto Mono"/>
              <a:sym typeface="Roboto Mono"/>
            </a:endParaRPr>
          </a:p>
        </p:txBody>
      </p:sp>
      <p:sp>
        <p:nvSpPr>
          <p:cNvPr id="98" name="Google Shape;98;p18"/>
          <p:cNvSpPr txBox="1"/>
          <p:nvPr/>
        </p:nvSpPr>
        <p:spPr>
          <a:xfrm>
            <a:off x="53125" y="526313"/>
            <a:ext cx="46785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lms server start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lms ls</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lms load PrunaAI/abacusai-Llama-3-Smaug-8B-GGUF-smashed</a:t>
            </a:r>
            <a:endParaRPr sz="1100">
              <a:solidFill>
                <a:srgbClr val="3C78D8"/>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p:nvPr/>
        </p:nvSpPr>
        <p:spPr>
          <a:xfrm>
            <a:off x="0" y="8100"/>
            <a:ext cx="6144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Create ollama models from models on HuggingFace</a:t>
            </a:r>
            <a:endParaRPr sz="2000" b="1" i="0" u="none" strike="noStrike" cap="none">
              <a:solidFill>
                <a:srgbClr val="000000"/>
              </a:solidFill>
              <a:latin typeface="Calibri"/>
              <a:ea typeface="Calibri"/>
              <a:cs typeface="Calibri"/>
              <a:sym typeface="Calibri"/>
            </a:endParaRPr>
          </a:p>
        </p:txBody>
      </p:sp>
      <p:sp>
        <p:nvSpPr>
          <p:cNvPr id="104" name="Google Shape;104;p19"/>
          <p:cNvSpPr txBox="1"/>
          <p:nvPr/>
        </p:nvSpPr>
        <p:spPr>
          <a:xfrm>
            <a:off x="76750" y="406150"/>
            <a:ext cx="4460100" cy="189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Ollama: How To Create Custom Models From HuggingFace ( GGUF )</a:t>
            </a:r>
            <a:endParaRPr sz="1200" b="1">
              <a:solidFill>
                <a:srgbClr val="FF0000"/>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https://www.youtube.com/watch?v=TFwYvHZV6j0</a:t>
            </a:r>
            <a:endParaRPr sz="1000">
              <a:solidFill>
                <a:srgbClr val="3C78D8"/>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https://www.youtube.com/watch?v=7BH4C6-HP14</a:t>
            </a:r>
            <a:r>
              <a:rPr lang="en" sz="1000">
                <a:solidFill>
                  <a:srgbClr val="3C78D8"/>
                </a:solidFill>
                <a:latin typeface="Calibri"/>
                <a:ea typeface="Calibri"/>
                <a:cs typeface="Calibri"/>
                <a:sym typeface="Calibri"/>
              </a:rPr>
              <a:t> </a:t>
            </a:r>
            <a:endParaRPr sz="1000">
              <a:solidFill>
                <a:srgbClr val="3C78D8"/>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https://www.youtube.com/watch?v=0ou51l-MLCo</a:t>
            </a:r>
            <a:r>
              <a:rPr lang="en" sz="1000">
                <a:solidFill>
                  <a:srgbClr val="3C78D8"/>
                </a:solidFill>
                <a:latin typeface="Calibri"/>
                <a:ea typeface="Calibri"/>
                <a:cs typeface="Calibri"/>
                <a:sym typeface="Calibri"/>
              </a:rPr>
              <a:t> </a:t>
            </a:r>
            <a:endParaRPr sz="1000">
              <a:solidFill>
                <a:srgbClr val="3C78D8"/>
              </a:solidFill>
              <a:latin typeface="Calibri"/>
              <a:ea typeface="Calibri"/>
              <a:cs typeface="Calibri"/>
              <a:sym typeface="Calibri"/>
            </a:endParaRPr>
          </a:p>
          <a:p>
            <a:pPr marL="0" lvl="0" indent="0" algn="l" rtl="0">
              <a:spcBef>
                <a:spcPts val="0"/>
              </a:spcBef>
              <a:spcAft>
                <a:spcPts val="0"/>
              </a:spcAft>
              <a:buNone/>
            </a:pPr>
            <a:endParaRPr sz="1000">
              <a:solidFill>
                <a:srgbClr val="3C78D8"/>
              </a:solidFill>
              <a:latin typeface="Calibri"/>
              <a:ea typeface="Calibri"/>
              <a:cs typeface="Calibri"/>
              <a:sym typeface="Calibri"/>
            </a:endParaRPr>
          </a:p>
          <a:p>
            <a:pPr marL="228600" lvl="0" indent="-139700" algn="l" rtl="0">
              <a:spcBef>
                <a:spcPts val="0"/>
              </a:spcBef>
              <a:spcAft>
                <a:spcPts val="0"/>
              </a:spcAft>
              <a:buClr>
                <a:srgbClr val="3C78D8"/>
              </a:buClr>
              <a:buSzPts val="1300"/>
              <a:buFont typeface="Calibri"/>
              <a:buAutoNum type="arabicPeriod"/>
            </a:pPr>
            <a:r>
              <a:rPr lang="en" sz="1300">
                <a:solidFill>
                  <a:srgbClr val="3C78D8"/>
                </a:solidFill>
                <a:latin typeface="Calibri"/>
                <a:ea typeface="Calibri"/>
                <a:cs typeface="Calibri"/>
                <a:sym typeface="Calibri"/>
              </a:rPr>
              <a:t>download model from HuggingFace, for example:</a:t>
            </a:r>
            <a:br>
              <a:rPr lang="en" sz="1300">
                <a:solidFill>
                  <a:srgbClr val="3C78D8"/>
                </a:solidFill>
                <a:latin typeface="Calibri"/>
                <a:ea typeface="Calibri"/>
                <a:cs typeface="Calibri"/>
                <a:sym typeface="Calibri"/>
              </a:rPr>
            </a:br>
            <a:r>
              <a:rPr lang="en" sz="900" u="sng">
                <a:solidFill>
                  <a:schemeClr val="hlink"/>
                </a:solidFill>
                <a:latin typeface="Calibri"/>
                <a:ea typeface="Calibri"/>
                <a:cs typeface="Calibri"/>
                <a:sym typeface="Calibri"/>
                <a:hlinkClick r:id="rId6"/>
              </a:rPr>
              <a:t>https://huggingface.co/PrunaAI/abacusai-Llama-3-Smaug-8B-GGUF-smashed/blob/main/Llama-3-Smaug-8B.Q8_0.gguf</a:t>
            </a:r>
            <a:r>
              <a:rPr lang="en" sz="900">
                <a:solidFill>
                  <a:srgbClr val="3C78D8"/>
                </a:solidFill>
                <a:latin typeface="Calibri"/>
                <a:ea typeface="Calibri"/>
                <a:cs typeface="Calibri"/>
                <a:sym typeface="Calibri"/>
              </a:rPr>
              <a:t> </a:t>
            </a:r>
            <a:endParaRPr sz="900">
              <a:solidFill>
                <a:srgbClr val="3C78D8"/>
              </a:solidFill>
              <a:latin typeface="Calibri"/>
              <a:ea typeface="Calibri"/>
              <a:cs typeface="Calibri"/>
              <a:sym typeface="Calibri"/>
            </a:endParaRPr>
          </a:p>
          <a:p>
            <a:pPr marL="228600" lvl="0" indent="-139700" algn="l" rtl="0">
              <a:spcBef>
                <a:spcPts val="0"/>
              </a:spcBef>
              <a:spcAft>
                <a:spcPts val="0"/>
              </a:spcAft>
              <a:buClr>
                <a:srgbClr val="3C78D8"/>
              </a:buClr>
              <a:buSzPts val="1300"/>
              <a:buFont typeface="Calibri"/>
              <a:buAutoNum type="arabicPeriod"/>
            </a:pPr>
            <a:r>
              <a:rPr lang="en" sz="1300">
                <a:solidFill>
                  <a:srgbClr val="3C78D8"/>
                </a:solidFill>
                <a:latin typeface="Calibri"/>
                <a:ea typeface="Calibri"/>
                <a:cs typeface="Calibri"/>
                <a:sym typeface="Calibri"/>
              </a:rPr>
              <a:t>Manually create file "Modelfile" using model description templates from HuggingFace model page or running "ollama show" command for a similar model</a:t>
            </a:r>
            <a:endParaRPr sz="1300">
              <a:solidFill>
                <a:srgbClr val="6AA84F"/>
              </a:solidFill>
              <a:latin typeface="Calibri"/>
              <a:ea typeface="Calibri"/>
              <a:cs typeface="Calibri"/>
              <a:sym typeface="Calibri"/>
            </a:endParaRPr>
          </a:p>
        </p:txBody>
      </p:sp>
      <p:sp>
        <p:nvSpPr>
          <p:cNvPr id="105" name="Google Shape;105;p19"/>
          <p:cNvSpPr txBox="1"/>
          <p:nvPr/>
        </p:nvSpPr>
        <p:spPr>
          <a:xfrm>
            <a:off x="4683900" y="413950"/>
            <a:ext cx="44601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To see examples of Modelfiles, you can run the ollama show command, for example:</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b="1">
                <a:solidFill>
                  <a:srgbClr val="CC0000"/>
                </a:solidFill>
                <a:latin typeface="Roboto Mono"/>
                <a:ea typeface="Roboto Mono"/>
                <a:cs typeface="Roboto Mono"/>
                <a:sym typeface="Roboto Mono"/>
              </a:rPr>
              <a:t>ollama  show  llama3-gradient  --modelfile</a:t>
            </a:r>
            <a:endParaRPr sz="1200" b="1">
              <a:solidFill>
                <a:srgbClr val="CC000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To create the model, run this command:</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b="1">
                <a:solidFill>
                  <a:srgbClr val="CC0000"/>
                </a:solidFill>
                <a:latin typeface="Roboto Mono"/>
                <a:ea typeface="Roboto Mono"/>
                <a:cs typeface="Roboto Mono"/>
                <a:sym typeface="Roboto Mono"/>
              </a:rPr>
              <a:t>ollama  create  dragon8b  -f Modelfile</a:t>
            </a:r>
            <a:endParaRPr sz="1200" b="1">
              <a:solidFill>
                <a:srgbClr val="CC000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That's it! </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a:solidFill>
                  <a:srgbClr val="3C78D8"/>
                </a:solidFill>
                <a:latin typeface="Roboto Mono"/>
                <a:ea typeface="Roboto Mono"/>
                <a:cs typeface="Roboto Mono"/>
                <a:sym typeface="Roboto Mono"/>
              </a:rPr>
              <a:t>Run it:</a:t>
            </a:r>
            <a:endParaRPr sz="12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b="1">
                <a:solidFill>
                  <a:srgbClr val="CC0000"/>
                </a:solidFill>
                <a:latin typeface="Roboto Mono"/>
                <a:ea typeface="Roboto Mono"/>
                <a:cs typeface="Roboto Mono"/>
                <a:sym typeface="Roboto Mono"/>
              </a:rPr>
              <a:t>ollama  run  dragon8b</a:t>
            </a:r>
            <a:endParaRPr sz="1200" b="1">
              <a:solidFill>
                <a:srgbClr val="CC0000"/>
              </a:solidFill>
              <a:latin typeface="Roboto Mono"/>
              <a:ea typeface="Roboto Mono"/>
              <a:cs typeface="Roboto Mono"/>
              <a:sym typeface="Roboto Mono"/>
            </a:endParaRPr>
          </a:p>
        </p:txBody>
      </p:sp>
      <p:sp>
        <p:nvSpPr>
          <p:cNvPr id="106" name="Google Shape;106;p19"/>
          <p:cNvSpPr txBox="1"/>
          <p:nvPr/>
        </p:nvSpPr>
        <p:spPr>
          <a:xfrm>
            <a:off x="76750" y="2838575"/>
            <a:ext cx="62115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FROM ./Llama-3-Smaug-8B.Q8_0.gguf</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TEMPLATE "{{ if .System }}&lt;|start_header_id|&gt;system&lt;|end_header_id|&gt;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.System }}&lt;|eot_id|&gt;{{ end }}{{ if .Prompt }}&lt;|start_header_id|&gt;user&lt;|end_header_id|&gt;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.Prompt }}&lt;|eot_id|&gt;{{ end }}&lt;|start_header_id|&gt;assistant&lt;|end_header_id|&gt;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 .Response }}&lt;|eot_id|&gt;"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PARAMETER stop &lt;|start_header_id|&gt;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PARAMETER stop &lt;|end_header_id|&gt;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PARAMETER stop &lt;|eot_id|&gt;</a:t>
            </a:r>
            <a:endParaRPr sz="900" b="1">
              <a:solidFill>
                <a:srgbClr val="3C78D8"/>
              </a:solidFill>
              <a:latin typeface="Roboto Mono"/>
              <a:ea typeface="Roboto Mono"/>
              <a:cs typeface="Roboto Mono"/>
              <a:sym typeface="Roboto Mono"/>
            </a:endParaRPr>
          </a:p>
        </p:txBody>
      </p:sp>
      <p:sp>
        <p:nvSpPr>
          <p:cNvPr id="107" name="Google Shape;107;p19"/>
          <p:cNvSpPr txBox="1"/>
          <p:nvPr/>
        </p:nvSpPr>
        <p:spPr>
          <a:xfrm>
            <a:off x="76750" y="2575025"/>
            <a:ext cx="766800" cy="218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Modelfile</a:t>
            </a:r>
            <a:endParaRPr sz="1300" b="1">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p:nvPr/>
        </p:nvSpPr>
        <p:spPr>
          <a:xfrm>
            <a:off x="0" y="8100"/>
            <a:ext cx="447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Mistral 7B Instruct V3</a:t>
            </a:r>
            <a:endParaRPr sz="2000" b="1" i="0" u="none" strike="noStrike" cap="none">
              <a:solidFill>
                <a:srgbClr val="000000"/>
              </a:solidFill>
              <a:latin typeface="Calibri"/>
              <a:ea typeface="Calibri"/>
              <a:cs typeface="Calibri"/>
              <a:sym typeface="Calibri"/>
            </a:endParaRPr>
          </a:p>
        </p:txBody>
      </p:sp>
      <p:sp>
        <p:nvSpPr>
          <p:cNvPr id="113" name="Google Shape;113;p20"/>
          <p:cNvSpPr txBox="1"/>
          <p:nvPr/>
        </p:nvSpPr>
        <p:spPr>
          <a:xfrm>
            <a:off x="86800" y="496350"/>
            <a:ext cx="8081700" cy="214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Mistral-7B-Instruct-v0.3 is an instruct fine-tuned version of the Mistral-7B-v0.3.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It has extended context length (32K) and improved performance.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Supports v3 Tokenizer.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Supports function calling.</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https://huggingface.co/mistralai/Mistral-7B-Instruct-v0.3</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b="1">
                <a:solidFill>
                  <a:srgbClr val="3C78D8"/>
                </a:solidFill>
                <a:latin typeface="Roboto Mono"/>
                <a:ea typeface="Roboto Mono"/>
                <a:cs typeface="Roboto Mono"/>
                <a:sym typeface="Roboto Mono"/>
              </a:rPr>
              <a:t>pip install mistral_inference</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b="1">
                <a:solidFill>
                  <a:srgbClr val="3C78D8"/>
                </a:solidFill>
                <a:latin typeface="Roboto Mono"/>
                <a:ea typeface="Roboto Mono"/>
                <a:cs typeface="Roboto Mono"/>
                <a:sym typeface="Roboto Mono"/>
              </a:rPr>
              <a:t>mistral-chat $HOME/mistral_models/7B-Instruct-v0.3 --instruct --max_tokens 256</a:t>
            </a:r>
            <a:endParaRPr sz="12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2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b="1">
                <a:solidFill>
                  <a:srgbClr val="3C78D8"/>
                </a:solidFill>
                <a:latin typeface="Roboto Mono"/>
                <a:ea typeface="Roboto Mono"/>
                <a:cs typeface="Roboto Mono"/>
                <a:sym typeface="Roboto Mono"/>
              </a:rPr>
              <a:t>ollama run mistral:7b-instruct-v0.3-q5_K_M</a:t>
            </a:r>
            <a:endParaRPr sz="1200" b="1">
              <a:solidFill>
                <a:srgbClr val="3C78D8"/>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p:nvPr/>
        </p:nvSpPr>
        <p:spPr>
          <a:xfrm>
            <a:off x="0" y="8100"/>
            <a:ext cx="6189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Smaug-Llama-3-70B-Instruct</a:t>
            </a:r>
            <a:endParaRPr sz="2000" b="1" i="0" u="none" strike="noStrike" cap="none">
              <a:solidFill>
                <a:srgbClr val="000000"/>
              </a:solidFill>
              <a:latin typeface="Calibri"/>
              <a:ea typeface="Calibri"/>
              <a:cs typeface="Calibri"/>
              <a:sym typeface="Calibri"/>
            </a:endParaRPr>
          </a:p>
        </p:txBody>
      </p:sp>
      <p:sp>
        <p:nvSpPr>
          <p:cNvPr id="119" name="Google Shape;119;p21"/>
          <p:cNvSpPr txBox="1"/>
          <p:nvPr/>
        </p:nvSpPr>
        <p:spPr>
          <a:xfrm>
            <a:off x="4670475" y="496350"/>
            <a:ext cx="43920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Smaug is a dragon and the main antagonist in J. R. R. Tolkien's 1937 novel The Hobbit, his treasure and the mountain he lives in being the goal of the quest.</a:t>
            </a:r>
            <a:endParaRPr sz="1300">
              <a:solidFill>
                <a:schemeClr val="dk1"/>
              </a:solidFill>
              <a:latin typeface="Calibri"/>
              <a:ea typeface="Calibri"/>
              <a:cs typeface="Calibri"/>
              <a:sym typeface="Calibri"/>
            </a:endParaRPr>
          </a:p>
        </p:txBody>
      </p:sp>
      <p:sp>
        <p:nvSpPr>
          <p:cNvPr id="120" name="Google Shape;120;p21"/>
          <p:cNvSpPr txBox="1"/>
          <p:nvPr/>
        </p:nvSpPr>
        <p:spPr>
          <a:xfrm>
            <a:off x="86800" y="496350"/>
            <a:ext cx="4392000" cy="212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Abacus.ai</a:t>
            </a:r>
            <a:r>
              <a:rPr lang="en" sz="1300">
                <a:latin typeface="Calibri"/>
                <a:ea typeface="Calibri"/>
                <a:cs typeface="Calibri"/>
                <a:sym typeface="Calibri"/>
              </a:rPr>
              <a:t> </a:t>
            </a:r>
            <a:r>
              <a:rPr lang="en" sz="1300" b="1">
                <a:solidFill>
                  <a:srgbClr val="3C78D8"/>
                </a:solidFill>
                <a:latin typeface="Calibri"/>
                <a:ea typeface="Calibri"/>
                <a:cs typeface="Calibri"/>
                <a:sym typeface="Calibri"/>
              </a:rPr>
              <a:t>Smaug-Llama-3-70B-Instruct</a:t>
            </a:r>
            <a:endParaRPr sz="1300" b="1">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and </a:t>
            </a:r>
            <a:r>
              <a:rPr lang="en" sz="1300" b="1">
                <a:solidFill>
                  <a:srgbClr val="FF0000"/>
                </a:solidFill>
                <a:latin typeface="Calibri"/>
                <a:ea typeface="Calibri"/>
                <a:cs typeface="Calibri"/>
                <a:sym typeface="Calibri"/>
              </a:rPr>
              <a:t>PrunaAI</a:t>
            </a:r>
            <a:r>
              <a:rPr lang="en" sz="1300">
                <a:latin typeface="Calibri"/>
                <a:ea typeface="Calibri"/>
                <a:cs typeface="Calibri"/>
                <a:sym typeface="Calibri"/>
              </a:rPr>
              <a:t> </a:t>
            </a:r>
            <a:r>
              <a:rPr lang="en" sz="1300" b="1">
                <a:solidFill>
                  <a:srgbClr val="3C78D8"/>
                </a:solidFill>
                <a:latin typeface="Calibri"/>
                <a:ea typeface="Calibri"/>
                <a:cs typeface="Calibri"/>
                <a:sym typeface="Calibri"/>
              </a:rPr>
              <a:t>Abacus</a:t>
            </a:r>
            <a:r>
              <a:rPr lang="en" sz="1300">
                <a:latin typeface="Calibri"/>
                <a:ea typeface="Calibri"/>
                <a:cs typeface="Calibri"/>
                <a:sym typeface="Calibri"/>
              </a:rPr>
              <a:t> </a:t>
            </a:r>
            <a:r>
              <a:rPr lang="en" sz="1300" b="1">
                <a:solidFill>
                  <a:srgbClr val="FF0000"/>
                </a:solidFill>
                <a:latin typeface="Calibri"/>
                <a:ea typeface="Calibri"/>
                <a:cs typeface="Calibri"/>
                <a:sym typeface="Calibri"/>
              </a:rPr>
              <a:t>Llama3</a:t>
            </a:r>
            <a:r>
              <a:rPr lang="en" sz="1300">
                <a:latin typeface="Calibri"/>
                <a:ea typeface="Calibri"/>
                <a:cs typeface="Calibri"/>
                <a:sym typeface="Calibri"/>
              </a:rPr>
              <a:t> </a:t>
            </a:r>
            <a:r>
              <a:rPr lang="en" sz="1300" b="1">
                <a:solidFill>
                  <a:srgbClr val="6AA84F"/>
                </a:solidFill>
                <a:latin typeface="Calibri"/>
                <a:ea typeface="Calibri"/>
                <a:cs typeface="Calibri"/>
                <a:sym typeface="Calibri"/>
              </a:rPr>
              <a:t>Smaug 8b</a:t>
            </a:r>
            <a:endParaRPr sz="1300" b="1">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Model is on par with GPT-4</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The small 8b model Q8 is amazing</a:t>
            </a:r>
            <a:endParaRPr sz="1300">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https://www.youtube.com/watch?v=0OvT7kWXWvQ</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https://huggingface.co/abacusai/Llama-3-Smaug-8B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https://huggingface.co/abacusai/Smaug-Llama-3-70B-Instruct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https://huggingface.co/PrunaAI/abacusai-Llama-3-Smaug-8B-GGUF-smashed</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7"/>
              </a:rPr>
              <a:t>https://huggingface.co/PrunaAI/abacusai-Llama-3-Smaug-8B-GGUF-smashed/tree/main</a:t>
            </a:r>
            <a:r>
              <a:rPr lang="en" sz="900">
                <a:solidFill>
                  <a:schemeClr val="dk1"/>
                </a:solidFill>
                <a:latin typeface="Calibri"/>
                <a:ea typeface="Calibri"/>
                <a:cs typeface="Calibri"/>
                <a:sym typeface="Calibri"/>
              </a:rPr>
              <a:t>  - download </a:t>
            </a:r>
            <a:r>
              <a:rPr lang="en" sz="900" u="sng">
                <a:solidFill>
                  <a:schemeClr val="hlink"/>
                </a:solidFill>
                <a:latin typeface="Calibri"/>
                <a:ea typeface="Calibri"/>
                <a:cs typeface="Calibri"/>
                <a:sym typeface="Calibri"/>
                <a:hlinkClick r:id="rId8"/>
              </a:rPr>
              <a:t>https://huggingface.co/PrunaAI/abacusai-Llama-3-Smaug-8B-GGUF-smashed/blob/main/Llama-3-Smaug-8B.Q8_0.gguf</a:t>
            </a:r>
            <a:r>
              <a:rPr lang="en" sz="9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21" name="Google Shape;121;p21"/>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70475" y="1676991"/>
            <a:ext cx="4391999" cy="25097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p:nvPr/>
        </p:nvSpPr>
        <p:spPr>
          <a:xfrm>
            <a:off x="76200" y="84300"/>
            <a:ext cx="1942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NVIDIA Growth</a:t>
            </a:r>
            <a:endParaRPr sz="2000" b="1" i="0" u="none" strike="noStrike" cap="none">
              <a:solidFill>
                <a:srgbClr val="000000"/>
              </a:solidFill>
              <a:latin typeface="Calibri"/>
              <a:ea typeface="Calibri"/>
              <a:cs typeface="Calibri"/>
              <a:sym typeface="Calibri"/>
            </a:endParaRPr>
          </a:p>
        </p:txBody>
      </p:sp>
      <p:sp>
        <p:nvSpPr>
          <p:cNvPr id="127" name="Google Shape;127;p22"/>
          <p:cNvSpPr txBox="1"/>
          <p:nvPr/>
        </p:nvSpPr>
        <p:spPr>
          <a:xfrm>
            <a:off x="86550" y="677700"/>
            <a:ext cx="48348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NVIDIA fiscal year: Feb - Jan</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 the fiscal year ending January 28, 2024, NVIDIA had annual revenue of ~ $61B with 125.85% growth. ~ 30,000 employees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Market Cap $2,374 Bln</a:t>
            </a:r>
            <a:endParaRPr sz="1300">
              <a:solidFill>
                <a:schemeClr val="dk1"/>
              </a:solidFill>
              <a:latin typeface="Calibri"/>
              <a:ea typeface="Calibri"/>
              <a:cs typeface="Calibri"/>
              <a:sym typeface="Calibri"/>
            </a:endParaRPr>
          </a:p>
        </p:txBody>
      </p:sp>
      <p:pic>
        <p:nvPicPr>
          <p:cNvPr id="128" name="Google Shape;128;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6550" y="1608125"/>
            <a:ext cx="4834801" cy="2708375"/>
          </a:xfrm>
          <a:prstGeom prst="rect">
            <a:avLst/>
          </a:prstGeom>
          <a:noFill/>
          <a:ln w="9525" cap="flat" cmpd="sng">
            <a:solidFill>
              <a:srgbClr val="FF0000"/>
            </a:solidFill>
            <a:prstDash val="solid"/>
            <a:round/>
            <a:headEnd type="none" w="sm" len="sm"/>
            <a:tailEnd type="none" w="sm" len="sm"/>
          </a:ln>
        </p:spPr>
      </p:pic>
      <p:pic>
        <p:nvPicPr>
          <p:cNvPr id="129" name="Google Shape;129;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94550" y="677700"/>
            <a:ext cx="4058876" cy="24413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3300</Words>
  <Application>Microsoft Macintosh PowerPoint</Application>
  <PresentationFormat>On-screen Show (16:9)</PresentationFormat>
  <Paragraphs>362</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Arial</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2024-05-31T19:55:16Z</dcterms:modified>
</cp:coreProperties>
</file>