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Mono"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86959B-100B-49CB-88A7-F8FC751161FB}">
  <a:tblStyle styleId="{AD86959B-100B-49CB-88A7-F8FC751161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80c797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1f80c797b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e372fef8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2e372fef8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22342cc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2e22342ccf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fc4ddad0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dfc4ddad0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3a175d00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2e3a175d00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1ffe38e4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e1ffe38e4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3712065f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e3712065f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1ffe38e4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e1ffe38e4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1ffe38e4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2e1ffe38e4a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chat.lmsys.org/?leaderboard" TargetMode="Externa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www.nvidia.com/en-us/events/computex/"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youtube.com/watch?v=pKXDVsWZmUU"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twitter.com/rohanpaul_ai/status/1796137219712754118" TargetMode="External"/><Relationship Id="rId3" Type="http://schemas.openxmlformats.org/officeDocument/2006/relationships/hyperlink" Target="https://www.reddit.com/r/LocalLLaMA/comments/1bk8bga/best_open_source_llm_for_large_context_length/" TargetMode="External"/><Relationship Id="rId7" Type="http://schemas.openxmlformats.org/officeDocument/2006/relationships/hyperlink" Target="https://huggingface.co/gradientai/Llama-3-8B-Instruct-Gradient-1048k"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wenbopan/Faro-Yi-9B-DPO" TargetMode="External"/><Relationship Id="rId5" Type="http://schemas.openxmlformats.org/officeDocument/2006/relationships/hyperlink" Target="https://huggingface.co/CohereForAI/c4ai-command-r-v01" TargetMode="External"/><Relationship Id="rId10" Type="http://schemas.openxmlformats.org/officeDocument/2006/relationships/hyperlink" Target="https://artificialanalysis.ai/models" TargetMode="External"/><Relationship Id="rId4" Type="http://schemas.openxmlformats.org/officeDocument/2006/relationships/hyperlink" Target="https://www.reddit.com/r/LocalLLaMA/comments/1d21o5b/are_there_any_long_context_open_source_models/" TargetMode="External"/><Relationship Id="rId9" Type="http://schemas.openxmlformats.org/officeDocument/2006/relationships/hyperlink" Target="https://github.com/mustafaaljadery/gemma-2B-10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learn.deeplearning.ai/courses/ai-agents-in-langgraph/lesson/1/introduction" TargetMode="External"/><Relationship Id="rId3" Type="http://schemas.openxmlformats.org/officeDocument/2006/relationships/hyperlink" Target="https://twitter.com/rohanpaul_ai/status/1796137219712754118" TargetMode="External"/><Relationship Id="rId7" Type="http://schemas.openxmlformats.org/officeDocument/2006/relationships/hyperlink" Target="https://twitter.com/ylecun/status/179424992332972041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deeplearning.ai/the-batch/issue-251/" TargetMode="External"/><Relationship Id="rId11" Type="http://schemas.openxmlformats.org/officeDocument/2006/relationships/image" Target="../media/image5.png"/><Relationship Id="rId5" Type="http://schemas.openxmlformats.org/officeDocument/2006/relationships/hyperlink" Target="https://twitter.com/AndrewYNg/status/1796206876805489105" TargetMode="External"/><Relationship Id="rId10" Type="http://schemas.openxmlformats.org/officeDocument/2006/relationships/hyperlink" Target="https://sousabrothers.medium.com/asana-unveils-ai-teammates-to-collaborate-with-employees-at-work-af702cbd32f2" TargetMode="External"/><Relationship Id="rId4" Type="http://schemas.openxmlformats.org/officeDocument/2006/relationships/hyperlink" Target="https://github.com/mustafaaljadery/gemma-2B-10M" TargetMode="External"/><Relationship Id="rId9" Type="http://schemas.openxmlformats.org/officeDocument/2006/relationships/hyperlink" Target="https://asana.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omarsar0/status/1799113545696567416" TargetMode="External"/><Relationship Id="rId7" Type="http://schemas.openxmlformats.org/officeDocument/2006/relationships/hyperlink" Target="https://www.anthropic.com/news/tool-use-g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arxiv.org/abs/2406.02528" TargetMode="External"/><Relationship Id="rId4" Type="http://schemas.openxmlformats.org/officeDocument/2006/relationships/hyperlink" Target="https://arxiv.org/abs/2406.0427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ilvus.io/docs/milvus_lite.md"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medium.com/aiguys/prompt-engineering-is-dead-dspy-is-new-paradigm-for-prompting-c80ba3fc4896"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QwenLM/Qwen2" TargetMode="Externa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ollama.com/library/qwen2" TargetMode="External"/><Relationship Id="rId5" Type="http://schemas.openxmlformats.org/officeDocument/2006/relationships/hyperlink" Target="https://qwenlm.github.io/blog/qwen2/" TargetMode="External"/><Relationship Id="rId4" Type="http://schemas.openxmlformats.org/officeDocument/2006/relationships/hyperlink" Target="https://huggingface.co/spaces/Qwen/Qwen2-72B-Instruc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researchgraph/automated-knowledge-graph-construction-with-large-language-models-150512d1bc22"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llamaindex.ai/blog/introducing-the-property-graph-index-a-powerful-new-way-to-build-knowledge-graphs-with-llm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x.com/alexalbert__/status/1796211969432887331" TargetMode="External"/><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513325"/>
            <a:ext cx="4420200" cy="295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 Jensen Huang - COMPUTEX 2024</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(Local) Models with Long Context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Gemma 2B with 10M context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Amazon’s Project PI (Private Investigator)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Asana AI Teammates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Ng - fact checking agents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Yann LeCun - Advanced Machine Intelligence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 Socrates  &amp; DEI modes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GPT-4o available via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AI Overviews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NLLB (No Language Left Behind) Model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Agents in LangGraph - Andrew Ng course</a:t>
            </a:r>
            <a:endParaRPr sz="1500" b="1">
              <a:solidFill>
                <a:srgbClr val="3C78D8"/>
              </a:solidFill>
              <a:latin typeface="Calibri"/>
              <a:ea typeface="Calibri"/>
              <a:cs typeface="Calibri"/>
              <a:sym typeface="Calibri"/>
            </a:endParaRPr>
          </a:p>
        </p:txBody>
      </p:sp>
      <p:sp>
        <p:nvSpPr>
          <p:cNvPr id="58" name="Google Shape;58;p14"/>
          <p:cNvSpPr txBox="1"/>
          <p:nvPr/>
        </p:nvSpPr>
        <p:spPr>
          <a:xfrm>
            <a:off x="4661960" y="1513319"/>
            <a:ext cx="4420200" cy="272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 Thought-Augmented Reasoning with LLMs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Scalable MatMul-free Language Modeling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tools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Milvus Lite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DSPy instead of Prompt Engineering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Right to Warn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 from Alibaba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Automated Knowledge Graph Built with LLMs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Architectures in Agentic Systems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were lower than in 2023</a:t>
            </a:r>
            <a:endParaRPr sz="1500" b="1">
              <a:solidFill>
                <a:srgbClr val="3C78D8"/>
              </a:solidFill>
              <a:latin typeface="Calibri"/>
              <a:ea typeface="Calibri"/>
              <a:cs typeface="Calibri"/>
              <a:sym typeface="Calibri"/>
            </a:endParaRPr>
          </a:p>
        </p:txBody>
      </p:sp>
      <p:sp>
        <p:nvSpPr>
          <p:cNvPr id="59" name="Google Shape;59;p14"/>
          <p:cNvSpPr txBox="1"/>
          <p:nvPr/>
        </p:nvSpPr>
        <p:spPr>
          <a:xfrm>
            <a:off x="3227625" y="24887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June 07</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325" y="750550"/>
            <a:ext cx="3395729" cy="4342198"/>
          </a:xfrm>
          <a:prstGeom prst="rect">
            <a:avLst/>
          </a:prstGeom>
          <a:noFill/>
          <a:ln w="9525" cap="flat" cmpd="sng">
            <a:solidFill>
              <a:srgbClr val="FF0000"/>
            </a:solidFill>
            <a:prstDash val="solid"/>
            <a:round/>
            <a:headEnd type="none" w="sm" len="sm"/>
            <a:tailEnd type="none" w="sm" len="sm"/>
          </a:ln>
        </p:spPr>
      </p:pic>
      <p:pic>
        <p:nvPicPr>
          <p:cNvPr id="198" name="Google Shape;198;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556600" y="750546"/>
            <a:ext cx="3402024" cy="4096906"/>
          </a:xfrm>
          <a:prstGeom prst="rect">
            <a:avLst/>
          </a:prstGeom>
          <a:noFill/>
          <a:ln w="9525" cap="flat" cmpd="sng">
            <a:solidFill>
              <a:srgbClr val="FF0000"/>
            </a:solidFill>
            <a:prstDash val="solid"/>
            <a:round/>
            <a:headEnd type="none" w="sm" len="sm"/>
            <a:tailEnd type="none" w="sm" len="sm"/>
          </a:ln>
        </p:spPr>
      </p:pic>
      <p:sp>
        <p:nvSpPr>
          <p:cNvPr id="199" name="Google Shape;199;p23"/>
          <p:cNvSpPr txBox="1"/>
          <p:nvPr/>
        </p:nvSpPr>
        <p:spPr>
          <a:xfrm>
            <a:off x="5650240" y="55346"/>
            <a:ext cx="15504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105</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1,205,934</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2024-06-02</a:t>
            </a:r>
            <a:endParaRPr sz="1100" b="1">
              <a:solidFill>
                <a:srgbClr val="FF0000"/>
              </a:solidFill>
              <a:latin typeface="Calibri"/>
              <a:ea typeface="Calibri"/>
              <a:cs typeface="Calibri"/>
              <a:sym typeface="Calibri"/>
            </a:endParaRPr>
          </a:p>
        </p:txBody>
      </p:sp>
      <p:sp>
        <p:nvSpPr>
          <p:cNvPr id="200" name="Google Shape;200;p23"/>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01" name="Google Shape;201;p2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2" name="Google Shape;202;p23"/>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03" name="Google Shape;203;p23"/>
          <p:cNvSpPr txBox="1"/>
          <p:nvPr/>
        </p:nvSpPr>
        <p:spPr>
          <a:xfrm>
            <a:off x="4011197" y="1875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04" name="Google Shape;204;p23"/>
          <p:cNvSpPr/>
          <p:nvPr/>
        </p:nvSpPr>
        <p:spPr>
          <a:xfrm>
            <a:off x="54641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3"/>
          <p:cNvSpPr/>
          <p:nvPr/>
        </p:nvSpPr>
        <p:spPr>
          <a:xfrm>
            <a:off x="975750" y="468265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3"/>
          <p:cNvSpPr/>
          <p:nvPr/>
        </p:nvSpPr>
        <p:spPr>
          <a:xfrm>
            <a:off x="4478475" y="104175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3"/>
          <p:cNvSpPr/>
          <p:nvPr/>
        </p:nvSpPr>
        <p:spPr>
          <a:xfrm>
            <a:off x="975750" y="491232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3"/>
          <p:cNvSpPr/>
          <p:nvPr/>
        </p:nvSpPr>
        <p:spPr>
          <a:xfrm>
            <a:off x="975750" y="289762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3"/>
          <p:cNvSpPr/>
          <p:nvPr/>
        </p:nvSpPr>
        <p:spPr>
          <a:xfrm>
            <a:off x="4478475" y="309601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3"/>
          <p:cNvSpPr/>
          <p:nvPr/>
        </p:nvSpPr>
        <p:spPr>
          <a:xfrm>
            <a:off x="4478475" y="125855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3"/>
          <p:cNvSpPr/>
          <p:nvPr/>
        </p:nvSpPr>
        <p:spPr>
          <a:xfrm>
            <a:off x="4478475" y="17311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3"/>
          <p:cNvSpPr/>
          <p:nvPr/>
        </p:nvSpPr>
        <p:spPr>
          <a:xfrm>
            <a:off x="4478475" y="285895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3"/>
          <p:cNvSpPr/>
          <p:nvPr/>
        </p:nvSpPr>
        <p:spPr>
          <a:xfrm>
            <a:off x="4478475" y="375843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3"/>
          <p:cNvSpPr/>
          <p:nvPr/>
        </p:nvSpPr>
        <p:spPr>
          <a:xfrm>
            <a:off x="4478475" y="442086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3"/>
          <p:cNvSpPr/>
          <p:nvPr/>
        </p:nvSpPr>
        <p:spPr>
          <a:xfrm>
            <a:off x="4478475" y="465791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3"/>
          <p:cNvSpPr/>
          <p:nvPr/>
        </p:nvSpPr>
        <p:spPr>
          <a:xfrm>
            <a:off x="4478475" y="398703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7275" y="598150"/>
            <a:ext cx="8366998" cy="3611792"/>
          </a:xfrm>
          <a:prstGeom prst="rect">
            <a:avLst/>
          </a:prstGeom>
          <a:noFill/>
          <a:ln>
            <a:noFill/>
          </a:ln>
        </p:spPr>
      </p:pic>
      <p:sp>
        <p:nvSpPr>
          <p:cNvPr id="222" name="Google Shape;222;p24"/>
          <p:cNvSpPr txBox="1"/>
          <p:nvPr/>
        </p:nvSpPr>
        <p:spPr>
          <a:xfrm>
            <a:off x="72300" y="76200"/>
            <a:ext cx="399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a:t>
            </a:r>
            <a:r>
              <a:rPr lang="en" sz="2000" b="1">
                <a:solidFill>
                  <a:schemeClr val="dk1"/>
                </a:solidFill>
                <a:latin typeface="Calibri"/>
                <a:ea typeface="Calibri"/>
                <a:cs typeface="Calibri"/>
                <a:sym typeface="Calibri"/>
              </a:rPr>
              <a:t>were</a:t>
            </a:r>
            <a:r>
              <a:rPr lang="en" sz="2000" b="1" i="0" u="none" strike="noStrike" cap="none">
                <a:solidFill>
                  <a:schemeClr val="dk1"/>
                </a:solidFill>
                <a:latin typeface="Calibri"/>
                <a:ea typeface="Calibri"/>
                <a:cs typeface="Calibri"/>
                <a:sym typeface="Calibri"/>
              </a:rPr>
              <a:t> lower than in 2023</a:t>
            </a:r>
            <a:endParaRPr sz="2000" b="1" i="0" u="none" strike="noStrike" cap="none">
              <a:solidFill>
                <a:srgbClr val="000000"/>
              </a:solidFill>
              <a:latin typeface="Calibri"/>
              <a:ea typeface="Calibri"/>
              <a:cs typeface="Calibri"/>
              <a:sym typeface="Calibri"/>
            </a:endParaRPr>
          </a:p>
        </p:txBody>
      </p:sp>
      <p:sp>
        <p:nvSpPr>
          <p:cNvPr id="223" name="Google Shape;223;p24"/>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24" name="Google Shape;224;p24"/>
          <p:cNvSpPr txBox="1"/>
          <p:nvPr/>
        </p:nvSpPr>
        <p:spPr>
          <a:xfrm>
            <a:off x="387275" y="4278575"/>
            <a:ext cx="8367000" cy="7389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endParaRPr sz="1200" b="0" i="0" u="none" strike="noStrike" cap="none">
              <a:solidFill>
                <a:srgbClr val="000000"/>
              </a:solidFill>
              <a:latin typeface="Calibri"/>
              <a:ea typeface="Calibri"/>
              <a:cs typeface="Calibri"/>
              <a:sym typeface="Calibri"/>
            </a:endParaRPr>
          </a:p>
        </p:txBody>
      </p:sp>
      <p:sp>
        <p:nvSpPr>
          <p:cNvPr id="225" name="Google Shape;225;p24"/>
          <p:cNvSpPr/>
          <p:nvPr/>
        </p:nvSpPr>
        <p:spPr>
          <a:xfrm>
            <a:off x="4094425" y="1597675"/>
            <a:ext cx="12267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4"/>
          <p:cNvSpPr/>
          <p:nvPr/>
        </p:nvSpPr>
        <p:spPr>
          <a:xfrm>
            <a:off x="6605274" y="1597675"/>
            <a:ext cx="1259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5"/>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32" name="Google Shape;232;p2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33" name="Google Shape;233;p2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34" name="Google Shape;234;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35" name="Google Shape;235;p25"/>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36" name="Google Shape;236;p25"/>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76200" y="84300"/>
            <a:ext cx="3444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Nvidia - Jensen Huang</a:t>
            </a:r>
            <a:endParaRPr sz="2000" b="1" i="0" u="none" strike="noStrike" cap="none">
              <a:solidFill>
                <a:srgbClr val="000000"/>
              </a:solidFill>
              <a:latin typeface="Calibri"/>
              <a:ea typeface="Calibri"/>
              <a:cs typeface="Calibri"/>
              <a:sym typeface="Calibri"/>
            </a:endParaRPr>
          </a:p>
        </p:txBody>
      </p:sp>
      <p:sp>
        <p:nvSpPr>
          <p:cNvPr id="65" name="Google Shape;65;p15"/>
          <p:cNvSpPr txBox="1"/>
          <p:nvPr/>
        </p:nvSpPr>
        <p:spPr>
          <a:xfrm>
            <a:off x="76200" y="506750"/>
            <a:ext cx="26085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6AA84F"/>
                </a:solidFill>
                <a:latin typeface="Calibri"/>
                <a:ea typeface="Calibri"/>
                <a:cs typeface="Calibri"/>
                <a:sym typeface="Calibri"/>
              </a:rPr>
              <a:t>COMPUTEX 2024, Taiwan, June 4–7</a:t>
            </a:r>
            <a:endParaRPr sz="1300" b="1">
              <a:solidFill>
                <a:srgbClr val="6AA84F"/>
              </a:solidFill>
              <a:latin typeface="Calibri"/>
              <a:ea typeface="Calibri"/>
              <a:cs typeface="Calibri"/>
              <a:sym typeface="Calibri"/>
            </a:endParaRPr>
          </a:p>
        </p:txBody>
      </p:sp>
      <p:pic>
        <p:nvPicPr>
          <p:cNvPr id="66" name="Google Shape;66;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299899" y="43000"/>
            <a:ext cx="2773423" cy="1567724"/>
          </a:xfrm>
          <a:prstGeom prst="rect">
            <a:avLst/>
          </a:prstGeom>
          <a:noFill/>
          <a:ln w="9525" cap="flat" cmpd="sng">
            <a:solidFill>
              <a:srgbClr val="FF0000"/>
            </a:solidFill>
            <a:prstDash val="solid"/>
            <a:round/>
            <a:headEnd type="none" w="sm" len="sm"/>
            <a:tailEnd type="none" w="sm" len="sm"/>
          </a:ln>
        </p:spPr>
      </p:pic>
      <p:sp>
        <p:nvSpPr>
          <p:cNvPr id="67" name="Google Shape;67;p15"/>
          <p:cNvSpPr txBox="1"/>
          <p:nvPr/>
        </p:nvSpPr>
        <p:spPr>
          <a:xfrm>
            <a:off x="76200" y="779900"/>
            <a:ext cx="35106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GeForce RTX - A Gamer's GPU now used for AI.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RTX stands for Ray Tracing Texel eXtreme  - </a:t>
            </a:r>
            <a:r>
              <a:rPr lang="en" sz="1300">
                <a:solidFill>
                  <a:srgbClr val="3C78D8"/>
                </a:solidFill>
                <a:latin typeface="Calibri"/>
                <a:ea typeface="Calibri"/>
                <a:cs typeface="Calibri"/>
                <a:sym typeface="Calibri"/>
              </a:rPr>
              <a:t>real-time ray tracing for realistic lighting, reflections, and shadows.</a:t>
            </a:r>
            <a:endParaRPr sz="1300">
              <a:solidFill>
                <a:srgbClr val="3C78D8"/>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Project G-Assist AI Assistant</a:t>
            </a:r>
            <a:r>
              <a:rPr lang="en" sz="1300">
                <a:solidFill>
                  <a:schemeClr val="dk1"/>
                </a:solidFill>
                <a:latin typeface="Calibri"/>
                <a:ea typeface="Calibri"/>
                <a:cs typeface="Calibri"/>
                <a:sym typeface="Calibri"/>
              </a:rPr>
              <a:t> - context-aware help for PC games and apps.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NVIDIA ACE (Avatar Cloud Engine)</a:t>
            </a:r>
            <a:r>
              <a:rPr lang="en" sz="1300">
                <a:solidFill>
                  <a:schemeClr val="dk1"/>
                </a:solidFill>
                <a:latin typeface="Calibri"/>
                <a:ea typeface="Calibri"/>
                <a:cs typeface="Calibri"/>
                <a:sym typeface="Calibri"/>
              </a:rPr>
              <a:t> - generative AI microservices in the cloud for "digital humans" - customer service, gaming, healthcare,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NVIDIA NIM (Neural Inference Microservices)</a:t>
            </a:r>
            <a:r>
              <a:rPr lang="en" sz="1300">
                <a:solidFill>
                  <a:schemeClr val="dk1"/>
                </a:solidFill>
                <a:latin typeface="Calibri"/>
                <a:ea typeface="Calibri"/>
                <a:cs typeface="Calibri"/>
                <a:sym typeface="Calibri"/>
              </a:rPr>
              <a:t> is a set of optimized inference microservices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SFF (Small Form Factor) PCs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Gaming</a:t>
            </a:r>
            <a:r>
              <a:rPr lang="en" sz="1300">
                <a:solidFill>
                  <a:schemeClr val="dk1"/>
                </a:solidFill>
                <a:latin typeface="Calibri"/>
                <a:ea typeface="Calibri"/>
                <a:cs typeface="Calibri"/>
                <a:sym typeface="Calibri"/>
              </a:rPr>
              <a:t> - Star Wars™ Outlaws Adds DLSS 3.5, ComfyUI Acceleration</a:t>
            </a:r>
            <a:endParaRPr sz="1300">
              <a:solidFill>
                <a:schemeClr val="dk1"/>
              </a:solidFill>
              <a:latin typeface="Calibri"/>
              <a:ea typeface="Calibri"/>
              <a:cs typeface="Calibri"/>
              <a:sym typeface="Calibri"/>
            </a:endParaRPr>
          </a:p>
        </p:txBody>
      </p:sp>
      <p:pic>
        <p:nvPicPr>
          <p:cNvPr id="68" name="Google Shape;68;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640050" y="3349025"/>
            <a:ext cx="2513574" cy="1393265"/>
          </a:xfrm>
          <a:prstGeom prst="rect">
            <a:avLst/>
          </a:prstGeom>
          <a:noFill/>
          <a:ln w="9525" cap="flat" cmpd="sng">
            <a:solidFill>
              <a:srgbClr val="FF0000"/>
            </a:solidFill>
            <a:prstDash val="solid"/>
            <a:round/>
            <a:headEnd type="none" w="sm" len="sm"/>
            <a:tailEnd type="none" w="sm" len="sm"/>
          </a:ln>
        </p:spPr>
      </p:pic>
      <p:sp>
        <p:nvSpPr>
          <p:cNvPr id="69" name="Google Shape;69;p15"/>
          <p:cNvSpPr txBox="1"/>
          <p:nvPr/>
        </p:nvSpPr>
        <p:spPr>
          <a:xfrm>
            <a:off x="6299775" y="1676400"/>
            <a:ext cx="2773500" cy="1569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5"/>
              </a:rPr>
              <a:t>https://www.youtube.com/watch?v=pKXDVsWZmUU</a:t>
            </a:r>
            <a:r>
              <a:rPr lang="en" sz="900">
                <a:latin typeface="Calibri"/>
                <a:ea typeface="Calibri"/>
                <a:cs typeface="Calibri"/>
                <a:sym typeface="Calibri"/>
              </a:rPr>
              <a:t> </a:t>
            </a:r>
            <a:endParaRPr sz="900">
              <a:latin typeface="Calibri"/>
              <a:ea typeface="Calibri"/>
              <a:cs typeface="Calibri"/>
              <a:sym typeface="Calibri"/>
            </a:endParaRPr>
          </a:p>
        </p:txBody>
      </p:sp>
      <p:sp>
        <p:nvSpPr>
          <p:cNvPr id="70" name="Google Shape;70;p15"/>
          <p:cNvSpPr txBox="1"/>
          <p:nvPr/>
        </p:nvSpPr>
        <p:spPr>
          <a:xfrm>
            <a:off x="76200" y="3843875"/>
            <a:ext cx="2641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Nvidia’s market cap surpassed Apple: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 $3.16 trillion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Nvidia - $3.012</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Apple - $3.003</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Amazon - $1.93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 - $2.18</a:t>
            </a:r>
            <a:endParaRPr sz="1300">
              <a:solidFill>
                <a:schemeClr val="dk1"/>
              </a:solidFill>
              <a:latin typeface="Calibri"/>
              <a:ea typeface="Calibri"/>
              <a:cs typeface="Calibri"/>
              <a:sym typeface="Calibri"/>
            </a:endParaRPr>
          </a:p>
        </p:txBody>
      </p:sp>
      <p:sp>
        <p:nvSpPr>
          <p:cNvPr id="71" name="Google Shape;71;p15"/>
          <p:cNvSpPr txBox="1"/>
          <p:nvPr/>
        </p:nvSpPr>
        <p:spPr>
          <a:xfrm>
            <a:off x="6308160" y="1898975"/>
            <a:ext cx="27735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Jensen Huang Net Worth ~ $106 Bln</a:t>
            </a:r>
            <a:endParaRPr sz="1300">
              <a:solidFill>
                <a:schemeClr val="dk1"/>
              </a:solidFill>
              <a:latin typeface="Calibri"/>
              <a:ea typeface="Calibri"/>
              <a:cs typeface="Calibri"/>
              <a:sym typeface="Calibri"/>
            </a:endParaRPr>
          </a:p>
        </p:txBody>
      </p:sp>
      <p:pic>
        <p:nvPicPr>
          <p:cNvPr id="72" name="Google Shape;72;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640038" y="43000"/>
            <a:ext cx="2563614" cy="2677633"/>
          </a:xfrm>
          <a:prstGeom prst="rect">
            <a:avLst/>
          </a:prstGeom>
          <a:noFill/>
          <a:ln w="9525" cap="flat" cmpd="sng">
            <a:solidFill>
              <a:srgbClr val="FF0000"/>
            </a:solidFill>
            <a:prstDash val="solid"/>
            <a:round/>
            <a:headEnd type="none" w="sm" len="sm"/>
            <a:tailEnd type="none" w="sm" len="sm"/>
          </a:ln>
        </p:spPr>
      </p:pic>
      <p:sp>
        <p:nvSpPr>
          <p:cNvPr id="73" name="Google Shape;73;p15"/>
          <p:cNvSpPr/>
          <p:nvPr/>
        </p:nvSpPr>
        <p:spPr>
          <a:xfrm rot="2220354">
            <a:off x="5897872" y="1974606"/>
            <a:ext cx="176940" cy="156781"/>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5"/>
          <p:cNvSpPr txBox="1"/>
          <p:nvPr/>
        </p:nvSpPr>
        <p:spPr>
          <a:xfrm>
            <a:off x="3640050" y="2720625"/>
            <a:ext cx="2563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https://www.nvidia.com/en-us/events/computex/</a:t>
            </a:r>
            <a:r>
              <a:rPr lang="en" sz="900">
                <a:latin typeface="Calibri"/>
                <a:ea typeface="Calibri"/>
                <a:cs typeface="Calibri"/>
                <a:sym typeface="Calibri"/>
              </a:rPr>
              <a:t> </a:t>
            </a:r>
            <a:endParaRPr sz="900">
              <a:latin typeface="Calibri"/>
              <a:ea typeface="Calibri"/>
              <a:cs typeface="Calibri"/>
              <a:sym typeface="Calibri"/>
            </a:endParaRPr>
          </a:p>
        </p:txBody>
      </p:sp>
      <p:sp>
        <p:nvSpPr>
          <p:cNvPr id="75" name="Google Shape;75;p15"/>
          <p:cNvSpPr txBox="1"/>
          <p:nvPr/>
        </p:nvSpPr>
        <p:spPr>
          <a:xfrm>
            <a:off x="6309440" y="2223800"/>
            <a:ext cx="27735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Vera Rubin platform (2026)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Vera CPU + Rubin GPU</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Vera Florence Cooper Rubin</a:t>
            </a:r>
            <a:r>
              <a:rPr lang="en" sz="1300">
                <a:solidFill>
                  <a:schemeClr val="dk1"/>
                </a:solidFill>
                <a:latin typeface="Calibri"/>
                <a:ea typeface="Calibri"/>
                <a:cs typeface="Calibri"/>
                <a:sym typeface="Calibri"/>
              </a:rPr>
              <a:t> (1928–2016) was an American astronomer</a:t>
            </a:r>
            <a:endParaRPr sz="1300">
              <a:solidFill>
                <a:schemeClr val="dk1"/>
              </a:solidFill>
              <a:latin typeface="Calibri"/>
              <a:ea typeface="Calibri"/>
              <a:cs typeface="Calibri"/>
              <a:sym typeface="Calibri"/>
            </a:endParaRPr>
          </a:p>
        </p:txBody>
      </p:sp>
      <p:pic>
        <p:nvPicPr>
          <p:cNvPr id="76" name="Google Shape;76;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299900" y="3349024"/>
            <a:ext cx="2773499" cy="144229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76200" y="84300"/>
            <a:ext cx="3526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(Local) Models with Long Context</a:t>
            </a:r>
            <a:endParaRPr sz="2000" b="1" i="0" u="none" strike="noStrike" cap="none">
              <a:solidFill>
                <a:srgbClr val="000000"/>
              </a:solidFill>
              <a:latin typeface="Calibri"/>
              <a:ea typeface="Calibri"/>
              <a:cs typeface="Calibri"/>
              <a:sym typeface="Calibri"/>
            </a:endParaRPr>
          </a:p>
        </p:txBody>
      </p:sp>
      <p:sp>
        <p:nvSpPr>
          <p:cNvPr id="82" name="Google Shape;82;p16"/>
          <p:cNvSpPr txBox="1"/>
          <p:nvPr/>
        </p:nvSpPr>
        <p:spPr>
          <a:xfrm>
            <a:off x="76200" y="506750"/>
            <a:ext cx="4407900" cy="329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Local models with long context</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https://www.reddit.com/r/LocalLLaMA/comments/1bk8bga/best_open_source_llm_for_large_context_length/</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https://www.reddit.com/r/LocalLLaMA/comments/1d21o5b/are_there_any_long_context_open_source_models/</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Mistral-7B-v0. 1 has 32k context (ollama run mistral)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Gemma 2B with 10M context (make model for ollama)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Nous-Capybara-34b - 200K (up to 40K green)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Yi-34b for 100K</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C4AI Command-R - 128K - </a:t>
            </a:r>
            <a:r>
              <a:rPr lang="en" sz="1000" u="sng">
                <a:solidFill>
                  <a:schemeClr val="hlink"/>
                </a:solidFill>
                <a:latin typeface="Calibri"/>
                <a:ea typeface="Calibri"/>
                <a:cs typeface="Calibri"/>
                <a:sym typeface="Calibri"/>
                <a:hlinkClick r:id="rId5"/>
              </a:rPr>
              <a:t>https://huggingface.co/CohereForAI/c4ai-command-r-v01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Faro Yi 9B DPO - 200K (quantized at 8bpw). It's "smart" enough to understand even a full 200K context, and it all fits in around 16GB VRAM at 200K: </a:t>
            </a:r>
            <a:r>
              <a:rPr lang="en" sz="1000" u="sng">
                <a:solidFill>
                  <a:schemeClr val="hlink"/>
                </a:solidFill>
                <a:latin typeface="Calibri"/>
                <a:ea typeface="Calibri"/>
                <a:cs typeface="Calibri"/>
                <a:sym typeface="Calibri"/>
                <a:hlinkClick r:id="rId6"/>
              </a:rPr>
              <a:t>https://huggingface.co/wenbopan/Faro-Yi-9B-DPO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Beta-35B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Llama3-instruct-gradient - (crushes)</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https://huggingface.co/gradientai/Llama-3-8B-Instruct-Gradient-1048k</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3" name="Google Shape;83;p16"/>
          <p:cNvSpPr txBox="1"/>
          <p:nvPr/>
        </p:nvSpPr>
        <p:spPr>
          <a:xfrm>
            <a:off x="76200" y="4306050"/>
            <a:ext cx="44079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 lot of the inspiration for our ideas comes from the Transformer-XL paper.</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https://twitter.com/rohanpaul_ai/status/1796137219712754118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9"/>
              </a:rPr>
              <a:t>https://github.com/mustafaaljadery/gemma-2B-10M</a:t>
            </a:r>
            <a:endParaRPr sz="1000">
              <a:solidFill>
                <a:schemeClr val="dk1"/>
              </a:solidFill>
              <a:latin typeface="Calibri"/>
              <a:ea typeface="Calibri"/>
              <a:cs typeface="Calibri"/>
              <a:sym typeface="Calibri"/>
            </a:endParaRPr>
          </a:p>
        </p:txBody>
      </p:sp>
      <p:graphicFrame>
        <p:nvGraphicFramePr>
          <p:cNvPr id="84" name="Google Shape;84;p16"/>
          <p:cNvGraphicFramePr/>
          <p:nvPr/>
        </p:nvGraphicFramePr>
        <p:xfrm>
          <a:off x="5541215" y="2069323"/>
          <a:ext cx="3000000" cy="3000000"/>
        </p:xfrm>
        <a:graphic>
          <a:graphicData uri="http://schemas.openxmlformats.org/drawingml/2006/table">
            <a:tbl>
              <a:tblPr>
                <a:noFill/>
                <a:tableStyleId>{AD86959B-100B-49CB-88A7-F8FC751161FB}</a:tableStyleId>
              </a:tblPr>
              <a:tblGrid>
                <a:gridCol w="1882875">
                  <a:extLst>
                    <a:ext uri="{9D8B030D-6E8A-4147-A177-3AD203B41FA5}">
                      <a16:colId xmlns:a16="http://schemas.microsoft.com/office/drawing/2014/main" val="20000"/>
                    </a:ext>
                  </a:extLst>
                </a:gridCol>
                <a:gridCol w="982225">
                  <a:extLst>
                    <a:ext uri="{9D8B030D-6E8A-4147-A177-3AD203B41FA5}">
                      <a16:colId xmlns:a16="http://schemas.microsoft.com/office/drawing/2014/main" val="20001"/>
                    </a:ext>
                  </a:extLst>
                </a:gridCol>
                <a:gridCol w="661700">
                  <a:extLst>
                    <a:ext uri="{9D8B030D-6E8A-4147-A177-3AD203B41FA5}">
                      <a16:colId xmlns:a16="http://schemas.microsoft.com/office/drawing/2014/main" val="20002"/>
                    </a:ext>
                  </a:extLst>
                </a:gridCol>
              </a:tblGrid>
              <a:tr h="147625">
                <a:tc>
                  <a:txBody>
                    <a:bodyPr/>
                    <a:lstStyle/>
                    <a:p>
                      <a:pPr marL="0" lvl="0" indent="0" algn="l" rtl="0">
                        <a:spcBef>
                          <a:spcPts val="0"/>
                        </a:spcBef>
                        <a:spcAft>
                          <a:spcPts val="0"/>
                        </a:spcAft>
                        <a:buNone/>
                      </a:pPr>
                      <a:r>
                        <a:rPr lang="en" sz="1100">
                          <a:latin typeface="Calibri"/>
                          <a:ea typeface="Calibri"/>
                          <a:cs typeface="Calibri"/>
                          <a:sym typeface="Calibri"/>
                        </a:rPr>
                        <a:t>Model</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In (KT)</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Out (KT)</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47625">
                <a:tc>
                  <a:txBody>
                    <a:bodyPr/>
                    <a:lstStyle/>
                    <a:p>
                      <a:pPr marL="0" lvl="0" indent="0" algn="l" rtl="0">
                        <a:spcBef>
                          <a:spcPts val="0"/>
                        </a:spcBef>
                        <a:spcAft>
                          <a:spcPts val="0"/>
                        </a:spcAft>
                        <a:buNone/>
                      </a:pPr>
                      <a:r>
                        <a:rPr lang="en" sz="1100">
                          <a:latin typeface="Calibri"/>
                          <a:ea typeface="Calibri"/>
                          <a:cs typeface="Calibri"/>
                          <a:sym typeface="Calibri"/>
                        </a:rPr>
                        <a:t>gpt-4o</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128k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4k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7625">
                <a:tc>
                  <a:txBody>
                    <a:bodyPr/>
                    <a:lstStyle/>
                    <a:p>
                      <a:pPr marL="0" lvl="0" indent="0" algn="l" rtl="0">
                        <a:spcBef>
                          <a:spcPts val="0"/>
                        </a:spcBef>
                        <a:spcAft>
                          <a:spcPts val="0"/>
                        </a:spcAft>
                        <a:buNone/>
                      </a:pPr>
                      <a:r>
                        <a:rPr lang="en" sz="1100">
                          <a:latin typeface="Calibri"/>
                          <a:ea typeface="Calibri"/>
                          <a:cs typeface="Calibri"/>
                          <a:sym typeface="Calibri"/>
                        </a:rPr>
                        <a:t>gpt-4</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8k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8k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47625">
                <a:tc>
                  <a:txBody>
                    <a:bodyPr/>
                    <a:lstStyle/>
                    <a:p>
                      <a:pPr marL="0" lvl="0" indent="0" algn="l" rtl="0">
                        <a:spcBef>
                          <a:spcPts val="0"/>
                        </a:spcBef>
                        <a:spcAft>
                          <a:spcPts val="0"/>
                        </a:spcAft>
                        <a:buNone/>
                      </a:pPr>
                      <a:r>
                        <a:rPr lang="en" sz="1100">
                          <a:latin typeface="Calibri"/>
                          <a:ea typeface="Calibri"/>
                          <a:cs typeface="Calibri"/>
                          <a:sym typeface="Calibri"/>
                        </a:rPr>
                        <a:t>gpt-4-Turbo</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128k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4k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47625">
                <a:tc>
                  <a:txBody>
                    <a:bodyPr/>
                    <a:lstStyle/>
                    <a:p>
                      <a:pPr marL="0" lvl="0" indent="0" algn="l" rtl="0">
                        <a:spcBef>
                          <a:spcPts val="0"/>
                        </a:spcBef>
                        <a:spcAft>
                          <a:spcPts val="0"/>
                        </a:spcAft>
                        <a:buNone/>
                      </a:pPr>
                      <a:r>
                        <a:rPr lang="en" sz="1100">
                          <a:latin typeface="Calibri"/>
                          <a:ea typeface="Calibri"/>
                          <a:cs typeface="Calibri"/>
                          <a:sym typeface="Calibri"/>
                        </a:rPr>
                        <a:t>gpt-4-32k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32k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32k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92100">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Claude3 (Opus, Sonnet, Haiku)</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200k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4k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Gemini 1.5 Pro</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1,000K</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8k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gpt-3.5-turbo-16k</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16k</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16k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gpt-3.5-turbo</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16k</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100">
                          <a:latin typeface="Calibri"/>
                          <a:ea typeface="Calibri"/>
                          <a:cs typeface="Calibri"/>
                          <a:sym typeface="Calibri"/>
                        </a:rPr>
                        <a:t>4k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Llama3-8b &amp; 70b</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8k</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latin typeface="Calibri"/>
                          <a:ea typeface="Calibri"/>
                          <a:cs typeface="Calibri"/>
                          <a:sym typeface="Calibri"/>
                        </a:rPr>
                        <a:t>remaining</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9"/>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Mistral-7B-v0.3</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32k (was 8k)</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latin typeface="Calibri"/>
                          <a:ea typeface="Calibri"/>
                          <a:cs typeface="Calibri"/>
                          <a:sym typeface="Calibri"/>
                        </a:rPr>
                        <a:t>8k</a:t>
                      </a: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10"/>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Mixtral-8x7B</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32</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11"/>
                  </a:ext>
                </a:extLst>
              </a:tr>
              <a:tr h="147625">
                <a:tc>
                  <a:txBody>
                    <a:bodyPr/>
                    <a:lstStyle/>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Mixtral-8x22B</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64</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12"/>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Qwen2  (Alibaba)</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130</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13"/>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gemma-2B-10M</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10,000K</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14"/>
                  </a:ext>
                </a:extLst>
              </a:tr>
              <a:tr h="147625">
                <a:tc>
                  <a:txBody>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Codestral-22B</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1100">
                          <a:solidFill>
                            <a:schemeClr val="dk1"/>
                          </a:solidFill>
                          <a:latin typeface="Calibri"/>
                          <a:ea typeface="Calibri"/>
                          <a:cs typeface="Calibri"/>
                          <a:sym typeface="Calibri"/>
                        </a:rPr>
                        <a:t>32K</a:t>
                      </a:r>
                      <a:endParaRPr sz="1100">
                        <a:solidFill>
                          <a:schemeClr val="dk1"/>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15"/>
                  </a:ext>
                </a:extLst>
              </a:tr>
            </a:tbl>
          </a:graphicData>
        </a:graphic>
      </p:graphicFrame>
      <p:sp>
        <p:nvSpPr>
          <p:cNvPr id="85" name="Google Shape;85;p16"/>
          <p:cNvSpPr txBox="1"/>
          <p:nvPr/>
        </p:nvSpPr>
        <p:spPr>
          <a:xfrm>
            <a:off x="6467484" y="3770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86" name="Google Shape;86;p16"/>
          <p:cNvSpPr txBox="1"/>
          <p:nvPr/>
        </p:nvSpPr>
        <p:spPr>
          <a:xfrm>
            <a:off x="8926661" y="3770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87" name="Google Shape;87;p16"/>
          <p:cNvSpPr txBox="1"/>
          <p:nvPr/>
        </p:nvSpPr>
        <p:spPr>
          <a:xfrm>
            <a:off x="6467484" y="4532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88" name="Google Shape;88;p16"/>
          <p:cNvSpPr txBox="1"/>
          <p:nvPr/>
        </p:nvSpPr>
        <p:spPr>
          <a:xfrm>
            <a:off x="8926661" y="4532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89" name="Google Shape;89;p16"/>
          <p:cNvSpPr txBox="1"/>
          <p:nvPr/>
        </p:nvSpPr>
        <p:spPr>
          <a:xfrm>
            <a:off x="6467484" y="5294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0" name="Google Shape;90;p16"/>
          <p:cNvSpPr txBox="1"/>
          <p:nvPr/>
        </p:nvSpPr>
        <p:spPr>
          <a:xfrm>
            <a:off x="8926661" y="5294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1" name="Google Shape;91;p16"/>
          <p:cNvSpPr txBox="1"/>
          <p:nvPr/>
        </p:nvSpPr>
        <p:spPr>
          <a:xfrm>
            <a:off x="6467484" y="6056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2" name="Google Shape;92;p16"/>
          <p:cNvSpPr txBox="1"/>
          <p:nvPr/>
        </p:nvSpPr>
        <p:spPr>
          <a:xfrm>
            <a:off x="8926661" y="6056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3" name="Google Shape;93;p16"/>
          <p:cNvSpPr txBox="1"/>
          <p:nvPr/>
        </p:nvSpPr>
        <p:spPr>
          <a:xfrm>
            <a:off x="6467484" y="6818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4" name="Google Shape;94;p16"/>
          <p:cNvSpPr txBox="1"/>
          <p:nvPr/>
        </p:nvSpPr>
        <p:spPr>
          <a:xfrm>
            <a:off x="8926661" y="6818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5" name="Google Shape;95;p16"/>
          <p:cNvSpPr txBox="1"/>
          <p:nvPr/>
        </p:nvSpPr>
        <p:spPr>
          <a:xfrm>
            <a:off x="6467484" y="7580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6" name="Google Shape;96;p16"/>
          <p:cNvSpPr txBox="1"/>
          <p:nvPr/>
        </p:nvSpPr>
        <p:spPr>
          <a:xfrm>
            <a:off x="8926661" y="7580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7" name="Google Shape;97;p16"/>
          <p:cNvSpPr txBox="1"/>
          <p:nvPr/>
        </p:nvSpPr>
        <p:spPr>
          <a:xfrm>
            <a:off x="6467484" y="8342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8" name="Google Shape;98;p16"/>
          <p:cNvSpPr txBox="1"/>
          <p:nvPr/>
        </p:nvSpPr>
        <p:spPr>
          <a:xfrm>
            <a:off x="8926661" y="8342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99" name="Google Shape;99;p16"/>
          <p:cNvSpPr txBox="1"/>
          <p:nvPr/>
        </p:nvSpPr>
        <p:spPr>
          <a:xfrm>
            <a:off x="6467484" y="9104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0" name="Google Shape;100;p16"/>
          <p:cNvSpPr txBox="1"/>
          <p:nvPr/>
        </p:nvSpPr>
        <p:spPr>
          <a:xfrm>
            <a:off x="8926661" y="9104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1" name="Google Shape;101;p16"/>
          <p:cNvSpPr txBox="1"/>
          <p:nvPr/>
        </p:nvSpPr>
        <p:spPr>
          <a:xfrm>
            <a:off x="6467484" y="9866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2" name="Google Shape;102;p16"/>
          <p:cNvSpPr txBox="1"/>
          <p:nvPr/>
        </p:nvSpPr>
        <p:spPr>
          <a:xfrm>
            <a:off x="8926661" y="9866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3" name="Google Shape;103;p16"/>
          <p:cNvSpPr txBox="1"/>
          <p:nvPr/>
        </p:nvSpPr>
        <p:spPr>
          <a:xfrm>
            <a:off x="6467484" y="10628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4" name="Google Shape;104;p16"/>
          <p:cNvSpPr txBox="1"/>
          <p:nvPr/>
        </p:nvSpPr>
        <p:spPr>
          <a:xfrm>
            <a:off x="8926661" y="10628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5" name="Google Shape;105;p16"/>
          <p:cNvSpPr txBox="1"/>
          <p:nvPr/>
        </p:nvSpPr>
        <p:spPr>
          <a:xfrm>
            <a:off x="6467484" y="11390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6" name="Google Shape;106;p16"/>
          <p:cNvSpPr txBox="1"/>
          <p:nvPr/>
        </p:nvSpPr>
        <p:spPr>
          <a:xfrm>
            <a:off x="8926661" y="11390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7" name="Google Shape;107;p16"/>
          <p:cNvSpPr txBox="1"/>
          <p:nvPr/>
        </p:nvSpPr>
        <p:spPr>
          <a:xfrm>
            <a:off x="6467484" y="12152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8" name="Google Shape;108;p16"/>
          <p:cNvSpPr txBox="1"/>
          <p:nvPr/>
        </p:nvSpPr>
        <p:spPr>
          <a:xfrm>
            <a:off x="8926661" y="12152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09" name="Google Shape;109;p16"/>
          <p:cNvSpPr txBox="1"/>
          <p:nvPr/>
        </p:nvSpPr>
        <p:spPr>
          <a:xfrm>
            <a:off x="6467484" y="12914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0" name="Google Shape;110;p16"/>
          <p:cNvSpPr txBox="1"/>
          <p:nvPr/>
        </p:nvSpPr>
        <p:spPr>
          <a:xfrm>
            <a:off x="8926661" y="12914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1" name="Google Shape;111;p16"/>
          <p:cNvSpPr txBox="1"/>
          <p:nvPr/>
        </p:nvSpPr>
        <p:spPr>
          <a:xfrm>
            <a:off x="6467484" y="1367625"/>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2" name="Google Shape;112;p16"/>
          <p:cNvSpPr txBox="1"/>
          <p:nvPr/>
        </p:nvSpPr>
        <p:spPr>
          <a:xfrm>
            <a:off x="8926661" y="13676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3" name="Google Shape;113;p16"/>
          <p:cNvSpPr txBox="1"/>
          <p:nvPr/>
        </p:nvSpPr>
        <p:spPr>
          <a:xfrm>
            <a:off x="6467484" y="1443826"/>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4" name="Google Shape;114;p16"/>
          <p:cNvSpPr txBox="1"/>
          <p:nvPr/>
        </p:nvSpPr>
        <p:spPr>
          <a:xfrm>
            <a:off x="8926661" y="14438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5" name="Google Shape;115;p16"/>
          <p:cNvSpPr txBox="1"/>
          <p:nvPr/>
        </p:nvSpPr>
        <p:spPr>
          <a:xfrm>
            <a:off x="6467484" y="1520026"/>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6" name="Google Shape;116;p16"/>
          <p:cNvSpPr txBox="1"/>
          <p:nvPr/>
        </p:nvSpPr>
        <p:spPr>
          <a:xfrm>
            <a:off x="8926661" y="15200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7" name="Google Shape;117;p16"/>
          <p:cNvSpPr txBox="1"/>
          <p:nvPr/>
        </p:nvSpPr>
        <p:spPr>
          <a:xfrm>
            <a:off x="6467484" y="1596226"/>
            <a:ext cx="2459100" cy="801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8" name="Google Shape;118;p16"/>
          <p:cNvSpPr txBox="1"/>
          <p:nvPr/>
        </p:nvSpPr>
        <p:spPr>
          <a:xfrm>
            <a:off x="8926661" y="1596226"/>
            <a:ext cx="152400" cy="801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solidFill>
                  <a:schemeClr val="dk1"/>
                </a:solidFill>
                <a:latin typeface="Calibri"/>
                <a:ea typeface="Calibri"/>
                <a:cs typeface="Calibri"/>
                <a:sym typeface="Calibri"/>
              </a:rPr>
              <a:t>x</a:t>
            </a:r>
            <a:endParaRPr sz="400">
              <a:solidFill>
                <a:schemeClr val="dk1"/>
              </a:solidFill>
              <a:latin typeface="Calibri"/>
              <a:ea typeface="Calibri"/>
              <a:cs typeface="Calibri"/>
              <a:sym typeface="Calibri"/>
            </a:endParaRPr>
          </a:p>
        </p:txBody>
      </p:sp>
      <p:sp>
        <p:nvSpPr>
          <p:cNvPr id="119" name="Google Shape;119;p16"/>
          <p:cNvSpPr txBox="1"/>
          <p:nvPr/>
        </p:nvSpPr>
        <p:spPr>
          <a:xfrm>
            <a:off x="7284011" y="1723769"/>
            <a:ext cx="607500" cy="218400"/>
          </a:xfrm>
          <a:prstGeom prst="rect">
            <a:avLst/>
          </a:prstGeom>
          <a:solidFill>
            <a:srgbClr val="93C47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Input</a:t>
            </a:r>
            <a:endParaRPr sz="1000">
              <a:solidFill>
                <a:schemeClr val="dk1"/>
              </a:solidFill>
              <a:latin typeface="Calibri"/>
              <a:ea typeface="Calibri"/>
              <a:cs typeface="Calibri"/>
              <a:sym typeface="Calibri"/>
            </a:endParaRPr>
          </a:p>
        </p:txBody>
      </p:sp>
      <p:sp>
        <p:nvSpPr>
          <p:cNvPr id="120" name="Google Shape;120;p16"/>
          <p:cNvSpPr txBox="1"/>
          <p:nvPr/>
        </p:nvSpPr>
        <p:spPr>
          <a:xfrm>
            <a:off x="8476786" y="1723769"/>
            <a:ext cx="607500" cy="218400"/>
          </a:xfrm>
          <a:prstGeom prst="rect">
            <a:avLst/>
          </a:prstGeom>
          <a:solidFill>
            <a:srgbClr val="F6B26B"/>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Output</a:t>
            </a:r>
            <a:endParaRPr sz="1000">
              <a:solidFill>
                <a:schemeClr val="dk1"/>
              </a:solidFill>
              <a:latin typeface="Calibri"/>
              <a:ea typeface="Calibri"/>
              <a:cs typeface="Calibri"/>
              <a:sym typeface="Calibri"/>
            </a:endParaRPr>
          </a:p>
        </p:txBody>
      </p:sp>
      <p:sp>
        <p:nvSpPr>
          <p:cNvPr id="121" name="Google Shape;121;p16"/>
          <p:cNvSpPr txBox="1"/>
          <p:nvPr/>
        </p:nvSpPr>
        <p:spPr>
          <a:xfrm>
            <a:off x="6572266" y="86326"/>
            <a:ext cx="23637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Context Length = input + output</a:t>
            </a:r>
            <a:endParaRPr sz="1000">
              <a:solidFill>
                <a:schemeClr val="dk1"/>
              </a:solidFill>
              <a:latin typeface="Calibri"/>
              <a:ea typeface="Calibri"/>
              <a:cs typeface="Calibri"/>
              <a:sym typeface="Calibri"/>
            </a:endParaRPr>
          </a:p>
        </p:txBody>
      </p:sp>
      <p:sp>
        <p:nvSpPr>
          <p:cNvPr id="122" name="Google Shape;122;p16"/>
          <p:cNvSpPr txBox="1"/>
          <p:nvPr/>
        </p:nvSpPr>
        <p:spPr>
          <a:xfrm>
            <a:off x="4567525" y="1656225"/>
            <a:ext cx="18345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Comparison of Models:</a:t>
            </a:r>
            <a:endParaRPr sz="12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https://artificialanalysis.ai/models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p:nvPr/>
        </p:nvSpPr>
        <p:spPr>
          <a:xfrm>
            <a:off x="76200" y="84300"/>
            <a:ext cx="1174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128" name="Google Shape;128;p17"/>
          <p:cNvSpPr txBox="1"/>
          <p:nvPr/>
        </p:nvSpPr>
        <p:spPr>
          <a:xfrm>
            <a:off x="76200" y="506750"/>
            <a:ext cx="4407900" cy="212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Gemma 2B with 10M context</a:t>
            </a:r>
            <a:r>
              <a:rPr lang="en" sz="1300">
                <a:solidFill>
                  <a:schemeClr val="dk1"/>
                </a:solidFill>
                <a:latin typeface="Calibri"/>
                <a:ea typeface="Calibri"/>
                <a:cs typeface="Calibri"/>
                <a:sym typeface="Calibri"/>
              </a:rPr>
              <a:t> runs in less than 32GB memory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largest bottleneck (in terms of memory) for LLMs is the KV cache. It grows quadratically in multi-head attention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"InfiniAttention" splits the attention in local attention blocks. Those local attention blocks are taken and apply recurrence to the local attention blocks for the final result of 10M context global attention.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lot of the inspiration for our ideas comes from the Transformer-XL paper.</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https://twitter.com/rohanpaul_ai/status/1796137219712754118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https://github.com/mustafaaljadery/gemma-2B-10M</a:t>
            </a:r>
            <a:endParaRPr sz="1000">
              <a:solidFill>
                <a:schemeClr val="dk1"/>
              </a:solidFill>
              <a:latin typeface="Calibri"/>
              <a:ea typeface="Calibri"/>
              <a:cs typeface="Calibri"/>
              <a:sym typeface="Calibri"/>
            </a:endParaRPr>
          </a:p>
        </p:txBody>
      </p:sp>
      <p:sp>
        <p:nvSpPr>
          <p:cNvPr id="129" name="Google Shape;129;p17"/>
          <p:cNvSpPr txBox="1"/>
          <p:nvPr/>
        </p:nvSpPr>
        <p:spPr>
          <a:xfrm>
            <a:off x="4566750" y="111282"/>
            <a:ext cx="44961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Andrew Ng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 barrier to faster progress in generative AI is evaluations (evals).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Would adding a fact-checking agent improve the results?</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https://twitter.com/AndrewYNg/status/1796206876805489105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https://www.deeplearning.ai/the-batch/issue-251/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0" name="Google Shape;130;p17"/>
          <p:cNvSpPr txBox="1"/>
          <p:nvPr/>
        </p:nvSpPr>
        <p:spPr>
          <a:xfrm>
            <a:off x="4566825" y="1121385"/>
            <a:ext cx="44961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Yann LeCun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What I and many (most) people at FAIR have working is no mystery. We call it AMI (Advanced Machine Intelligence). Objective-Driven AI, JEPA, world models, planning/reasoning is part of that. - </a:t>
            </a:r>
            <a:r>
              <a:rPr lang="en" sz="1000" u="sng">
                <a:solidFill>
                  <a:schemeClr val="hlink"/>
                </a:solidFill>
                <a:latin typeface="Calibri"/>
                <a:ea typeface="Calibri"/>
                <a:cs typeface="Calibri"/>
                <a:sym typeface="Calibri"/>
                <a:hlinkClick r:id="rId7"/>
              </a:rPr>
              <a:t>https://twitter.com/ylecun/status/1794249923329720415</a:t>
            </a:r>
            <a:endParaRPr sz="1000">
              <a:solidFill>
                <a:schemeClr val="dk1"/>
              </a:solidFill>
              <a:latin typeface="Calibri"/>
              <a:ea typeface="Calibri"/>
              <a:cs typeface="Calibri"/>
              <a:sym typeface="Calibri"/>
            </a:endParaRPr>
          </a:p>
        </p:txBody>
      </p:sp>
      <p:sp>
        <p:nvSpPr>
          <p:cNvPr id="131" name="Google Shape;131;p17"/>
          <p:cNvSpPr txBox="1"/>
          <p:nvPr/>
        </p:nvSpPr>
        <p:spPr>
          <a:xfrm>
            <a:off x="4566750" y="2223588"/>
            <a:ext cx="4496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Xai</a:t>
            </a:r>
            <a:r>
              <a:rPr lang="en" sz="1300">
                <a:solidFill>
                  <a:schemeClr val="dk1"/>
                </a:solidFill>
                <a:latin typeface="Calibri"/>
                <a:ea typeface="Calibri"/>
                <a:cs typeface="Calibri"/>
                <a:sym typeface="Calibri"/>
              </a:rPr>
              <a:t> (owned by Elon Musk) is working on new modes for its chatbot Grok: </a:t>
            </a:r>
            <a:r>
              <a:rPr lang="en" sz="1300" b="1">
                <a:solidFill>
                  <a:srgbClr val="FF0000"/>
                </a:solidFill>
                <a:latin typeface="Calibri"/>
                <a:ea typeface="Calibri"/>
                <a:cs typeface="Calibri"/>
                <a:sym typeface="Calibri"/>
              </a:rPr>
              <a:t>Socrates  &amp; DEI (Diversity Equity and Inclusion)</a:t>
            </a:r>
            <a:r>
              <a:rPr lang="en" sz="1300">
                <a:solidFill>
                  <a:schemeClr val="dk1"/>
                </a:solidFill>
                <a:latin typeface="Calibri"/>
                <a:ea typeface="Calibri"/>
                <a:cs typeface="Calibri"/>
                <a:sym typeface="Calibri"/>
              </a:rPr>
              <a:t>.</a:t>
            </a:r>
            <a:endParaRPr sz="700">
              <a:solidFill>
                <a:schemeClr val="dk1"/>
              </a:solidFill>
              <a:latin typeface="Calibri"/>
              <a:ea typeface="Calibri"/>
              <a:cs typeface="Calibri"/>
              <a:sym typeface="Calibri"/>
            </a:endParaRPr>
          </a:p>
        </p:txBody>
      </p:sp>
      <p:sp>
        <p:nvSpPr>
          <p:cNvPr id="132" name="Google Shape;132;p17"/>
          <p:cNvSpPr txBox="1"/>
          <p:nvPr/>
        </p:nvSpPr>
        <p:spPr>
          <a:xfrm>
            <a:off x="4566750" y="2725491"/>
            <a:ext cx="4496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 GPT-4o available via API</a:t>
            </a:r>
            <a:endParaRPr sz="700">
              <a:solidFill>
                <a:schemeClr val="dk1"/>
              </a:solidFill>
              <a:latin typeface="Calibri"/>
              <a:ea typeface="Calibri"/>
              <a:cs typeface="Calibri"/>
              <a:sym typeface="Calibri"/>
            </a:endParaRPr>
          </a:p>
        </p:txBody>
      </p:sp>
      <p:sp>
        <p:nvSpPr>
          <p:cNvPr id="133" name="Google Shape;133;p17"/>
          <p:cNvSpPr txBox="1"/>
          <p:nvPr/>
        </p:nvSpPr>
        <p:spPr>
          <a:xfrm>
            <a:off x="4566750" y="3027294"/>
            <a:ext cx="44961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AI Overviews</a:t>
            </a:r>
            <a:r>
              <a:rPr lang="en" sz="1300">
                <a:solidFill>
                  <a:schemeClr val="dk1"/>
                </a:solidFill>
                <a:latin typeface="Calibri"/>
                <a:ea typeface="Calibri"/>
                <a:cs typeface="Calibri"/>
                <a:sym typeface="Calibri"/>
              </a:rPr>
              <a:t> = AI-generated answers -  are now appearing in around 11% of queries (down from around 27% when the feature was launched last month.</a:t>
            </a:r>
            <a:endParaRPr sz="700">
              <a:solidFill>
                <a:schemeClr val="dk1"/>
              </a:solidFill>
              <a:latin typeface="Calibri"/>
              <a:ea typeface="Calibri"/>
              <a:cs typeface="Calibri"/>
              <a:sym typeface="Calibri"/>
            </a:endParaRPr>
          </a:p>
        </p:txBody>
      </p:sp>
      <p:sp>
        <p:nvSpPr>
          <p:cNvPr id="134" name="Google Shape;134;p17"/>
          <p:cNvSpPr txBox="1"/>
          <p:nvPr/>
        </p:nvSpPr>
        <p:spPr>
          <a:xfrm>
            <a:off x="76200" y="2729512"/>
            <a:ext cx="4407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Amazon’s Project PI (Private Investigator)</a:t>
            </a:r>
            <a:r>
              <a:rPr lang="en" sz="1300">
                <a:solidFill>
                  <a:schemeClr val="dk1"/>
                </a:solidFill>
                <a:latin typeface="Calibri"/>
                <a:ea typeface="Calibri"/>
                <a:cs typeface="Calibri"/>
                <a:sym typeface="Calibri"/>
              </a:rPr>
              <a:t> - AI + computer vision.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is used to flag damaged products before shipping.</a:t>
            </a:r>
            <a:endParaRPr sz="700">
              <a:solidFill>
                <a:schemeClr val="dk1"/>
              </a:solidFill>
              <a:latin typeface="Calibri"/>
              <a:ea typeface="Calibri"/>
              <a:cs typeface="Calibri"/>
              <a:sym typeface="Calibri"/>
            </a:endParaRPr>
          </a:p>
        </p:txBody>
      </p:sp>
      <p:sp>
        <p:nvSpPr>
          <p:cNvPr id="135" name="Google Shape;135;p17"/>
          <p:cNvSpPr txBox="1"/>
          <p:nvPr/>
        </p:nvSpPr>
        <p:spPr>
          <a:xfrm>
            <a:off x="4566750" y="3729297"/>
            <a:ext cx="44961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Meta's NLLB (No Language Left Behind) Model</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published in Nature,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high-quality translations between 200 languages</a:t>
            </a:r>
            <a:endParaRPr sz="1300">
              <a:solidFill>
                <a:schemeClr val="dk1"/>
              </a:solidFill>
              <a:latin typeface="Calibri"/>
              <a:ea typeface="Calibri"/>
              <a:cs typeface="Calibri"/>
              <a:sym typeface="Calibri"/>
            </a:endParaRPr>
          </a:p>
        </p:txBody>
      </p:sp>
      <p:sp>
        <p:nvSpPr>
          <p:cNvPr id="136" name="Google Shape;136;p17"/>
          <p:cNvSpPr txBox="1"/>
          <p:nvPr/>
        </p:nvSpPr>
        <p:spPr>
          <a:xfrm>
            <a:off x="76200" y="3243474"/>
            <a:ext cx="4407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is creating a golden age for scammers</a:t>
            </a:r>
            <a:r>
              <a:rPr lang="en" sz="1300">
                <a:solidFill>
                  <a:schemeClr val="dk1"/>
                </a:solidFill>
                <a:latin typeface="Calibri"/>
                <a:ea typeface="Calibri"/>
                <a:cs typeface="Calibri"/>
                <a:sym typeface="Calibri"/>
              </a:rPr>
              <a:t> - with deepfakes and genAI, scams are more difficult to recognize.</a:t>
            </a:r>
            <a:endParaRPr sz="700">
              <a:solidFill>
                <a:schemeClr val="dk1"/>
              </a:solidFill>
              <a:latin typeface="Calibri"/>
              <a:ea typeface="Calibri"/>
              <a:cs typeface="Calibri"/>
              <a:sym typeface="Calibri"/>
            </a:endParaRPr>
          </a:p>
        </p:txBody>
      </p:sp>
      <p:sp>
        <p:nvSpPr>
          <p:cNvPr id="137" name="Google Shape;137;p17"/>
          <p:cNvSpPr txBox="1"/>
          <p:nvPr/>
        </p:nvSpPr>
        <p:spPr>
          <a:xfrm>
            <a:off x="4566750" y="4431300"/>
            <a:ext cx="44961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Agents in LangGraph - Andrew Ng course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https://learn.deeplearning.ai/courses/ai-agents-in-langgraph/lesson/1/introduction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8" name="Google Shape;138;p17"/>
          <p:cNvSpPr txBox="1"/>
          <p:nvPr/>
        </p:nvSpPr>
        <p:spPr>
          <a:xfrm>
            <a:off x="76200" y="3757437"/>
            <a:ext cx="44079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Asana AI Teammates</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9"/>
              </a:rPr>
              <a:t>https://asana.com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Asana is a project management software, similar to Jira.</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0"/>
              </a:rPr>
              <a:t>https://sousabrothers.medium.com/asana-unveils-ai-teammates-to-collaborate-with-employees-at-work-af702cbd32f2</a:t>
            </a:r>
            <a:r>
              <a:rPr lang="en" sz="1000">
                <a:solidFill>
                  <a:schemeClr val="dk1"/>
                </a:solidFill>
                <a:latin typeface="Calibri"/>
                <a:ea typeface="Calibri"/>
                <a:cs typeface="Calibri"/>
                <a:sym typeface="Calibri"/>
              </a:rPr>
              <a:t> </a:t>
            </a:r>
            <a:endParaRPr sz="400">
              <a:solidFill>
                <a:schemeClr val="dk1"/>
              </a:solidFill>
              <a:latin typeface="Calibri"/>
              <a:ea typeface="Calibri"/>
              <a:cs typeface="Calibri"/>
              <a:sym typeface="Calibri"/>
            </a:endParaRPr>
          </a:p>
        </p:txBody>
      </p:sp>
      <p:pic>
        <p:nvPicPr>
          <p:cNvPr id="139" name="Google Shape;139;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176148" y="3704038"/>
            <a:ext cx="1255493" cy="24861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p:nvPr/>
        </p:nvSpPr>
        <p:spPr>
          <a:xfrm>
            <a:off x="76200" y="84300"/>
            <a:ext cx="1174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2</a:t>
            </a:r>
            <a:endParaRPr sz="2000" b="1" i="0" u="none" strike="noStrike" cap="none">
              <a:solidFill>
                <a:srgbClr val="000000"/>
              </a:solidFill>
              <a:latin typeface="Calibri"/>
              <a:ea typeface="Calibri"/>
              <a:cs typeface="Calibri"/>
              <a:sym typeface="Calibri"/>
            </a:endParaRPr>
          </a:p>
        </p:txBody>
      </p:sp>
      <p:sp>
        <p:nvSpPr>
          <p:cNvPr id="145" name="Google Shape;145;p18"/>
          <p:cNvSpPr txBox="1"/>
          <p:nvPr/>
        </p:nvSpPr>
        <p:spPr>
          <a:xfrm>
            <a:off x="76200" y="506750"/>
            <a:ext cx="4407900" cy="192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Thought-Augmented Reasoning with LLMs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Buffer of Thoughts - containing high-level thoughts distilled from problem-solving processes. Using this buffer enhances  the accuracy, efficiency, and robustness of LLM-based reasoning.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demonstrates SOTA performance on 10 challenging tasks while requiring 12% of the cost of multi-query prompting methods like Tree-of-Thoughts.</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https://twitter.com/omarsar0/status/1799113545696567416</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https://arxiv.org/abs/2406.04271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6" name="Google Shape;146;p18"/>
          <p:cNvSpPr txBox="1"/>
          <p:nvPr/>
        </p:nvSpPr>
        <p:spPr>
          <a:xfrm>
            <a:off x="76200" y="2586175"/>
            <a:ext cx="44079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Scalable MatMul-free Language Modeling</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https://arxiv.org/abs/2406.02528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MatMul (Matrix Multiplication) operations can be completely eliminated from LLMs while maintaining strong performance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MatMul-free models achieve performance on-par with state-of-the-art Transformers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provide a GPU-efficient implementation of this model which reduces memory usage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custom hardware solution on an FPGA used to process billion-parameter scale models at 13W beyond human readable throughput, moving LLMs closer to brain-like efficiency</a:t>
            </a:r>
            <a:endParaRPr sz="1000">
              <a:solidFill>
                <a:schemeClr val="dk1"/>
              </a:solidFill>
              <a:latin typeface="Calibri"/>
              <a:ea typeface="Calibri"/>
              <a:cs typeface="Calibri"/>
              <a:sym typeface="Calibri"/>
            </a:endParaRPr>
          </a:p>
        </p:txBody>
      </p:sp>
      <p:pic>
        <p:nvPicPr>
          <p:cNvPr id="147" name="Google Shape;147;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36500" y="2590800"/>
            <a:ext cx="4355101" cy="2465414"/>
          </a:xfrm>
          <a:prstGeom prst="rect">
            <a:avLst/>
          </a:prstGeom>
          <a:noFill/>
          <a:ln>
            <a:noFill/>
          </a:ln>
        </p:spPr>
      </p:pic>
      <p:sp>
        <p:nvSpPr>
          <p:cNvPr id="148" name="Google Shape;148;p18"/>
          <p:cNvSpPr txBox="1"/>
          <p:nvPr/>
        </p:nvSpPr>
        <p:spPr>
          <a:xfrm>
            <a:off x="4610100" y="506750"/>
            <a:ext cx="4407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Claude can now use tools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https://www.anthropic.com/news/tool-use-ga</a:t>
            </a:r>
            <a:r>
              <a:rPr lang="en" sz="13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p:nvPr/>
        </p:nvSpPr>
        <p:spPr>
          <a:xfrm>
            <a:off x="76200" y="84300"/>
            <a:ext cx="4366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Milvus Lite - Easy to Use Local Vector DB</a:t>
            </a:r>
            <a:endParaRPr sz="2000" b="1" i="0" u="none" strike="noStrike" cap="none">
              <a:solidFill>
                <a:srgbClr val="000000"/>
              </a:solidFill>
              <a:latin typeface="Calibri"/>
              <a:ea typeface="Calibri"/>
              <a:cs typeface="Calibri"/>
              <a:sym typeface="Calibri"/>
            </a:endParaRPr>
          </a:p>
        </p:txBody>
      </p:sp>
      <p:sp>
        <p:nvSpPr>
          <p:cNvPr id="154" name="Google Shape;154;p19"/>
          <p:cNvSpPr txBox="1"/>
          <p:nvPr/>
        </p:nvSpPr>
        <p:spPr>
          <a:xfrm>
            <a:off x="76200" y="506750"/>
            <a:ext cx="4366800" cy="11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Milvus Lite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https://milvus.io/docs/milvus_lite.md</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6AA84F"/>
                </a:solidFill>
                <a:latin typeface="Roboto Mono"/>
                <a:ea typeface="Roboto Mono"/>
                <a:cs typeface="Roboto Mono"/>
                <a:sym typeface="Roboto Mono"/>
              </a:rPr>
              <a:t># pip install "pymilvus&gt;=2.4.2"</a:t>
            </a:r>
            <a:endParaRPr sz="12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from pymilvus import MilvusClient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client = MilvusClient("mydb_file.db")</a:t>
            </a:r>
            <a:endParaRPr sz="1200">
              <a:solidFill>
                <a:schemeClr val="dk1"/>
              </a:solidFill>
              <a:latin typeface="Roboto Mono"/>
              <a:ea typeface="Roboto Mono"/>
              <a:cs typeface="Roboto Mono"/>
              <a:sym typeface="Roboto Mono"/>
            </a:endParaRPr>
          </a:p>
        </p:txBody>
      </p:sp>
      <p:pic>
        <p:nvPicPr>
          <p:cNvPr id="155" name="Google Shape;155;p19"/>
          <p:cNvPicPr preferRelativeResize="0"/>
          <p:nvPr/>
        </p:nvPicPr>
        <p:blipFill>
          <a:blip r:embed="rId4">
            <a:alphaModFix/>
          </a:blip>
          <a:stretch>
            <a:fillRect/>
          </a:stretch>
        </p:blipFill>
        <p:spPr>
          <a:xfrm>
            <a:off x="3077625" y="638200"/>
            <a:ext cx="1247775" cy="285750"/>
          </a:xfrm>
          <a:prstGeom prst="rect">
            <a:avLst/>
          </a:prstGeom>
          <a:noFill/>
          <a:ln>
            <a:noFill/>
          </a:ln>
        </p:spPr>
      </p:pic>
      <p:sp>
        <p:nvSpPr>
          <p:cNvPr id="156" name="Google Shape;156;p19"/>
          <p:cNvSpPr txBox="1"/>
          <p:nvPr/>
        </p:nvSpPr>
        <p:spPr>
          <a:xfrm>
            <a:off x="4572000" y="506750"/>
            <a:ext cx="4572000" cy="412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Till a few months ago, </a:t>
            </a:r>
            <a:r>
              <a:rPr lang="en" sz="1300" b="1">
                <a:solidFill>
                  <a:srgbClr val="FF0000"/>
                </a:solidFill>
                <a:latin typeface="Calibri"/>
                <a:ea typeface="Calibri"/>
                <a:cs typeface="Calibri"/>
                <a:sym typeface="Calibri"/>
              </a:rPr>
              <a:t>Prompt Engineering was all the hype</a:t>
            </a:r>
            <a:r>
              <a:rPr lang="en" sz="1300">
                <a:solidFill>
                  <a:schemeClr val="dk1"/>
                </a:solidFill>
                <a:latin typeface="Calibri"/>
                <a:ea typeface="Calibri"/>
                <a:cs typeface="Calibri"/>
                <a:sym typeface="Calibri"/>
              </a:rPr>
              <a:t>. The entire job market was filled with the role of prompt engineers, </a:t>
            </a:r>
            <a:r>
              <a:rPr lang="en" sz="1300" b="1">
                <a:solidFill>
                  <a:srgbClr val="FF0000"/>
                </a:solidFill>
                <a:latin typeface="Calibri"/>
                <a:ea typeface="Calibri"/>
                <a:cs typeface="Calibri"/>
                <a:sym typeface="Calibri"/>
              </a:rPr>
              <a:t>but not so anymore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People even wrote </a:t>
            </a:r>
            <a:r>
              <a:rPr lang="en" sz="1300" b="1">
                <a:solidFill>
                  <a:srgbClr val="FF0000"/>
                </a:solidFill>
                <a:latin typeface="Calibri"/>
                <a:ea typeface="Calibri"/>
                <a:cs typeface="Calibri"/>
                <a:sym typeface="Calibri"/>
              </a:rPr>
              <a:t>books/blogs like the Top 50 prompts</a:t>
            </a:r>
            <a:r>
              <a:rPr lang="en" sz="1300">
                <a:solidFill>
                  <a:schemeClr val="dk1"/>
                </a:solidFill>
                <a:latin typeface="Calibri"/>
                <a:ea typeface="Calibri"/>
                <a:cs typeface="Calibri"/>
                <a:sym typeface="Calibri"/>
              </a:rPr>
              <a:t> to get the best of GPT, so on and so forth.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But large-scale experiments have clearly shown that </a:t>
            </a:r>
            <a:r>
              <a:rPr lang="en" sz="1300" b="1">
                <a:solidFill>
                  <a:srgbClr val="FF0000"/>
                </a:solidFill>
                <a:latin typeface="Calibri"/>
                <a:ea typeface="Calibri"/>
                <a:cs typeface="Calibri"/>
                <a:sym typeface="Calibri"/>
              </a:rPr>
              <a:t>there is no single prompt or strategy that works </a:t>
            </a:r>
            <a:r>
              <a:rPr lang="en" sz="1300">
                <a:solidFill>
                  <a:schemeClr val="dk1"/>
                </a:solidFill>
                <a:latin typeface="Calibri"/>
                <a:ea typeface="Calibri"/>
                <a:cs typeface="Calibri"/>
                <a:sym typeface="Calibri"/>
              </a:rPr>
              <a:t>for all kinds of problems, it’s just some prompts appear to be better in isolation but are a hit-and-miss when analyzed comprehensively.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DSPy (Declarative Self-Improving Pipelines) </a:t>
            </a:r>
            <a:r>
              <a:rPr lang="en" sz="1300">
                <a:solidFill>
                  <a:schemeClr val="dk1"/>
                </a:solidFill>
                <a:latin typeface="Calibri"/>
                <a:ea typeface="Calibri"/>
                <a:cs typeface="Calibri"/>
                <a:sym typeface="Calibri"/>
              </a:rPr>
              <a:t> is a framework developed by </a:t>
            </a:r>
            <a:r>
              <a:rPr lang="en" sz="1300" b="1">
                <a:solidFill>
                  <a:srgbClr val="3C78D8"/>
                </a:solidFill>
                <a:latin typeface="Calibri"/>
                <a:ea typeface="Calibri"/>
                <a:cs typeface="Calibri"/>
                <a:sym typeface="Calibri"/>
              </a:rPr>
              <a:t>Stanford University</a:t>
            </a:r>
            <a:r>
              <a:rPr lang="en" sz="1300">
                <a:solidFill>
                  <a:schemeClr val="dk1"/>
                </a:solidFill>
                <a:latin typeface="Calibri"/>
                <a:ea typeface="Calibri"/>
                <a:cs typeface="Calibri"/>
                <a:sym typeface="Calibri"/>
              </a:rPr>
              <a:t> that aims to simplify and streamline the process of building language model (LLM) pipelines.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https://medium.com/aiguys/prompt-engineering-is-dead-dspy-is-new-paradigm-for-prompting-c80ba3fc4896</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DSPy - express LLM tasks in a high-level, declarative manner, similar to PyTorch.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Self-Improving Pipelines - automatically optimize LLM calls over time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Modularity - LLMs are treated as modules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Easy to use, Pythonic syntax and intuitive APIs.</a:t>
            </a:r>
            <a:endParaRPr sz="1200">
              <a:solidFill>
                <a:schemeClr val="dk1"/>
              </a:solidFill>
              <a:latin typeface="Roboto Mono"/>
              <a:ea typeface="Roboto Mono"/>
              <a:cs typeface="Roboto Mono"/>
              <a:sym typeface="Roboto Mono"/>
            </a:endParaRPr>
          </a:p>
        </p:txBody>
      </p:sp>
      <p:sp>
        <p:nvSpPr>
          <p:cNvPr id="157" name="Google Shape;157;p19"/>
          <p:cNvSpPr txBox="1"/>
          <p:nvPr/>
        </p:nvSpPr>
        <p:spPr>
          <a:xfrm>
            <a:off x="4572000" y="84300"/>
            <a:ext cx="378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DSPy: Prompt Engineering Is Dead</a:t>
            </a:r>
            <a:endParaRPr sz="2000" b="1" i="0" u="none" strike="noStrike" cap="none">
              <a:solidFill>
                <a:srgbClr val="000000"/>
              </a:solidFill>
              <a:latin typeface="Calibri"/>
              <a:ea typeface="Calibri"/>
              <a:cs typeface="Calibri"/>
              <a:sym typeface="Calibri"/>
            </a:endParaRPr>
          </a:p>
        </p:txBody>
      </p:sp>
      <p:sp>
        <p:nvSpPr>
          <p:cNvPr id="158" name="Google Shape;158;p19"/>
          <p:cNvSpPr txBox="1"/>
          <p:nvPr/>
        </p:nvSpPr>
        <p:spPr>
          <a:xfrm>
            <a:off x="85367" y="3485175"/>
            <a:ext cx="4366800" cy="155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import dspy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turbo = dspy.OpenAI(model='gpt-3.5-turbo')</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colbertv2_wiki17_abstracts = dspy.ColBERTv2(url='http://somedomain/wiki17_abstracts')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dspy.settings.configure(lm=turbo, rm=colbertv2_wiki17_abstracts)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a:t>
            </a:r>
            <a:endParaRPr sz="1200">
              <a:solidFill>
                <a:srgbClr val="6AA84F"/>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76200" y="84300"/>
            <a:ext cx="165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Right to Warn</a:t>
            </a:r>
            <a:endParaRPr sz="2000" b="1" i="0" u="none" strike="noStrike" cap="none">
              <a:solidFill>
                <a:srgbClr val="000000"/>
              </a:solidFill>
              <a:latin typeface="Calibri"/>
              <a:ea typeface="Calibri"/>
              <a:cs typeface="Calibri"/>
              <a:sym typeface="Calibri"/>
            </a:endParaRPr>
          </a:p>
        </p:txBody>
      </p:sp>
      <p:sp>
        <p:nvSpPr>
          <p:cNvPr id="164" name="Google Shape;164;p20"/>
          <p:cNvSpPr txBox="1"/>
          <p:nvPr/>
        </p:nvSpPr>
        <p:spPr>
          <a:xfrm>
            <a:off x="76200" y="659150"/>
            <a:ext cx="44079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researchers demand "Right to Warn"</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Current and former employees from top AI labs, including </a:t>
            </a:r>
            <a:r>
              <a:rPr lang="en" sz="1300" b="1">
                <a:solidFill>
                  <a:srgbClr val="3C78D8"/>
                </a:solidFill>
                <a:latin typeface="Calibri"/>
                <a:ea typeface="Calibri"/>
                <a:cs typeface="Calibri"/>
                <a:sym typeface="Calibri"/>
              </a:rPr>
              <a:t>OpenAI, Anthropic, and DeepMind</a:t>
            </a:r>
            <a:r>
              <a:rPr lang="en" sz="1300">
                <a:solidFill>
                  <a:schemeClr val="dk1"/>
                </a:solidFill>
                <a:latin typeface="Calibri"/>
                <a:ea typeface="Calibri"/>
                <a:cs typeface="Calibri"/>
                <a:sym typeface="Calibri"/>
              </a:rPr>
              <a:t> just published an open letter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letter was also supported by </a:t>
            </a:r>
            <a:r>
              <a:rPr lang="en" sz="1300" b="1">
                <a:solidFill>
                  <a:srgbClr val="3C78D8"/>
                </a:solidFill>
                <a:latin typeface="Calibri"/>
                <a:ea typeface="Calibri"/>
                <a:cs typeface="Calibri"/>
                <a:sym typeface="Calibri"/>
              </a:rPr>
              <a:t>Yoshua Bengio, Geoffrey Hinton, and Stuart Russell</a:t>
            </a:r>
            <a:endParaRPr sz="1300" b="1">
              <a:solidFill>
                <a:srgbClr val="3C78D8"/>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They push AI companies to provide whistleblower protection so that workers can warn about potential AI dangers without fear of retaliation.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Eliminating non-disparagement clauses concerning AI risk</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Establishing and facilitating anonymous channels for raising concerns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Expanding whistleblower protections and anti-retaliation measures</a:t>
            </a:r>
            <a:endParaRPr sz="1300">
              <a:solidFill>
                <a:schemeClr val="dk1"/>
              </a:solidFill>
              <a:latin typeface="Calibri"/>
              <a:ea typeface="Calibri"/>
              <a:cs typeface="Calibri"/>
              <a:sym typeface="Calibri"/>
            </a:endParaRPr>
          </a:p>
        </p:txBody>
      </p:sp>
      <p:sp>
        <p:nvSpPr>
          <p:cNvPr id="165" name="Google Shape;165;p20"/>
          <p:cNvSpPr txBox="1"/>
          <p:nvPr/>
        </p:nvSpPr>
        <p:spPr>
          <a:xfrm>
            <a:off x="4653580" y="663845"/>
            <a:ext cx="4407900" cy="303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Qwen2 from Alibaba Cloud</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5 sizes (0.5B, 1.5B, 7B, 57B-14B MoE, 72B)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Base &amp; Instruct versions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 source (Apache 2.0) except 72B.</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Models are multilingual in 29 languages</a:t>
            </a:r>
            <a:endParaRPr sz="13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https://github.com/QwenLM/Qwen2</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https://huggingface.co/spaces/Qwen/Qwen2-72B-Instruct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https://qwenlm.github.io/blog/qwen2/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https://ollama.com/library/qwen2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Models achieve SOTA performance on academic and chat benchmarks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Qwen2-72B: MMLU 82.3, IFEval 77.6, MT-Bench 9.12, HumanEval 86.0</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Qwen2-7B: MMLU 70.5, MT-Bench 8.41, HumanEval 79.9.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On MMLU-PRO, Qwen2 scored 64.4, outperforming Llama 3's 56.2.</a:t>
            </a:r>
            <a:endParaRPr sz="1300">
              <a:solidFill>
                <a:schemeClr val="dk1"/>
              </a:solidFill>
              <a:latin typeface="Calibri"/>
              <a:ea typeface="Calibri"/>
              <a:cs typeface="Calibri"/>
              <a:sym typeface="Calibri"/>
            </a:endParaRPr>
          </a:p>
        </p:txBody>
      </p:sp>
      <p:sp>
        <p:nvSpPr>
          <p:cNvPr id="166" name="Google Shape;166;p20"/>
          <p:cNvSpPr txBox="1"/>
          <p:nvPr/>
        </p:nvSpPr>
        <p:spPr>
          <a:xfrm>
            <a:off x="4653575" y="84300"/>
            <a:ext cx="165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Qwen2</a:t>
            </a:r>
            <a:endParaRPr sz="2000" b="1" i="0" u="none" strike="noStrike" cap="none">
              <a:solidFill>
                <a:srgbClr val="000000"/>
              </a:solidFill>
              <a:latin typeface="Calibri"/>
              <a:ea typeface="Calibri"/>
              <a:cs typeface="Calibri"/>
              <a:sym typeface="Calibri"/>
            </a:endParaRPr>
          </a:p>
        </p:txBody>
      </p:sp>
      <p:pic>
        <p:nvPicPr>
          <p:cNvPr id="167" name="Google Shape;167;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323925" y="15247"/>
            <a:ext cx="1597075" cy="46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76200" y="84300"/>
            <a:ext cx="3996300" cy="634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Automated Knowledge Graph Construction with LLMs</a:t>
            </a:r>
            <a:endParaRPr sz="2000" b="1" i="0" u="none" strike="noStrike" cap="none">
              <a:solidFill>
                <a:srgbClr val="000000"/>
              </a:solidFill>
              <a:latin typeface="Calibri"/>
              <a:ea typeface="Calibri"/>
              <a:cs typeface="Calibri"/>
              <a:sym typeface="Calibri"/>
            </a:endParaRPr>
          </a:p>
        </p:txBody>
      </p:sp>
      <p:sp>
        <p:nvSpPr>
          <p:cNvPr id="173" name="Google Shape;173;p21"/>
          <p:cNvSpPr txBox="1"/>
          <p:nvPr/>
        </p:nvSpPr>
        <p:spPr>
          <a:xfrm>
            <a:off x="4623338" y="84300"/>
            <a:ext cx="4452600" cy="212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Automating knowledge graph construction with LLMs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Knowledge graphs are networks that represent data in a graphical format. Difficulties of constructing them include the time and cost, as well as the fact that different graphs are needed for different domains.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LLMs can be used to extract knowledge from text.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Researchers are exploring ways to combine LLMs and knowledge graphs. This could improve the accuracy of both knowledge graphs and LLMs.</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https://medium.com/@researchgraph/automated-knowledge-graph-construction-with-large-language-models-150512d1bc22</a:t>
            </a:r>
            <a:r>
              <a:rPr lang="en" sz="10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174" name="Google Shape;174;p21"/>
          <p:cNvSpPr txBox="1"/>
          <p:nvPr/>
        </p:nvSpPr>
        <p:spPr>
          <a:xfrm>
            <a:off x="76200" y="798650"/>
            <a:ext cx="4452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b="1">
                <a:solidFill>
                  <a:srgbClr val="FF0000"/>
                </a:solidFill>
              </a:rPr>
              <a:t>LlamaIndex - Property Graph Index</a:t>
            </a:r>
            <a:r>
              <a:rPr lang="en"/>
              <a:t>: A Powerful New Way to Build Knowledge Graphs with LLMs</a:t>
            </a:r>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https://www.llamaindex.ai/blog/introducing-the-property-graph-index-a-powerful-new-way-to-build-knowledge-graphs-with-llms</a:t>
            </a:r>
            <a:endParaRPr sz="700">
              <a:solidFill>
                <a:schemeClr val="dk1"/>
              </a:solidFill>
              <a:latin typeface="Calibri"/>
              <a:ea typeface="Calibri"/>
              <a:cs typeface="Calibri"/>
              <a:sym typeface="Calibri"/>
            </a:endParaRPr>
          </a:p>
        </p:txBody>
      </p:sp>
      <p:pic>
        <p:nvPicPr>
          <p:cNvPr id="175" name="Google Shape;17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4351" y="2400501"/>
            <a:ext cx="4390576" cy="2569349"/>
          </a:xfrm>
          <a:prstGeom prst="rect">
            <a:avLst/>
          </a:prstGeom>
          <a:noFill/>
          <a:ln>
            <a:noFill/>
          </a:ln>
        </p:spPr>
      </p:pic>
      <p:sp>
        <p:nvSpPr>
          <p:cNvPr id="176" name="Google Shape;176;p21"/>
          <p:cNvSpPr txBox="1"/>
          <p:nvPr/>
        </p:nvSpPr>
        <p:spPr>
          <a:xfrm>
            <a:off x="76200" y="1804600"/>
            <a:ext cx="44526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from llama_index.indices.property_graph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import SchemaLLMPathExtractor</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entities = Literal[</a:t>
            </a:r>
            <a:r>
              <a:rPr lang="en" sz="1200">
                <a:solidFill>
                  <a:srgbClr val="6AA84F"/>
                </a:solidFill>
                <a:latin typeface="Roboto Mono"/>
                <a:ea typeface="Roboto Mono"/>
                <a:cs typeface="Roboto Mono"/>
                <a:sym typeface="Roboto Mono"/>
              </a:rPr>
              <a:t>"PERSON", "PLACE", "THING"</a:t>
            </a:r>
            <a:r>
              <a:rPr lang="en" sz="1200">
                <a:solidFill>
                  <a:srgbClr val="3C78D8"/>
                </a:solidFill>
                <a:latin typeface="Roboto Mono"/>
                <a:ea typeface="Roboto Mono"/>
                <a:cs typeface="Roboto Mono"/>
                <a:sym typeface="Roboto Mono"/>
              </a:rPr>
              <a: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relations = Literal[</a:t>
            </a:r>
            <a:r>
              <a:rPr lang="en" sz="1200">
                <a:solidFill>
                  <a:srgbClr val="6AA84F"/>
                </a:solidFill>
                <a:latin typeface="Roboto Mono"/>
                <a:ea typeface="Roboto Mono"/>
                <a:cs typeface="Roboto Mono"/>
                <a:sym typeface="Roboto Mono"/>
              </a:rPr>
              <a:t>"PART_OF", "HAS", "IS_A"</a:t>
            </a:r>
            <a:r>
              <a:rPr lang="en" sz="1200">
                <a:solidFill>
                  <a:srgbClr val="3C78D8"/>
                </a:solidFill>
                <a:latin typeface="Roboto Mono"/>
                <a:ea typeface="Roboto Mono"/>
                <a:cs typeface="Roboto Mono"/>
                <a:sym typeface="Roboto Mono"/>
              </a:rPr>
              <a: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schema = {"PERSON": [</a:t>
            </a:r>
            <a:r>
              <a:rPr lang="en" sz="1200">
                <a:solidFill>
                  <a:srgbClr val="6AA84F"/>
                </a:solidFill>
                <a:latin typeface="Roboto Mono"/>
                <a:ea typeface="Roboto Mono"/>
                <a:cs typeface="Roboto Mono"/>
                <a:sym typeface="Roboto Mono"/>
              </a:rPr>
              <a:t>"PART_OF", "HAS", "IS_A"</a:t>
            </a:r>
            <a:r>
              <a:rPr lang="en" sz="1200">
                <a:solidFill>
                  <a:srgbClr val="3C78D8"/>
                </a:solidFill>
                <a:latin typeface="Roboto Mono"/>
                <a:ea typeface="Roboto Mono"/>
                <a:cs typeface="Roboto Mono"/>
                <a:sym typeface="Roboto Mono"/>
              </a:rPr>
              <a: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"PLACE": [</a:t>
            </a:r>
            <a:r>
              <a:rPr lang="en" sz="1200">
                <a:solidFill>
                  <a:srgbClr val="6AA84F"/>
                </a:solidFill>
                <a:latin typeface="Roboto Mono"/>
                <a:ea typeface="Roboto Mono"/>
                <a:cs typeface="Roboto Mono"/>
                <a:sym typeface="Roboto Mono"/>
              </a:rPr>
              <a:t>"PART_OF", "HAS"</a:t>
            </a:r>
            <a:r>
              <a:rPr lang="en" sz="1200">
                <a:solidFill>
                  <a:srgbClr val="3C78D8"/>
                </a:solidFill>
                <a:latin typeface="Roboto Mono"/>
                <a:ea typeface="Roboto Mono"/>
                <a:cs typeface="Roboto Mono"/>
                <a:sym typeface="Roboto Mono"/>
              </a:rPr>
              <a:t>],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"THING": [</a:t>
            </a:r>
            <a:r>
              <a:rPr lang="en" sz="1200">
                <a:solidFill>
                  <a:srgbClr val="6AA84F"/>
                </a:solidFill>
                <a:latin typeface="Roboto Mono"/>
                <a:ea typeface="Roboto Mono"/>
                <a:cs typeface="Roboto Mono"/>
                <a:sym typeface="Roboto Mono"/>
              </a:rPr>
              <a:t>"IS_A"</a:t>
            </a:r>
            <a:r>
              <a:rPr lang="en" sz="1200">
                <a:solidFill>
                  <a:srgbClr val="3C78D8"/>
                </a:solidFill>
                <a:latin typeface="Roboto Mono"/>
                <a:ea typeface="Roboto Mono"/>
                <a:cs typeface="Roboto Mono"/>
                <a:sym typeface="Roboto Mono"/>
              </a:rPr>
              <a: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kg_extractor = SchemaLLMPathExtractor(</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llm=llm,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possible_entities=entities,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possible_relations=relations,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kg_validation_schema=schema,</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strict=True)</a:t>
            </a:r>
            <a:endParaRPr sz="1200">
              <a:solidFill>
                <a:srgbClr val="3C78D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p:nvPr/>
        </p:nvSpPr>
        <p:spPr>
          <a:xfrm>
            <a:off x="76200" y="84300"/>
            <a:ext cx="39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Architectures in Agentic Systems</a:t>
            </a:r>
            <a:endParaRPr sz="2000" b="1" i="0" u="none" strike="noStrike" cap="none">
              <a:solidFill>
                <a:srgbClr val="000000"/>
              </a:solidFill>
              <a:latin typeface="Calibri"/>
              <a:ea typeface="Calibri"/>
              <a:cs typeface="Calibri"/>
              <a:sym typeface="Calibri"/>
            </a:endParaRPr>
          </a:p>
        </p:txBody>
      </p:sp>
      <p:sp>
        <p:nvSpPr>
          <p:cNvPr id="182" name="Google Shape;182;p22"/>
          <p:cNvSpPr txBox="1"/>
          <p:nvPr/>
        </p:nvSpPr>
        <p:spPr>
          <a:xfrm>
            <a:off x="76200" y="506750"/>
            <a:ext cx="31569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Architectures in Agentic Systems</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https://x.com/alexalbert__/status/1796211969432887331</a:t>
            </a:r>
            <a:r>
              <a:rPr lang="en" sz="10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pic>
        <p:nvPicPr>
          <p:cNvPr id="183" name="Google Shape;183;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433875" y="1289108"/>
            <a:ext cx="1660851" cy="456492"/>
          </a:xfrm>
          <a:prstGeom prst="rect">
            <a:avLst/>
          </a:prstGeom>
          <a:noFill/>
          <a:ln>
            <a:noFill/>
          </a:ln>
        </p:spPr>
      </p:pic>
      <p:sp>
        <p:nvSpPr>
          <p:cNvPr id="184" name="Google Shape;184;p22"/>
          <p:cNvSpPr txBox="1"/>
          <p:nvPr/>
        </p:nvSpPr>
        <p:spPr>
          <a:xfrm>
            <a:off x="76200" y="1208050"/>
            <a:ext cx="31569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Delegation</a:t>
            </a:r>
            <a:r>
              <a:rPr lang="en" sz="1300">
                <a:solidFill>
                  <a:schemeClr val="dk1"/>
                </a:solidFill>
                <a:latin typeface="Calibri"/>
                <a:ea typeface="Calibri"/>
                <a:cs typeface="Calibri"/>
                <a:sym typeface="Calibri"/>
              </a:rPr>
              <a:t>: Use cheaper, faster models for cost and speed gains. Example: Opus delegates to Haiku.</a:t>
            </a:r>
            <a:endParaRPr sz="1000">
              <a:solidFill>
                <a:schemeClr val="dk1"/>
              </a:solidFill>
              <a:latin typeface="Calibri"/>
              <a:ea typeface="Calibri"/>
              <a:cs typeface="Calibri"/>
              <a:sym typeface="Calibri"/>
            </a:endParaRPr>
          </a:p>
        </p:txBody>
      </p:sp>
      <p:sp>
        <p:nvSpPr>
          <p:cNvPr id="185" name="Google Shape;185;p22"/>
          <p:cNvSpPr txBox="1"/>
          <p:nvPr/>
        </p:nvSpPr>
        <p:spPr>
          <a:xfrm>
            <a:off x="76200" y="2521375"/>
            <a:ext cx="3156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Parallelization</a:t>
            </a:r>
            <a:r>
              <a:rPr lang="en" sz="1300">
                <a:solidFill>
                  <a:schemeClr val="dk1"/>
                </a:solidFill>
                <a:latin typeface="Calibri"/>
                <a:ea typeface="Calibri"/>
                <a:cs typeface="Calibri"/>
                <a:sym typeface="Calibri"/>
              </a:rPr>
              <a:t>: Cut latency (but not cost) by running agents in parallel.</a:t>
            </a:r>
            <a:endParaRPr sz="1000">
              <a:solidFill>
                <a:schemeClr val="dk1"/>
              </a:solidFill>
              <a:latin typeface="Calibri"/>
              <a:ea typeface="Calibri"/>
              <a:cs typeface="Calibri"/>
              <a:sym typeface="Calibri"/>
            </a:endParaRPr>
          </a:p>
        </p:txBody>
      </p:sp>
      <p:sp>
        <p:nvSpPr>
          <p:cNvPr id="186" name="Google Shape;186;p22"/>
          <p:cNvSpPr txBox="1"/>
          <p:nvPr/>
        </p:nvSpPr>
        <p:spPr>
          <a:xfrm>
            <a:off x="76200" y="3668950"/>
            <a:ext cx="31569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Debate</a:t>
            </a:r>
            <a:r>
              <a:rPr lang="en" sz="1300">
                <a:solidFill>
                  <a:schemeClr val="dk1"/>
                </a:solidFill>
                <a:latin typeface="Calibri"/>
                <a:ea typeface="Calibri"/>
                <a:cs typeface="Calibri"/>
                <a:sym typeface="Calibri"/>
              </a:rPr>
              <a:t>: Multiple agents with different roles engage in discussion to reach better decisions. Example - software engineer, security engineer, product manager, final agent</a:t>
            </a:r>
            <a:endParaRPr sz="1000">
              <a:solidFill>
                <a:schemeClr val="dk1"/>
              </a:solidFill>
              <a:latin typeface="Calibri"/>
              <a:ea typeface="Calibri"/>
              <a:cs typeface="Calibri"/>
              <a:sym typeface="Calibri"/>
            </a:endParaRPr>
          </a:p>
        </p:txBody>
      </p:sp>
      <p:sp>
        <p:nvSpPr>
          <p:cNvPr id="187" name="Google Shape;187;p22"/>
          <p:cNvSpPr txBox="1"/>
          <p:nvPr/>
        </p:nvSpPr>
        <p:spPr>
          <a:xfrm>
            <a:off x="5714175" y="84300"/>
            <a:ext cx="33384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Specialization</a:t>
            </a:r>
            <a:r>
              <a:rPr lang="en" sz="1300">
                <a:solidFill>
                  <a:schemeClr val="dk1"/>
                </a:solidFill>
                <a:latin typeface="Calibri"/>
                <a:ea typeface="Calibri"/>
                <a:cs typeface="Calibri"/>
                <a:sym typeface="Calibri"/>
              </a:rPr>
              <a:t>: A generalist agent orchestrates, while specialists execute tasks.</a:t>
            </a:r>
            <a:endParaRPr sz="1000">
              <a:solidFill>
                <a:schemeClr val="dk1"/>
              </a:solidFill>
              <a:latin typeface="Calibri"/>
              <a:ea typeface="Calibri"/>
              <a:cs typeface="Calibri"/>
              <a:sym typeface="Calibri"/>
            </a:endParaRPr>
          </a:p>
        </p:txBody>
      </p:sp>
      <p:sp>
        <p:nvSpPr>
          <p:cNvPr id="188" name="Google Shape;188;p22"/>
          <p:cNvSpPr txBox="1"/>
          <p:nvPr/>
        </p:nvSpPr>
        <p:spPr>
          <a:xfrm>
            <a:off x="5714175" y="2746925"/>
            <a:ext cx="33384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Tool Suite Experts</a:t>
            </a:r>
            <a:r>
              <a:rPr lang="en" sz="1300">
                <a:solidFill>
                  <a:schemeClr val="dk1"/>
                </a:solidFill>
                <a:latin typeface="Calibri"/>
                <a:ea typeface="Calibri"/>
                <a:cs typeface="Calibri"/>
                <a:sym typeface="Calibri"/>
              </a:rPr>
              <a:t>: When using 100s or 1000s of tools, specialize agents in tool subsets.</a:t>
            </a:r>
            <a:endParaRPr sz="1000">
              <a:solidFill>
                <a:schemeClr val="dk1"/>
              </a:solidFill>
              <a:latin typeface="Calibri"/>
              <a:ea typeface="Calibri"/>
              <a:cs typeface="Calibri"/>
              <a:sym typeface="Calibri"/>
            </a:endParaRPr>
          </a:p>
        </p:txBody>
      </p:sp>
      <p:pic>
        <p:nvPicPr>
          <p:cNvPr id="189" name="Google Shape;189;p2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433875" y="2250500"/>
            <a:ext cx="1660851" cy="1038043"/>
          </a:xfrm>
          <a:prstGeom prst="rect">
            <a:avLst/>
          </a:prstGeom>
          <a:noFill/>
          <a:ln>
            <a:noFill/>
          </a:ln>
        </p:spPr>
      </p:pic>
      <p:pic>
        <p:nvPicPr>
          <p:cNvPr id="190" name="Google Shape;190;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3387400" y="3623650"/>
            <a:ext cx="1660847" cy="1018799"/>
          </a:xfrm>
          <a:prstGeom prst="rect">
            <a:avLst/>
          </a:prstGeom>
          <a:noFill/>
          <a:ln>
            <a:noFill/>
          </a:ln>
        </p:spPr>
      </p:pic>
      <p:pic>
        <p:nvPicPr>
          <p:cNvPr id="191" name="Google Shape;191;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138525" y="628100"/>
            <a:ext cx="2631350" cy="1405025"/>
          </a:xfrm>
          <a:prstGeom prst="rect">
            <a:avLst/>
          </a:prstGeom>
          <a:noFill/>
          <a:ln>
            <a:noFill/>
          </a:ln>
        </p:spPr>
      </p:pic>
      <p:pic>
        <p:nvPicPr>
          <p:cNvPr id="192" name="Google Shape;192;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6215550" y="3204425"/>
            <a:ext cx="2554324" cy="1405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2258</Words>
  <Application>Microsoft Macintosh PowerPoint</Application>
  <PresentationFormat>On-screen Show (16:9)</PresentationFormat>
  <Paragraphs>289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2024-06-07T19:58:54Z</dcterms:modified>
</cp:coreProperties>
</file>