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Mono"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11db397f89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11db397f89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5dd7421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e5dd7421f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f80c797b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1f80c797b9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e1ffe38e4a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2e1ffe38e4a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11bd3c542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211bd3c542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e468097e4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2e468097e4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e44462ba7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e44462ba7c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5a921a39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2e5a921a39a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e5a921a39a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2e5a921a39a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11dae4904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211dae49047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11dae49047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211dae49047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2406.04692"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hyperlink" Target="https://huggingface.co/papers/2406.0469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2406.07887"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apple.com/apple-intelligenc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twitter.com/ylecun/status/1799064075487572133" TargetMode="External"/><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s://arc.net" TargetMode="External"/><Relationship Id="rId7"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en.wikipedia.org/wiki/Arc_(web_browser)" TargetMode="External"/><Relationship Id="rId11" Type="http://schemas.openxmlformats.org/officeDocument/2006/relationships/image" Target="../media/image14.png"/><Relationship Id="rId5" Type="http://schemas.openxmlformats.org/officeDocument/2006/relationships/hyperlink" Target="https://www.youtube.com/watch?v=ldf5Q-nkBZU" TargetMode="External"/><Relationship Id="rId10" Type="http://schemas.openxmlformats.org/officeDocument/2006/relationships/image" Target="../media/image13.png"/><Relationship Id="rId4" Type="http://schemas.openxmlformats.org/officeDocument/2006/relationships/hyperlink" Target="https://thebrowser.company" TargetMode="Externa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magnific.ai" TargetMode="External"/><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arxiv.org/abs/2406.06718" TargetMode="External"/><Relationship Id="rId5" Type="http://schemas.openxmlformats.org/officeDocument/2006/relationships/hyperlink" Target="https://twitter.com/goodfellow_ian/status/1800902333716730181" TargetMode="Externa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hyperlink" Target="https://sakana.ai/llm-squared/"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apnews.com/article/elon-musk-drops-openai-lawsuit-e3932deb15957c915cd694d63583a043" TargetMode="External"/><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hyperlink" Target="https://lumalabs.ai/dream-machine" TargetMode="External"/><Relationship Id="rId9" Type="http://schemas.openxmlformats.org/officeDocument/2006/relationships/hyperlink" Target="https://www.deeplearning.ai/short-courses/building-your-own-database-ag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83860" y="1513325"/>
            <a:ext cx="4420200" cy="318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 Apple Intelligence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Elon Musk - X is now #1 News App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Yann LeCun - beginning of sigmoid looks like exp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Arc - AI-first browser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LLMs - Base Text vs Instruct vs Chat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prompt = system + human + history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annual revenue ~$3.4B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scaling to 600,000 GPUs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invested $1.5 Bln into G42</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added a General to its 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DeepMind solving nuclear fusion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Magnific AI - Image Upscaling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 Sacana.ai - Tuning Preference Optimization </a:t>
            </a:r>
            <a:endParaRPr sz="1500" b="1">
              <a:solidFill>
                <a:srgbClr val="3C78D8"/>
              </a:solidFill>
              <a:latin typeface="Calibri"/>
              <a:ea typeface="Calibri"/>
              <a:cs typeface="Calibri"/>
              <a:sym typeface="Calibri"/>
            </a:endParaRPr>
          </a:p>
        </p:txBody>
      </p:sp>
      <p:sp>
        <p:nvSpPr>
          <p:cNvPr id="58" name="Google Shape;58;p14"/>
          <p:cNvSpPr txBox="1"/>
          <p:nvPr/>
        </p:nvSpPr>
        <p:spPr>
          <a:xfrm>
            <a:off x="4633738" y="1513319"/>
            <a:ext cx="4420200" cy="2493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Elon Musk dropped lawsuit against OpenAI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Samsung - new chips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Steve is running for U.K. Parliament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Luma Dream Machine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Stable Diffusion 3 - open weights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Combining LLMs through MoA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 Empirical Study of Mamba-based LMs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$600+ Mln funding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were lower than in 2023</a:t>
            </a:r>
            <a:endParaRPr sz="1500" b="1">
              <a:solidFill>
                <a:srgbClr val="3C78D8"/>
              </a:solidFill>
              <a:latin typeface="Calibri"/>
              <a:ea typeface="Calibri"/>
              <a:cs typeface="Calibri"/>
              <a:sym typeface="Calibri"/>
            </a:endParaRPr>
          </a:p>
        </p:txBody>
      </p:sp>
      <p:sp>
        <p:nvSpPr>
          <p:cNvPr id="59" name="Google Shape;59;p14"/>
          <p:cNvSpPr txBox="1"/>
          <p:nvPr/>
        </p:nvSpPr>
        <p:spPr>
          <a:xfrm>
            <a:off x="3227625" y="248875"/>
            <a:ext cx="25392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June 14</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p:nvPr/>
        </p:nvSpPr>
        <p:spPr>
          <a:xfrm>
            <a:off x="76200" y="84300"/>
            <a:ext cx="39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4</a:t>
            </a:r>
            <a:endParaRPr sz="2000" b="1" i="0" u="none" strike="noStrike" cap="none">
              <a:solidFill>
                <a:srgbClr val="000000"/>
              </a:solidFill>
              <a:latin typeface="Calibri"/>
              <a:ea typeface="Calibri"/>
              <a:cs typeface="Calibri"/>
              <a:sym typeface="Calibri"/>
            </a:endParaRPr>
          </a:p>
        </p:txBody>
      </p:sp>
      <p:sp>
        <p:nvSpPr>
          <p:cNvPr id="170" name="Google Shape;170;p23"/>
          <p:cNvSpPr txBox="1"/>
          <p:nvPr/>
        </p:nvSpPr>
        <p:spPr>
          <a:xfrm>
            <a:off x="76200" y="619550"/>
            <a:ext cx="4420500" cy="72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Combining multiple LLMs through a Mixture-of-Agents (MoA) outperforms GPT-4o</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https://arxiv.org/abs/2406.04692</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https://huggingface.co/papers/2406.04692</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71" name="Google Shape;171;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1498550"/>
            <a:ext cx="8557769" cy="349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p:nvPr/>
        </p:nvSpPr>
        <p:spPr>
          <a:xfrm>
            <a:off x="76200" y="84300"/>
            <a:ext cx="39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4</a:t>
            </a:r>
            <a:endParaRPr sz="2000" b="1" i="0" u="none" strike="noStrike" cap="none">
              <a:solidFill>
                <a:srgbClr val="000000"/>
              </a:solidFill>
              <a:latin typeface="Calibri"/>
              <a:ea typeface="Calibri"/>
              <a:cs typeface="Calibri"/>
              <a:sym typeface="Calibri"/>
            </a:endParaRPr>
          </a:p>
        </p:txBody>
      </p:sp>
      <p:sp>
        <p:nvSpPr>
          <p:cNvPr id="177" name="Google Shape;177;p24"/>
          <p:cNvSpPr txBox="1"/>
          <p:nvPr/>
        </p:nvSpPr>
        <p:spPr>
          <a:xfrm>
            <a:off x="76200" y="619550"/>
            <a:ext cx="44205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 Empirical Study of Mamba-based Language Models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This is the third team (after Jamba and Zamba) that has independently found that mixing Mamba and Transformer blocks does better than either can alone.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https://arxiv.org/pdf/2406.07887</a:t>
            </a:r>
            <a:r>
              <a:rPr lang="en" sz="13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78" name="Google Shape;178;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79075" y="84300"/>
            <a:ext cx="4290601" cy="2978425"/>
          </a:xfrm>
          <a:prstGeom prst="rect">
            <a:avLst/>
          </a:prstGeom>
          <a:noFill/>
          <a:ln>
            <a:noFill/>
          </a:ln>
        </p:spPr>
      </p:pic>
      <p:sp>
        <p:nvSpPr>
          <p:cNvPr id="179" name="Google Shape;179;p24"/>
          <p:cNvSpPr txBox="1"/>
          <p:nvPr/>
        </p:nvSpPr>
        <p:spPr>
          <a:xfrm>
            <a:off x="76200" y="2329075"/>
            <a:ext cx="44205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Mistral announcing €600M in Series B funding for the first anniversary.  </a:t>
            </a:r>
            <a:endParaRPr sz="1000">
              <a:solidFill>
                <a:schemeClr val="dk1"/>
              </a:solidFill>
              <a:latin typeface="Calibri"/>
              <a:ea typeface="Calibri"/>
              <a:cs typeface="Calibri"/>
              <a:sym typeface="Calibri"/>
            </a:endParaRPr>
          </a:p>
        </p:txBody>
      </p:sp>
      <p:pic>
        <p:nvPicPr>
          <p:cNvPr id="180" name="Google Shape;180;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985943" y="2622100"/>
            <a:ext cx="1650125" cy="547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p:nvPr/>
        </p:nvSpPr>
        <p:spPr>
          <a:xfrm>
            <a:off x="5650240" y="55346"/>
            <a:ext cx="1550400" cy="526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107.    </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1,276,601. </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2024-06-11</a:t>
            </a:r>
            <a:endParaRPr sz="1100" b="1">
              <a:solidFill>
                <a:srgbClr val="FF0000"/>
              </a:solidFill>
              <a:latin typeface="Calibri"/>
              <a:ea typeface="Calibri"/>
              <a:cs typeface="Calibri"/>
              <a:sym typeface="Calibri"/>
            </a:endParaRPr>
          </a:p>
        </p:txBody>
      </p:sp>
      <p:sp>
        <p:nvSpPr>
          <p:cNvPr id="186" name="Google Shape;186;p25"/>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87" name="Google Shape;187;p25"/>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88" name="Google Shape;188;p25"/>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89" name="Google Shape;189;p25"/>
          <p:cNvSpPr txBox="1"/>
          <p:nvPr/>
        </p:nvSpPr>
        <p:spPr>
          <a:xfrm>
            <a:off x="3766447" y="496494"/>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90" name="Google Shape;190;p25"/>
          <p:cNvSpPr/>
          <p:nvPr/>
        </p:nvSpPr>
        <p:spPr>
          <a:xfrm>
            <a:off x="54641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91" name="Google Shape;191;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8875" y="699425"/>
            <a:ext cx="3574851" cy="4310799"/>
          </a:xfrm>
          <a:prstGeom prst="rect">
            <a:avLst/>
          </a:prstGeom>
          <a:noFill/>
          <a:ln w="9525" cap="flat" cmpd="sng">
            <a:solidFill>
              <a:srgbClr val="FF0000"/>
            </a:solidFill>
            <a:prstDash val="solid"/>
            <a:round/>
            <a:headEnd type="none" w="sm" len="sm"/>
            <a:tailEnd type="none" w="sm" len="sm"/>
          </a:ln>
        </p:spPr>
      </p:pic>
      <p:pic>
        <p:nvPicPr>
          <p:cNvPr id="192" name="Google Shape;192;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766450" y="1039051"/>
            <a:ext cx="3242510" cy="3971175"/>
          </a:xfrm>
          <a:prstGeom prst="rect">
            <a:avLst/>
          </a:prstGeom>
          <a:noFill/>
          <a:ln w="9525" cap="flat" cmpd="sng">
            <a:solidFill>
              <a:srgbClr val="FF0000"/>
            </a:solidFill>
            <a:prstDash val="solid"/>
            <a:round/>
            <a:headEnd type="none" w="sm" len="sm"/>
            <a:tailEnd type="none" w="sm" len="sm"/>
          </a:ln>
        </p:spPr>
      </p:pic>
      <p:sp>
        <p:nvSpPr>
          <p:cNvPr id="193" name="Google Shape;193;p25"/>
          <p:cNvSpPr/>
          <p:nvPr/>
        </p:nvSpPr>
        <p:spPr>
          <a:xfrm>
            <a:off x="1105550" y="306972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25"/>
          <p:cNvSpPr/>
          <p:nvPr/>
        </p:nvSpPr>
        <p:spPr>
          <a:xfrm>
            <a:off x="4693450" y="13977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5"/>
          <p:cNvSpPr/>
          <p:nvPr/>
        </p:nvSpPr>
        <p:spPr>
          <a:xfrm>
            <a:off x="4693450" y="18549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5"/>
          <p:cNvSpPr/>
          <p:nvPr/>
        </p:nvSpPr>
        <p:spPr>
          <a:xfrm>
            <a:off x="4693450" y="2094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5"/>
          <p:cNvSpPr/>
          <p:nvPr/>
        </p:nvSpPr>
        <p:spPr>
          <a:xfrm>
            <a:off x="4693450" y="258423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5"/>
          <p:cNvSpPr/>
          <p:nvPr/>
        </p:nvSpPr>
        <p:spPr>
          <a:xfrm>
            <a:off x="4693450" y="307627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5"/>
          <p:cNvSpPr/>
          <p:nvPr/>
        </p:nvSpPr>
        <p:spPr>
          <a:xfrm>
            <a:off x="4693450" y="454148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25"/>
          <p:cNvSpPr/>
          <p:nvPr/>
        </p:nvSpPr>
        <p:spPr>
          <a:xfrm>
            <a:off x="4693450" y="427805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87275" y="598150"/>
            <a:ext cx="8366998" cy="3611792"/>
          </a:xfrm>
          <a:prstGeom prst="rect">
            <a:avLst/>
          </a:prstGeom>
          <a:noFill/>
          <a:ln>
            <a:noFill/>
          </a:ln>
        </p:spPr>
      </p:pic>
      <p:sp>
        <p:nvSpPr>
          <p:cNvPr id="206" name="Google Shape;206;p26"/>
          <p:cNvSpPr txBox="1"/>
          <p:nvPr/>
        </p:nvSpPr>
        <p:spPr>
          <a:xfrm>
            <a:off x="72300" y="76200"/>
            <a:ext cx="3999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a:t>
            </a:r>
            <a:r>
              <a:rPr lang="en" sz="2000" b="1">
                <a:solidFill>
                  <a:schemeClr val="dk1"/>
                </a:solidFill>
                <a:latin typeface="Calibri"/>
                <a:ea typeface="Calibri"/>
                <a:cs typeface="Calibri"/>
                <a:sym typeface="Calibri"/>
              </a:rPr>
              <a:t>were</a:t>
            </a:r>
            <a:r>
              <a:rPr lang="en" sz="2000" b="1" i="0" u="none" strike="noStrike" cap="none">
                <a:solidFill>
                  <a:schemeClr val="dk1"/>
                </a:solidFill>
                <a:latin typeface="Calibri"/>
                <a:ea typeface="Calibri"/>
                <a:cs typeface="Calibri"/>
                <a:sym typeface="Calibri"/>
              </a:rPr>
              <a:t> lower than in 2023</a:t>
            </a:r>
            <a:endParaRPr sz="2000" b="1" i="0" u="none" strike="noStrike" cap="none">
              <a:solidFill>
                <a:srgbClr val="000000"/>
              </a:solidFill>
              <a:latin typeface="Calibri"/>
              <a:ea typeface="Calibri"/>
              <a:cs typeface="Calibri"/>
              <a:sym typeface="Calibri"/>
            </a:endParaRPr>
          </a:p>
        </p:txBody>
      </p:sp>
      <p:sp>
        <p:nvSpPr>
          <p:cNvPr id="207" name="Google Shape;207;p26"/>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08" name="Google Shape;208;p26"/>
          <p:cNvSpPr txBox="1"/>
          <p:nvPr/>
        </p:nvSpPr>
        <p:spPr>
          <a:xfrm>
            <a:off x="387275" y="4278575"/>
            <a:ext cx="8367000" cy="738900"/>
          </a:xfrm>
          <a:prstGeom prst="rect">
            <a:avLst/>
          </a:prstGeom>
          <a:solidFill>
            <a:srgbClr val="FFF2CC"/>
          </a:solid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Salaries for AI engineers rose 12% from the third to fourth quarter last year</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average salary for a senior AI engineer nationally is more than $190,000, according to Comprehensive.io.</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AI has a talent shortage, meaning </a:t>
            </a:r>
            <a:r>
              <a:rPr lang="en" sz="1200" b="1" i="0" u="none" strike="noStrike" cap="none">
                <a:solidFill>
                  <a:srgbClr val="FF0000"/>
                </a:solidFill>
                <a:latin typeface="Calibri"/>
                <a:ea typeface="Calibri"/>
                <a:cs typeface="Calibri"/>
                <a:sym typeface="Calibri"/>
              </a:rPr>
              <a:t>$1 Mln salary job offers! </a:t>
            </a:r>
            <a:r>
              <a:rPr lang="en" sz="1200" b="0" i="0" u="none" strike="noStrike" cap="none">
                <a:solidFill>
                  <a:srgbClr val="000000"/>
                </a:solidFill>
                <a:latin typeface="Calibri"/>
                <a:ea typeface="Calibri"/>
                <a:cs typeface="Calibri"/>
                <a:sym typeface="Calibri"/>
              </a:rPr>
              <a:t>Even during tech layoffs</a:t>
            </a:r>
            <a:endParaRPr sz="1200" b="0" i="0" u="none" strike="noStrike" cap="none">
              <a:solidFill>
                <a:srgbClr val="000000"/>
              </a:solidFill>
              <a:latin typeface="Calibri"/>
              <a:ea typeface="Calibri"/>
              <a:cs typeface="Calibri"/>
              <a:sym typeface="Calibri"/>
            </a:endParaRPr>
          </a:p>
        </p:txBody>
      </p:sp>
      <p:sp>
        <p:nvSpPr>
          <p:cNvPr id="209" name="Google Shape;209;p26"/>
          <p:cNvSpPr/>
          <p:nvPr/>
        </p:nvSpPr>
        <p:spPr>
          <a:xfrm>
            <a:off x="4094425" y="1597675"/>
            <a:ext cx="12267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6"/>
          <p:cNvSpPr/>
          <p:nvPr/>
        </p:nvSpPr>
        <p:spPr>
          <a:xfrm>
            <a:off x="6605274" y="1597675"/>
            <a:ext cx="12594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7"/>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16" name="Google Shape;216;p2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17" name="Google Shape;217;p2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18" name="Google Shape;218;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19" name="Google Shape;219;p27"/>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20" name="Google Shape;220;p27"/>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0" y="8100"/>
            <a:ext cx="2448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Apple Intelligence</a:t>
            </a:r>
            <a:endParaRPr sz="2000" b="1" i="0" u="none" strike="noStrike" cap="none">
              <a:solidFill>
                <a:srgbClr val="000000"/>
              </a:solidFill>
              <a:latin typeface="Calibri"/>
              <a:ea typeface="Calibri"/>
              <a:cs typeface="Calibri"/>
              <a:sym typeface="Calibri"/>
            </a:endParaRPr>
          </a:p>
        </p:txBody>
      </p:sp>
      <p:sp>
        <p:nvSpPr>
          <p:cNvPr id="65" name="Google Shape;65;p15"/>
          <p:cNvSpPr txBox="1"/>
          <p:nvPr/>
        </p:nvSpPr>
        <p:spPr>
          <a:xfrm>
            <a:off x="0" y="430575"/>
            <a:ext cx="4420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Apple WWDC 2024: June 10-14</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WWDC = Worldwide Developers Conference</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Apple Intelligence</a:t>
            </a:r>
            <a:r>
              <a:rPr lang="en" sz="1200">
                <a:solidFill>
                  <a:schemeClr val="dk1"/>
                </a:solidFill>
                <a:latin typeface="Calibri"/>
                <a:ea typeface="Calibri"/>
                <a:cs typeface="Calibri"/>
                <a:sym typeface="Calibri"/>
              </a:rPr>
              <a:t> - Coming in beta this Fall - Siri, context sensitivity, ... (similar to MS Windows AI)</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3"/>
              </a:rPr>
              <a:t>https://www.apple.com/apple-intelligence/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Siri Upgrades</a:t>
            </a:r>
            <a:r>
              <a:rPr lang="en" sz="1200">
                <a:solidFill>
                  <a:schemeClr val="dk1"/>
                </a:solidFill>
                <a:latin typeface="Calibri"/>
                <a:ea typeface="Calibri"/>
                <a:cs typeface="Calibri"/>
                <a:sym typeface="Calibri"/>
              </a:rPr>
              <a:t> - natural conversation, remember context across requests, and accomplish more complex tasks by better understanding both voice and text. "onscreen awareness".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New AI writing tools</a:t>
            </a:r>
            <a:r>
              <a:rPr lang="en" sz="1200">
                <a:solidFill>
                  <a:schemeClr val="dk1"/>
                </a:solidFill>
                <a:latin typeface="Calibri"/>
                <a:ea typeface="Calibri"/>
                <a:cs typeface="Calibri"/>
                <a:sym typeface="Calibri"/>
              </a:rPr>
              <a:t> built into apps like Mail, Messages, and Notes will allow users to auto-generate and edit text.</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Mail will utilize AI</a:t>
            </a:r>
            <a:r>
              <a:rPr lang="en" sz="1200">
                <a:solidFill>
                  <a:schemeClr val="dk1"/>
                </a:solidFill>
                <a:latin typeface="Calibri"/>
                <a:ea typeface="Calibri"/>
                <a:cs typeface="Calibri"/>
                <a:sym typeface="Calibri"/>
              </a:rPr>
              <a:t> to better organize and surface content in inboxes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Notes and Phone</a:t>
            </a:r>
            <a:r>
              <a:rPr lang="en" sz="1200">
                <a:solidFill>
                  <a:schemeClr val="dk1"/>
                </a:solidFill>
                <a:latin typeface="Calibri"/>
                <a:ea typeface="Calibri"/>
                <a:cs typeface="Calibri"/>
                <a:sym typeface="Calibri"/>
              </a:rPr>
              <a:t> gain new audio transcription and summarization capabilities.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AI-crafted "Genmojis"</a:t>
            </a:r>
            <a:r>
              <a:rPr lang="en" sz="1200">
                <a:solidFill>
                  <a:schemeClr val="dk1"/>
                </a:solidFill>
                <a:latin typeface="Calibri"/>
                <a:ea typeface="Calibri"/>
                <a:cs typeface="Calibri"/>
                <a:sym typeface="Calibri"/>
              </a:rPr>
              <a:t> enable personalized text-to-image emojis, and a new </a:t>
            </a:r>
            <a:r>
              <a:rPr lang="en" sz="1200" b="1">
                <a:solidFill>
                  <a:srgbClr val="FF0000"/>
                </a:solidFill>
                <a:latin typeface="Calibri"/>
                <a:ea typeface="Calibri"/>
                <a:cs typeface="Calibri"/>
                <a:sym typeface="Calibri"/>
              </a:rPr>
              <a:t>"Image Playground"</a:t>
            </a:r>
            <a:r>
              <a:rPr lang="en" sz="1200">
                <a:solidFill>
                  <a:schemeClr val="dk1"/>
                </a:solidFill>
                <a:latin typeface="Calibri"/>
                <a:ea typeface="Calibri"/>
                <a:cs typeface="Calibri"/>
                <a:sym typeface="Calibri"/>
              </a:rPr>
              <a:t> feature introduces an image generation tool from prompts.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Photos</a:t>
            </a:r>
            <a:r>
              <a:rPr lang="en" sz="1200">
                <a:solidFill>
                  <a:schemeClr val="dk1"/>
                </a:solidFill>
                <a:latin typeface="Calibri"/>
                <a:ea typeface="Calibri"/>
                <a:cs typeface="Calibri"/>
                <a:sym typeface="Calibri"/>
              </a:rPr>
              <a:t> - conversational search, ability to create photo "stories", and new editing tools.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Privacy</a:t>
            </a:r>
            <a:r>
              <a:rPr lang="en" sz="1200">
                <a:solidFill>
                  <a:schemeClr val="dk1"/>
                </a:solidFill>
                <a:latin typeface="Calibri"/>
                <a:ea typeface="Calibri"/>
                <a:cs typeface="Calibri"/>
                <a:sym typeface="Calibri"/>
              </a:rPr>
              <a:t> - on-device processing when possible, Private Cloud Compute (PCC) for more complex tasks.</a:t>
            </a:r>
            <a:endParaRPr sz="1200">
              <a:solidFill>
                <a:schemeClr val="dk1"/>
              </a:solidFill>
              <a:latin typeface="Calibri"/>
              <a:ea typeface="Calibri"/>
              <a:cs typeface="Calibri"/>
              <a:sym typeface="Calibri"/>
            </a:endParaRPr>
          </a:p>
        </p:txBody>
      </p:sp>
      <p:pic>
        <p:nvPicPr>
          <p:cNvPr id="66" name="Google Shape;66;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91000" y="906975"/>
            <a:ext cx="3493783" cy="618600"/>
          </a:xfrm>
          <a:prstGeom prst="rect">
            <a:avLst/>
          </a:prstGeom>
          <a:noFill/>
          <a:ln>
            <a:noFill/>
          </a:ln>
        </p:spPr>
      </p:pic>
      <p:sp>
        <p:nvSpPr>
          <p:cNvPr id="67" name="Google Shape;67;p15"/>
          <p:cNvSpPr txBox="1"/>
          <p:nvPr/>
        </p:nvSpPr>
        <p:spPr>
          <a:xfrm>
            <a:off x="5606025" y="410700"/>
            <a:ext cx="3478800" cy="464700"/>
          </a:xfrm>
          <a:prstGeom prst="rect">
            <a:avLst/>
          </a:prstGeom>
          <a:solidFill>
            <a:srgbClr val="F3F3F3"/>
          </a:solid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100" b="1">
                <a:solidFill>
                  <a:schemeClr val="dk1"/>
                </a:solidFill>
                <a:latin typeface="Calibri"/>
                <a:ea typeface="Calibri"/>
                <a:cs typeface="Calibri"/>
                <a:sym typeface="Calibri"/>
              </a:rPr>
              <a:t>  </a:t>
            </a:r>
            <a:r>
              <a:rPr lang="en" sz="2900" b="1">
                <a:solidFill>
                  <a:schemeClr val="dk1"/>
                </a:solidFill>
                <a:latin typeface="Calibri"/>
                <a:ea typeface="Calibri"/>
                <a:cs typeface="Calibri"/>
                <a:sym typeface="Calibri"/>
              </a:rPr>
              <a:t>Artificial Intelligence</a:t>
            </a:r>
            <a:endParaRPr sz="2900" b="1" i="0" u="none" strike="noStrike" cap="none">
              <a:solidFill>
                <a:srgbClr val="000000"/>
              </a:solidFill>
              <a:latin typeface="Calibri"/>
              <a:ea typeface="Calibri"/>
              <a:cs typeface="Calibri"/>
              <a:sym typeface="Calibri"/>
            </a:endParaRPr>
          </a:p>
        </p:txBody>
      </p:sp>
      <p:sp>
        <p:nvSpPr>
          <p:cNvPr id="68" name="Google Shape;68;p15"/>
          <p:cNvSpPr txBox="1"/>
          <p:nvPr/>
        </p:nvSpPr>
        <p:spPr>
          <a:xfrm>
            <a:off x="4765288" y="331275"/>
            <a:ext cx="989400" cy="10650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6800" b="1">
                <a:solidFill>
                  <a:schemeClr val="dk1"/>
                </a:solidFill>
                <a:latin typeface="Calibri"/>
                <a:ea typeface="Calibri"/>
                <a:cs typeface="Calibri"/>
                <a:sym typeface="Calibri"/>
              </a:rPr>
              <a:t>AI</a:t>
            </a:r>
            <a:endParaRPr sz="6800" b="1" i="0" u="none" strike="noStrike" cap="none">
              <a:solidFill>
                <a:srgbClr val="000000"/>
              </a:solidFill>
              <a:latin typeface="Calibri"/>
              <a:ea typeface="Calibri"/>
              <a:cs typeface="Calibri"/>
              <a:sym typeface="Calibri"/>
            </a:endParaRPr>
          </a:p>
        </p:txBody>
      </p:sp>
      <p:sp>
        <p:nvSpPr>
          <p:cNvPr id="69" name="Google Shape;69;p15"/>
          <p:cNvSpPr txBox="1"/>
          <p:nvPr/>
        </p:nvSpPr>
        <p:spPr>
          <a:xfrm>
            <a:off x="4494475" y="1776900"/>
            <a:ext cx="4558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Apple announced that it is integrating </a:t>
            </a:r>
            <a:r>
              <a:rPr lang="en" sz="1200" b="1">
                <a:solidFill>
                  <a:srgbClr val="FF0000"/>
                </a:solidFill>
                <a:latin typeface="Calibri"/>
                <a:ea typeface="Calibri"/>
                <a:cs typeface="Calibri"/>
                <a:sym typeface="Calibri"/>
              </a:rPr>
              <a:t>OpenAI ChatGPT</a:t>
            </a:r>
            <a:r>
              <a:rPr lang="en" sz="1200">
                <a:solidFill>
                  <a:schemeClr val="dk1"/>
                </a:solidFill>
                <a:latin typeface="Calibri"/>
                <a:ea typeface="Calibri"/>
                <a:cs typeface="Calibri"/>
                <a:sym typeface="Calibri"/>
              </a:rPr>
              <a:t> into a variety of native experiences on iOS devices. It plans to eventually expand to use voice and other capabilities. </a:t>
            </a:r>
            <a:endParaRPr sz="1200">
              <a:solidFill>
                <a:schemeClr val="dk1"/>
              </a:solidFill>
              <a:latin typeface="Calibri"/>
              <a:ea typeface="Calibri"/>
              <a:cs typeface="Calibri"/>
              <a:sym typeface="Calibri"/>
            </a:endParaRPr>
          </a:p>
        </p:txBody>
      </p:sp>
      <p:pic>
        <p:nvPicPr>
          <p:cNvPr id="70" name="Google Shape;70;p1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494475" y="2422324"/>
            <a:ext cx="2109636" cy="572700"/>
          </a:xfrm>
          <a:prstGeom prst="rect">
            <a:avLst/>
          </a:prstGeom>
          <a:noFill/>
          <a:ln>
            <a:noFill/>
          </a:ln>
        </p:spPr>
      </p:pic>
      <p:sp>
        <p:nvSpPr>
          <p:cNvPr id="71" name="Google Shape;71;p15"/>
          <p:cNvSpPr txBox="1"/>
          <p:nvPr/>
        </p:nvSpPr>
        <p:spPr>
          <a:xfrm>
            <a:off x="4494350" y="3937700"/>
            <a:ext cx="4558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Elon Musk</a:t>
            </a:r>
            <a:r>
              <a:rPr lang="en" sz="1200">
                <a:solidFill>
                  <a:schemeClr val="dk1"/>
                </a:solidFill>
                <a:latin typeface="Calibri"/>
                <a:ea typeface="Calibri"/>
                <a:cs typeface="Calibri"/>
                <a:sym typeface="Calibri"/>
              </a:rPr>
              <a:t> just threatened to ban the use of all Apple devices from his companies. He says that the integration of ChatGPT into operating systems poses an "unacceptable security violation". He called it "creepy spyware" that can’t ensure data protection.</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Tesla, SpaceX, and xAI will </a:t>
            </a:r>
            <a:r>
              <a:rPr lang="en" sz="1200" b="1">
                <a:solidFill>
                  <a:srgbClr val="FF0000"/>
                </a:solidFill>
                <a:latin typeface="Calibri"/>
                <a:ea typeface="Calibri"/>
                <a:cs typeface="Calibri"/>
                <a:sym typeface="Calibri"/>
              </a:rPr>
              <a:t>require company’s visitors to check Apple devices at the door and store them in a "Faraday cage"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pic>
        <p:nvPicPr>
          <p:cNvPr id="72" name="Google Shape;72;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08851" y="2424525"/>
            <a:ext cx="2343826" cy="1434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76200" y="84300"/>
            <a:ext cx="39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Misc1</a:t>
            </a:r>
            <a:endParaRPr sz="2000" b="1" i="0" u="none" strike="noStrike" cap="none">
              <a:solidFill>
                <a:srgbClr val="000000"/>
              </a:solidFill>
              <a:latin typeface="Calibri"/>
              <a:ea typeface="Calibri"/>
              <a:cs typeface="Calibri"/>
              <a:sym typeface="Calibri"/>
            </a:endParaRPr>
          </a:p>
        </p:txBody>
      </p:sp>
      <p:sp>
        <p:nvSpPr>
          <p:cNvPr id="78" name="Google Shape;78;p16"/>
          <p:cNvSpPr txBox="1"/>
          <p:nvPr/>
        </p:nvSpPr>
        <p:spPr>
          <a:xfrm>
            <a:off x="76200" y="506775"/>
            <a:ext cx="44205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Elon Musk - </a:t>
            </a:r>
            <a:r>
              <a:rPr lang="en" sz="1300" b="1">
                <a:solidFill>
                  <a:srgbClr val="FF0000"/>
                </a:solidFill>
                <a:latin typeface="Calibri"/>
                <a:ea typeface="Calibri"/>
                <a:cs typeface="Calibri"/>
                <a:sym typeface="Calibri"/>
              </a:rPr>
              <a:t>X is now #1 News App in 143 countries Worldwide </a:t>
            </a:r>
            <a:r>
              <a:rPr lang="en" sz="1300">
                <a:solidFill>
                  <a:schemeClr val="dk1"/>
                </a:solidFill>
                <a:latin typeface="Calibri"/>
                <a:ea typeface="Calibri"/>
                <a:cs typeface="Calibri"/>
                <a:sym typeface="Calibri"/>
              </a:rPr>
              <a:t>(App Store)</a:t>
            </a:r>
            <a:endParaRPr sz="700">
              <a:solidFill>
                <a:schemeClr val="dk1"/>
              </a:solidFill>
              <a:latin typeface="Calibri"/>
              <a:ea typeface="Calibri"/>
              <a:cs typeface="Calibri"/>
              <a:sym typeface="Calibri"/>
            </a:endParaRPr>
          </a:p>
        </p:txBody>
      </p:sp>
      <p:sp>
        <p:nvSpPr>
          <p:cNvPr id="79" name="Google Shape;79;p16"/>
          <p:cNvSpPr txBox="1"/>
          <p:nvPr/>
        </p:nvSpPr>
        <p:spPr>
          <a:xfrm>
            <a:off x="76200" y="1021360"/>
            <a:ext cx="44205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Billionaire Peter Thiel says that AI boom will make society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favor people with strong verbal skills</a:t>
            </a:r>
            <a:r>
              <a:rPr lang="en" sz="1300">
                <a:solidFill>
                  <a:schemeClr val="dk1"/>
                </a:solidFill>
                <a:latin typeface="Calibri"/>
                <a:ea typeface="Calibri"/>
                <a:cs typeface="Calibri"/>
                <a:sym typeface="Calibri"/>
              </a:rPr>
              <a:t>, not math skills</a:t>
            </a:r>
            <a:endParaRPr sz="700">
              <a:solidFill>
                <a:schemeClr val="dk1"/>
              </a:solidFill>
              <a:latin typeface="Calibri"/>
              <a:ea typeface="Calibri"/>
              <a:cs typeface="Calibri"/>
              <a:sym typeface="Calibri"/>
            </a:endParaRPr>
          </a:p>
        </p:txBody>
      </p:sp>
      <p:sp>
        <p:nvSpPr>
          <p:cNvPr id="80" name="Google Shape;80;p16"/>
          <p:cNvSpPr txBox="1"/>
          <p:nvPr/>
        </p:nvSpPr>
        <p:spPr>
          <a:xfrm>
            <a:off x="76200" y="1535920"/>
            <a:ext cx="4420500" cy="342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Yann LeCun - </a:t>
            </a:r>
            <a:r>
              <a:rPr lang="en" sz="1300" b="1">
                <a:solidFill>
                  <a:srgbClr val="FF0000"/>
                </a:solidFill>
                <a:latin typeface="Calibri"/>
                <a:ea typeface="Calibri"/>
                <a:cs typeface="Calibri"/>
                <a:sym typeface="Calibri"/>
              </a:rPr>
              <a:t>The beginning of a sigmoid looks like an exponential.</a:t>
            </a:r>
            <a:r>
              <a:rPr lang="en" sz="1300">
                <a:solidFill>
                  <a:schemeClr val="dk1"/>
                </a:solidFill>
                <a:latin typeface="Calibri"/>
                <a:ea typeface="Calibri"/>
                <a:cs typeface="Calibri"/>
                <a:sym typeface="Calibri"/>
              </a:rPr>
              <a:t> - </a:t>
            </a: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https://twitter.com/ylecun/status/1799064075487572133</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No physical process can grow indefinitely.</a:t>
            </a:r>
            <a:r>
              <a:rPr lang="en" sz="1300">
                <a:solidFill>
                  <a:schemeClr val="dk1"/>
                </a:solidFill>
                <a:latin typeface="Calibri"/>
                <a:ea typeface="Calibri"/>
                <a:cs typeface="Calibri"/>
                <a:sym typeface="Calibri"/>
              </a:rPr>
              <a:t>  There are always friction terms in the dynamics equation that eventually become dominant. Even processes that *appear* exponential on a long time scale are actually a succession of sigmoids, in which each new sigmoid is caused by a paradigm shift.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good example is Moore's Law. It is saturating right now. But the exponential progress of the last 7 decades is due to a </a:t>
            </a:r>
            <a:r>
              <a:rPr lang="en" sz="1300" b="1">
                <a:solidFill>
                  <a:srgbClr val="3C78D8"/>
                </a:solidFill>
                <a:latin typeface="Calibri"/>
                <a:ea typeface="Calibri"/>
                <a:cs typeface="Calibri"/>
                <a:sym typeface="Calibri"/>
              </a:rPr>
              <a:t>succession of technological paradigm shifts</a:t>
            </a:r>
            <a:r>
              <a:rPr lang="en" sz="1300">
                <a:solidFill>
                  <a:schemeClr val="dk1"/>
                </a:solidFill>
                <a:latin typeface="Calibri"/>
                <a:ea typeface="Calibri"/>
                <a:cs typeface="Calibri"/>
                <a:sym typeface="Calibri"/>
              </a:rPr>
              <a:t> that weren't pre-ordained.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Each paradigm behaved like a sigmoid. Each new sigmoid overtook the previous one. The envelope turned out to be exponential.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haven't seen similar paradigm shifts in, say, airplane speed or space travel. Technological paradigm shifts require scientific breakthroughs.</a:t>
            </a:r>
            <a:endParaRPr sz="1000">
              <a:solidFill>
                <a:schemeClr val="dk1"/>
              </a:solidFill>
              <a:latin typeface="Calibri"/>
              <a:ea typeface="Calibri"/>
              <a:cs typeface="Calibri"/>
              <a:sym typeface="Calibri"/>
            </a:endParaRPr>
          </a:p>
        </p:txBody>
      </p:sp>
      <p:pic>
        <p:nvPicPr>
          <p:cNvPr id="81" name="Google Shape;81;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88850" y="466742"/>
            <a:ext cx="2034951" cy="1812826"/>
          </a:xfrm>
          <a:prstGeom prst="rect">
            <a:avLst/>
          </a:prstGeom>
          <a:noFill/>
          <a:ln>
            <a:noFill/>
          </a:ln>
        </p:spPr>
      </p:pic>
      <p:pic>
        <p:nvPicPr>
          <p:cNvPr id="82" name="Google Shape;82;p1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666550" y="4583950"/>
            <a:ext cx="724775" cy="269675"/>
          </a:xfrm>
          <a:prstGeom prst="rect">
            <a:avLst/>
          </a:prstGeom>
          <a:noFill/>
          <a:ln>
            <a:noFill/>
          </a:ln>
        </p:spPr>
      </p:pic>
      <p:pic>
        <p:nvPicPr>
          <p:cNvPr id="83" name="Google Shape;83;p1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316289" y="4127608"/>
            <a:ext cx="724775" cy="481625"/>
          </a:xfrm>
          <a:prstGeom prst="rect">
            <a:avLst/>
          </a:prstGeom>
          <a:noFill/>
          <a:ln>
            <a:noFill/>
          </a:ln>
        </p:spPr>
      </p:pic>
      <p:pic>
        <p:nvPicPr>
          <p:cNvPr id="84" name="Google Shape;84;p1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6965200" y="3176520"/>
            <a:ext cx="1080150" cy="987475"/>
          </a:xfrm>
          <a:prstGeom prst="rect">
            <a:avLst/>
          </a:prstGeom>
          <a:noFill/>
          <a:ln>
            <a:noFill/>
          </a:ln>
        </p:spPr>
      </p:pic>
      <p:pic>
        <p:nvPicPr>
          <p:cNvPr id="85" name="Google Shape;85;p1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951950" y="1676411"/>
            <a:ext cx="1080150" cy="1578100"/>
          </a:xfrm>
          <a:prstGeom prst="rect">
            <a:avLst/>
          </a:prstGeom>
          <a:noFill/>
          <a:ln>
            <a:noFill/>
          </a:ln>
        </p:spPr>
      </p:pic>
      <p:pic>
        <p:nvPicPr>
          <p:cNvPr id="86" name="Google Shape;86;p1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550225" y="4831336"/>
            <a:ext cx="1318575" cy="269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p:nvPr/>
        </p:nvSpPr>
        <p:spPr>
          <a:xfrm>
            <a:off x="76200" y="84300"/>
            <a:ext cx="39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Arc Browser</a:t>
            </a:r>
            <a:endParaRPr sz="2000" b="1" i="0" u="none" strike="noStrike" cap="none">
              <a:solidFill>
                <a:srgbClr val="000000"/>
              </a:solidFill>
              <a:latin typeface="Calibri"/>
              <a:ea typeface="Calibri"/>
              <a:cs typeface="Calibri"/>
              <a:sym typeface="Calibri"/>
            </a:endParaRPr>
          </a:p>
        </p:txBody>
      </p:sp>
      <p:sp>
        <p:nvSpPr>
          <p:cNvPr id="92" name="Google Shape;92;p17"/>
          <p:cNvSpPr txBox="1"/>
          <p:nvPr/>
        </p:nvSpPr>
        <p:spPr>
          <a:xfrm>
            <a:off x="76200" y="486325"/>
            <a:ext cx="3250500" cy="174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Arc - an AI-first browser</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Mac, iOS, Windows 11</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Browser Company,  Brooklyn, New York</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Founders: Josh Miller &amp; Hursh Agrawal, 2019</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Raised $550M from top investors such as LinkedIn’s Jeff Weiner and Figma’s Dylan Field</a:t>
            </a:r>
            <a:endParaRPr sz="12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https://arc.net</a:t>
            </a:r>
            <a:endParaRPr sz="1000">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https://thebrowser.company</a:t>
            </a:r>
            <a:endParaRPr sz="1000">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https://www.youtube.com/watch?v=ldf5Q-nkBZU</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https://en.wikipedia.org/wiki/Arc_(web_browser)</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93" name="Google Shape;93;p1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148100" y="2489100"/>
            <a:ext cx="1350075" cy="1499850"/>
          </a:xfrm>
          <a:prstGeom prst="rect">
            <a:avLst/>
          </a:prstGeom>
          <a:noFill/>
          <a:ln>
            <a:noFill/>
          </a:ln>
        </p:spPr>
      </p:pic>
      <p:sp>
        <p:nvSpPr>
          <p:cNvPr id="94" name="Google Shape;94;p17"/>
          <p:cNvSpPr txBox="1"/>
          <p:nvPr/>
        </p:nvSpPr>
        <p:spPr>
          <a:xfrm>
            <a:off x="376438" y="4033925"/>
            <a:ext cx="893400" cy="218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Josh MIller</a:t>
            </a:r>
            <a:endParaRPr sz="1300">
              <a:solidFill>
                <a:schemeClr val="dk1"/>
              </a:solidFill>
              <a:latin typeface="Calibri"/>
              <a:ea typeface="Calibri"/>
              <a:cs typeface="Calibri"/>
              <a:sym typeface="Calibri"/>
            </a:endParaRPr>
          </a:p>
        </p:txBody>
      </p:sp>
      <p:sp>
        <p:nvSpPr>
          <p:cNvPr id="95" name="Google Shape;95;p17"/>
          <p:cNvSpPr txBox="1"/>
          <p:nvPr/>
        </p:nvSpPr>
        <p:spPr>
          <a:xfrm>
            <a:off x="1752600" y="4033925"/>
            <a:ext cx="1243500" cy="218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Hursh Agrawal</a:t>
            </a:r>
            <a:endParaRPr sz="1300">
              <a:solidFill>
                <a:schemeClr val="dk1"/>
              </a:solidFill>
              <a:latin typeface="Calibri"/>
              <a:ea typeface="Calibri"/>
              <a:cs typeface="Calibri"/>
              <a:sym typeface="Calibri"/>
            </a:endParaRPr>
          </a:p>
        </p:txBody>
      </p:sp>
      <p:pic>
        <p:nvPicPr>
          <p:cNvPr id="96" name="Google Shape;96;p17"/>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1752600" y="2489100"/>
            <a:ext cx="1461690" cy="1499850"/>
          </a:xfrm>
          <a:prstGeom prst="rect">
            <a:avLst/>
          </a:prstGeom>
          <a:noFill/>
          <a:ln>
            <a:noFill/>
          </a:ln>
        </p:spPr>
      </p:pic>
      <p:sp>
        <p:nvSpPr>
          <p:cNvPr id="97" name="Google Shape;97;p17"/>
          <p:cNvSpPr txBox="1"/>
          <p:nvPr/>
        </p:nvSpPr>
        <p:spPr>
          <a:xfrm>
            <a:off x="3397875" y="1728050"/>
            <a:ext cx="5658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Arc has a sidebar: search bar (called command bar), tab list, bookmarks, audio control. Works with video call software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Command Bar is similar to Apple's Spotlight - searching for websites.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pin tabs to side bar, duplicate tabs, access history, use optional ad blocker.</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organize tabs into "spaces". Tabs in spaces can be put in a split-screen view with up to four tabs per window.</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"easel" function - collect webpage screenshots and URLs, type and draw, share and post online.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Easy integration with Google docs and gmail</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"Boost" feature - improved "extensions".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Arc's "Air Traffic Control" feature lets users select which space a specific link will be opened at.[23] Users can create what's called a "route" that defines which space the link will be opened when the link is opened from an external source. The "Air Traffic Control" feature can be accessed and modified from the Arc settings &gt; Links &gt; Air Traffic Control.</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"Instant Links" - AI-search.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"Live Folders" - automatically being updated.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"Arc Explore" - desktop version of Arc Search</a:t>
            </a:r>
            <a:endParaRPr sz="1200">
              <a:solidFill>
                <a:schemeClr val="dk1"/>
              </a:solidFill>
              <a:latin typeface="Calibri"/>
              <a:ea typeface="Calibri"/>
              <a:cs typeface="Calibri"/>
              <a:sym typeface="Calibri"/>
            </a:endParaRPr>
          </a:p>
        </p:txBody>
      </p:sp>
      <p:pic>
        <p:nvPicPr>
          <p:cNvPr id="98" name="Google Shape;98;p1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3461325" y="173250"/>
            <a:ext cx="1654475" cy="1340374"/>
          </a:xfrm>
          <a:prstGeom prst="rect">
            <a:avLst/>
          </a:prstGeom>
          <a:noFill/>
          <a:ln>
            <a:noFill/>
          </a:ln>
        </p:spPr>
      </p:pic>
      <p:pic>
        <p:nvPicPr>
          <p:cNvPr id="99" name="Google Shape;99;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169125" y="173250"/>
            <a:ext cx="2256463" cy="1340376"/>
          </a:xfrm>
          <a:prstGeom prst="rect">
            <a:avLst/>
          </a:prstGeom>
          <a:noFill/>
          <a:ln>
            <a:noFill/>
          </a:ln>
        </p:spPr>
      </p:pic>
      <p:pic>
        <p:nvPicPr>
          <p:cNvPr id="100" name="Google Shape;100;p1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7833975" y="0"/>
            <a:ext cx="1310025" cy="111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p:nvPr/>
        </p:nvSpPr>
        <p:spPr>
          <a:xfrm>
            <a:off x="76200" y="84300"/>
            <a:ext cx="39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Base Text vs Instruct vs Chat</a:t>
            </a:r>
            <a:endParaRPr sz="2000" b="1" i="0" u="none" strike="noStrike" cap="none">
              <a:solidFill>
                <a:srgbClr val="000000"/>
              </a:solidFill>
              <a:latin typeface="Calibri"/>
              <a:ea typeface="Calibri"/>
              <a:cs typeface="Calibri"/>
              <a:sym typeface="Calibri"/>
            </a:endParaRPr>
          </a:p>
        </p:txBody>
      </p:sp>
      <p:sp>
        <p:nvSpPr>
          <p:cNvPr id="106" name="Google Shape;106;p18"/>
          <p:cNvSpPr txBox="1"/>
          <p:nvPr/>
        </p:nvSpPr>
        <p:spPr>
          <a:xfrm>
            <a:off x="76200" y="963975"/>
            <a:ext cx="4420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Base Text LLMs</a:t>
            </a:r>
            <a:r>
              <a:rPr lang="en" sz="1300">
                <a:solidFill>
                  <a:schemeClr val="dk1"/>
                </a:solidFill>
                <a:latin typeface="Calibri"/>
                <a:ea typeface="Calibri"/>
                <a:cs typeface="Calibri"/>
                <a:sym typeface="Calibri"/>
              </a:rPr>
              <a:t> - </a:t>
            </a:r>
            <a:r>
              <a:rPr lang="en" sz="1300" b="1">
                <a:solidFill>
                  <a:srgbClr val="3C78D8"/>
                </a:solidFill>
                <a:latin typeface="Calibri"/>
                <a:ea typeface="Calibri"/>
                <a:cs typeface="Calibri"/>
                <a:sym typeface="Calibri"/>
              </a:rPr>
              <a:t>predicting next word</a:t>
            </a:r>
            <a:r>
              <a:rPr lang="en" sz="1300">
                <a:solidFill>
                  <a:schemeClr val="dk1"/>
                </a:solidFill>
                <a:latin typeface="Calibri"/>
                <a:ea typeface="Calibri"/>
                <a:cs typeface="Calibri"/>
                <a:sym typeface="Calibri"/>
              </a:rPr>
              <a:t> in a sequence.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They are not specifically designed for following instructions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or engaging in conversations.</a:t>
            </a:r>
            <a:endParaRPr sz="1300">
              <a:solidFill>
                <a:schemeClr val="dk1"/>
              </a:solidFill>
              <a:latin typeface="Calibri"/>
              <a:ea typeface="Calibri"/>
              <a:cs typeface="Calibri"/>
              <a:sym typeface="Calibri"/>
            </a:endParaRPr>
          </a:p>
        </p:txBody>
      </p:sp>
      <p:sp>
        <p:nvSpPr>
          <p:cNvPr id="107" name="Google Shape;107;p18"/>
          <p:cNvSpPr/>
          <p:nvPr/>
        </p:nvSpPr>
        <p:spPr>
          <a:xfrm>
            <a:off x="5061550" y="1182625"/>
            <a:ext cx="1311300" cy="12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8"/>
          <p:cNvSpPr/>
          <p:nvPr/>
        </p:nvSpPr>
        <p:spPr>
          <a:xfrm>
            <a:off x="6372850" y="1182625"/>
            <a:ext cx="152400" cy="12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18"/>
          <p:cNvSpPr txBox="1"/>
          <p:nvPr/>
        </p:nvSpPr>
        <p:spPr>
          <a:xfrm>
            <a:off x="4904200" y="2198050"/>
            <a:ext cx="2255400" cy="5727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 instruction , output )</a:t>
            </a:r>
            <a:endParaRPr sz="1800" b="1">
              <a:solidFill>
                <a:schemeClr val="dk1"/>
              </a:solidFill>
              <a:latin typeface="Calibri"/>
              <a:ea typeface="Calibri"/>
              <a:cs typeface="Calibri"/>
              <a:sym typeface="Calibri"/>
            </a:endParaRPr>
          </a:p>
          <a:p>
            <a:pPr marL="0" lvl="0" indent="0" algn="l" rtl="0">
              <a:spcBef>
                <a:spcPts val="0"/>
              </a:spcBef>
              <a:spcAft>
                <a:spcPts val="0"/>
              </a:spcAft>
              <a:buNone/>
            </a:pPr>
            <a:r>
              <a:rPr lang="en" sz="1800" b="1">
                <a:solidFill>
                  <a:schemeClr val="dk1"/>
                </a:solidFill>
                <a:latin typeface="Calibri"/>
                <a:ea typeface="Calibri"/>
                <a:cs typeface="Calibri"/>
                <a:sym typeface="Calibri"/>
              </a:rPr>
              <a:t>( question , answer )</a:t>
            </a:r>
            <a:endParaRPr sz="1800" b="1">
              <a:solidFill>
                <a:schemeClr val="dk1"/>
              </a:solidFill>
              <a:latin typeface="Calibri"/>
              <a:ea typeface="Calibri"/>
              <a:cs typeface="Calibri"/>
              <a:sym typeface="Calibri"/>
            </a:endParaRPr>
          </a:p>
        </p:txBody>
      </p:sp>
      <p:sp>
        <p:nvSpPr>
          <p:cNvPr id="110" name="Google Shape;110;p18"/>
          <p:cNvSpPr txBox="1"/>
          <p:nvPr/>
        </p:nvSpPr>
        <p:spPr>
          <a:xfrm>
            <a:off x="4646750" y="3250000"/>
            <a:ext cx="4335300" cy="1662300"/>
          </a:xfrm>
          <a:prstGeom prst="rect">
            <a:avLst/>
          </a:prstGeom>
          <a:noFill/>
          <a:ln w="9525" cap="flat" cmpd="sng">
            <a:solidFill>
              <a:srgbClr val="FF0000"/>
            </a:solidFill>
            <a:prstDash val="solid"/>
            <a:round/>
            <a:headEnd type="none" w="sm" len="sm"/>
            <a:tailEnd type="none" w="sm" len="sm"/>
          </a:ln>
        </p:spPr>
        <p:txBody>
          <a:bodyPr spcFirstLastPara="1" wrap="square" lIns="182875" tIns="182875" rIns="182875" bIns="182875" anchor="t" anchorCtr="0">
            <a:spAutoFit/>
          </a:bodyPr>
          <a:lstStyle/>
          <a:p>
            <a:pPr marL="228600" lvl="0" indent="-133350" algn="l" rtl="0">
              <a:spcBef>
                <a:spcPts val="0"/>
              </a:spcBef>
              <a:spcAft>
                <a:spcPts val="0"/>
              </a:spcAft>
              <a:buSzPts val="1200"/>
              <a:buFont typeface="Calibri"/>
              <a:buChar char="●"/>
            </a:pPr>
            <a:r>
              <a:rPr lang="en" sz="1200" b="1">
                <a:solidFill>
                  <a:srgbClr val="FF0000"/>
                </a:solidFill>
                <a:highlight>
                  <a:srgbClr val="FFFF00"/>
                </a:highlight>
                <a:latin typeface="Calibri"/>
                <a:ea typeface="Calibri"/>
                <a:cs typeface="Calibri"/>
                <a:sym typeface="Calibri"/>
              </a:rPr>
              <a:t>User:</a:t>
            </a:r>
            <a:r>
              <a:rPr lang="en" sz="1200">
                <a:solidFill>
                  <a:schemeClr val="dk1"/>
                </a:solidFill>
                <a:latin typeface="Calibri"/>
                <a:ea typeface="Calibri"/>
                <a:cs typeface="Calibri"/>
                <a:sym typeface="Calibri"/>
              </a:rPr>
              <a:t> I'm looking for a good Italian restaurant nearby.</a:t>
            </a:r>
            <a:endParaRPr sz="12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3C78D8"/>
                </a:solidFill>
                <a:highlight>
                  <a:srgbClr val="FCE5CD"/>
                </a:highlight>
                <a:latin typeface="Calibri"/>
                <a:ea typeface="Calibri"/>
                <a:cs typeface="Calibri"/>
                <a:sym typeface="Calibri"/>
              </a:rPr>
              <a:t>Assistant:</a:t>
            </a:r>
            <a:r>
              <a:rPr lang="en" sz="1200">
                <a:solidFill>
                  <a:schemeClr val="dk1"/>
                </a:solidFill>
                <a:latin typeface="Calibri"/>
                <a:ea typeface="Calibri"/>
                <a:cs typeface="Calibri"/>
                <a:sym typeface="Calibri"/>
              </a:rPr>
              <a:t> What kind of food are you in the mood for?</a:t>
            </a:r>
            <a:endParaRPr sz="12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highlight>
                  <a:srgbClr val="FFFF00"/>
                </a:highlight>
                <a:latin typeface="Calibri"/>
                <a:ea typeface="Calibri"/>
                <a:cs typeface="Calibri"/>
                <a:sym typeface="Calibri"/>
              </a:rPr>
              <a:t>User:</a:t>
            </a:r>
            <a:r>
              <a:rPr lang="en" sz="1200">
                <a:solidFill>
                  <a:schemeClr val="dk1"/>
                </a:solidFill>
                <a:latin typeface="Calibri"/>
                <a:ea typeface="Calibri"/>
                <a:cs typeface="Calibri"/>
                <a:sym typeface="Calibri"/>
              </a:rPr>
              <a:t> Something with pasta.</a:t>
            </a:r>
            <a:endParaRPr sz="12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3C78D8"/>
                </a:solidFill>
                <a:highlight>
                  <a:srgbClr val="FCE5CD"/>
                </a:highlight>
                <a:latin typeface="Calibri"/>
                <a:ea typeface="Calibri"/>
                <a:cs typeface="Calibri"/>
                <a:sym typeface="Calibri"/>
              </a:rPr>
              <a:t>Assistant:</a:t>
            </a:r>
            <a:r>
              <a:rPr lang="en" sz="1200">
                <a:solidFill>
                  <a:schemeClr val="dk1"/>
                </a:solidFill>
                <a:latin typeface="Calibri"/>
                <a:ea typeface="Calibri"/>
                <a:cs typeface="Calibri"/>
                <a:sym typeface="Calibri"/>
              </a:rPr>
              <a:t> How about Trattoria Romana? They have excellent pasta dishes. </a:t>
            </a:r>
            <a:endParaRPr sz="12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highlight>
                  <a:srgbClr val="FFFF00"/>
                </a:highlight>
                <a:latin typeface="Calibri"/>
                <a:ea typeface="Calibri"/>
                <a:cs typeface="Calibri"/>
                <a:sym typeface="Calibri"/>
              </a:rPr>
              <a:t>User:</a:t>
            </a:r>
            <a:r>
              <a:rPr lang="en" sz="1200">
                <a:solidFill>
                  <a:schemeClr val="dk1"/>
                </a:solidFill>
                <a:latin typeface="Calibri"/>
                <a:ea typeface="Calibri"/>
                <a:cs typeface="Calibri"/>
                <a:sym typeface="Calibri"/>
              </a:rPr>
              <a:t> That sounds great! What's their address?</a:t>
            </a:r>
            <a:endParaRPr sz="12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3C78D8"/>
                </a:solidFill>
                <a:highlight>
                  <a:srgbClr val="FCE5CD"/>
                </a:highlight>
                <a:latin typeface="Calibri"/>
                <a:ea typeface="Calibri"/>
                <a:cs typeface="Calibri"/>
                <a:sym typeface="Calibri"/>
              </a:rPr>
              <a:t>Assistant:</a:t>
            </a:r>
            <a:r>
              <a:rPr lang="en" sz="1200">
                <a:solidFill>
                  <a:schemeClr val="dk1"/>
                </a:solidFill>
                <a:latin typeface="Calibri"/>
                <a:ea typeface="Calibri"/>
                <a:cs typeface="Calibri"/>
                <a:sym typeface="Calibri"/>
              </a:rPr>
              <a:t> Their address is 123 Main Street.</a:t>
            </a:r>
            <a:endParaRPr sz="1200">
              <a:solidFill>
                <a:schemeClr val="dk1"/>
              </a:solidFill>
              <a:latin typeface="Calibri"/>
              <a:ea typeface="Calibri"/>
              <a:cs typeface="Calibri"/>
              <a:sym typeface="Calibri"/>
            </a:endParaRPr>
          </a:p>
        </p:txBody>
      </p:sp>
      <p:sp>
        <p:nvSpPr>
          <p:cNvPr id="111" name="Google Shape;111;p18"/>
          <p:cNvSpPr txBox="1"/>
          <p:nvPr/>
        </p:nvSpPr>
        <p:spPr>
          <a:xfrm>
            <a:off x="114000" y="1735475"/>
            <a:ext cx="44205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Instruct LLMs</a:t>
            </a:r>
            <a:r>
              <a:rPr lang="en" sz="1300">
                <a:solidFill>
                  <a:schemeClr val="dk1"/>
                </a:solidFill>
                <a:latin typeface="Calibri"/>
                <a:ea typeface="Calibri"/>
                <a:cs typeface="Calibri"/>
                <a:sym typeface="Calibri"/>
              </a:rPr>
              <a:t> - </a:t>
            </a:r>
            <a:r>
              <a:rPr lang="en" sz="1300" b="1">
                <a:solidFill>
                  <a:srgbClr val="3C78D8"/>
                </a:solidFill>
                <a:latin typeface="Calibri"/>
                <a:ea typeface="Calibri"/>
                <a:cs typeface="Calibri"/>
                <a:sym typeface="Calibri"/>
              </a:rPr>
              <a:t>trained on pairs (instruction, output)</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They better understand and follow instructions.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Good at creating specific output format or structure, such as generating summaries, translating text, writing code, calling functions.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They are generally more reliable and controllable than base text LLMs.</a:t>
            </a:r>
            <a:endParaRPr sz="1300">
              <a:solidFill>
                <a:schemeClr val="dk1"/>
              </a:solidFill>
              <a:latin typeface="Calibri"/>
              <a:ea typeface="Calibri"/>
              <a:cs typeface="Calibri"/>
              <a:sym typeface="Calibri"/>
            </a:endParaRPr>
          </a:p>
        </p:txBody>
      </p:sp>
      <p:sp>
        <p:nvSpPr>
          <p:cNvPr id="112" name="Google Shape;112;p18"/>
          <p:cNvSpPr txBox="1"/>
          <p:nvPr/>
        </p:nvSpPr>
        <p:spPr>
          <a:xfrm>
            <a:off x="114000" y="3461150"/>
            <a:ext cx="44205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Chat LLMs</a:t>
            </a:r>
            <a:r>
              <a:rPr lang="en" sz="1300">
                <a:solidFill>
                  <a:schemeClr val="dk1"/>
                </a:solidFill>
                <a:latin typeface="Calibri"/>
                <a:ea typeface="Calibri"/>
                <a:cs typeface="Calibri"/>
                <a:sym typeface="Calibri"/>
              </a:rPr>
              <a:t> - designed for </a:t>
            </a:r>
            <a:r>
              <a:rPr lang="en" sz="1300" b="1">
                <a:solidFill>
                  <a:srgbClr val="3C78D8"/>
                </a:solidFill>
                <a:latin typeface="Calibri"/>
                <a:ea typeface="Calibri"/>
                <a:cs typeface="Calibri"/>
                <a:sym typeface="Calibri"/>
              </a:rPr>
              <a:t>conversations with humans</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b="1">
                <a:solidFill>
                  <a:srgbClr val="3C78D8"/>
                </a:solidFill>
                <a:latin typeface="Calibri"/>
                <a:ea typeface="Calibri"/>
                <a:cs typeface="Calibri"/>
                <a:sym typeface="Calibri"/>
              </a:rPr>
              <a:t>Trained on dialogues</a:t>
            </a:r>
            <a:r>
              <a:rPr lang="en" sz="1300">
                <a:solidFill>
                  <a:schemeClr val="dk1"/>
                </a:solidFill>
                <a:latin typeface="Calibri"/>
                <a:ea typeface="Calibri"/>
                <a:cs typeface="Calibri"/>
                <a:sym typeface="Calibri"/>
              </a:rPr>
              <a:t> and are fine-tuned to generate responses that are relevant, coherent, and engaging.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Chat LLMs are often used in chatbots, virtual assistants, and other applications where natural language interaction is required. They are typically more conversational and empathetic than instruct LLMs.</a:t>
            </a:r>
            <a:endParaRPr sz="13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p:nvPr/>
        </p:nvSpPr>
        <p:spPr>
          <a:xfrm>
            <a:off x="115426" y="846542"/>
            <a:ext cx="34950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chemeClr val="dk1"/>
                </a:solidFill>
                <a:latin typeface="Calibri"/>
                <a:ea typeface="Calibri"/>
                <a:cs typeface="Calibri"/>
                <a:sym typeface="Calibri"/>
              </a:rPr>
              <a:t>prompt = </a:t>
            </a:r>
            <a:r>
              <a:rPr lang="en" sz="1300" b="1">
                <a:solidFill>
                  <a:srgbClr val="FF0000"/>
                </a:solidFill>
                <a:latin typeface="Calibri"/>
                <a:ea typeface="Calibri"/>
                <a:cs typeface="Calibri"/>
                <a:sym typeface="Calibri"/>
              </a:rPr>
              <a:t>system message</a:t>
            </a:r>
            <a:r>
              <a:rPr lang="en" sz="1300" b="1">
                <a:solidFill>
                  <a:schemeClr val="dk1"/>
                </a:solidFill>
                <a:latin typeface="Calibri"/>
                <a:ea typeface="Calibri"/>
                <a:cs typeface="Calibri"/>
                <a:sym typeface="Calibri"/>
              </a:rPr>
              <a:t> + </a:t>
            </a:r>
            <a:r>
              <a:rPr lang="en" sz="1300" b="1">
                <a:solidFill>
                  <a:srgbClr val="3C78D8"/>
                </a:solidFill>
                <a:latin typeface="Calibri"/>
                <a:ea typeface="Calibri"/>
                <a:cs typeface="Calibri"/>
                <a:sym typeface="Calibri"/>
              </a:rPr>
              <a:t>human message</a:t>
            </a: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System Message (role) - an initial instructions for the LLM. It sets the tone, behavior, and boundaries for the conversation. It works behind the scenes to guide the LLM's responses.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Example: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you are a helpful assistant, tutor, translator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you always respond in a specific language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System message is typically written by the developer or administrator. And it is not directly visible to the human user.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Human message is the input provided by the user during the conversation. </a:t>
            </a:r>
            <a:endParaRPr sz="1300">
              <a:solidFill>
                <a:schemeClr val="dk1"/>
              </a:solidFill>
              <a:latin typeface="Calibri"/>
              <a:ea typeface="Calibri"/>
              <a:cs typeface="Calibri"/>
              <a:sym typeface="Calibri"/>
            </a:endParaRPr>
          </a:p>
        </p:txBody>
      </p:sp>
      <p:sp>
        <p:nvSpPr>
          <p:cNvPr id="118" name="Google Shape;118;p19"/>
          <p:cNvSpPr txBox="1"/>
          <p:nvPr/>
        </p:nvSpPr>
        <p:spPr>
          <a:xfrm>
            <a:off x="115423" y="137825"/>
            <a:ext cx="7925100" cy="3570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200" b="1">
                <a:solidFill>
                  <a:schemeClr val="dk1"/>
                </a:solidFill>
                <a:latin typeface="Calibri"/>
                <a:ea typeface="Calibri"/>
                <a:cs typeface="Calibri"/>
                <a:sym typeface="Calibri"/>
              </a:rPr>
              <a:t>prompt = </a:t>
            </a:r>
            <a:r>
              <a:rPr lang="en" sz="2200" b="1">
                <a:solidFill>
                  <a:srgbClr val="FF0000"/>
                </a:solidFill>
                <a:latin typeface="Calibri"/>
                <a:ea typeface="Calibri"/>
                <a:cs typeface="Calibri"/>
                <a:sym typeface="Calibri"/>
              </a:rPr>
              <a:t>system message</a:t>
            </a:r>
            <a:r>
              <a:rPr lang="en" sz="2200" b="1">
                <a:solidFill>
                  <a:schemeClr val="dk1"/>
                </a:solidFill>
                <a:latin typeface="Calibri"/>
                <a:ea typeface="Calibri"/>
                <a:cs typeface="Calibri"/>
                <a:sym typeface="Calibri"/>
              </a:rPr>
              <a:t> + </a:t>
            </a:r>
            <a:r>
              <a:rPr lang="en" sz="2200" b="1">
                <a:solidFill>
                  <a:srgbClr val="3C78D8"/>
                </a:solidFill>
                <a:latin typeface="Calibri"/>
                <a:ea typeface="Calibri"/>
                <a:cs typeface="Calibri"/>
                <a:sym typeface="Calibri"/>
              </a:rPr>
              <a:t>human message </a:t>
            </a:r>
            <a:r>
              <a:rPr lang="en" sz="2200" b="1">
                <a:solidFill>
                  <a:schemeClr val="dk1"/>
                </a:solidFill>
                <a:latin typeface="Calibri"/>
                <a:ea typeface="Calibri"/>
                <a:cs typeface="Calibri"/>
                <a:sym typeface="Calibri"/>
              </a:rPr>
              <a:t>+</a:t>
            </a:r>
            <a:r>
              <a:rPr lang="en" sz="2200" b="1">
                <a:solidFill>
                  <a:srgbClr val="3C78D8"/>
                </a:solidFill>
                <a:latin typeface="Calibri"/>
                <a:ea typeface="Calibri"/>
                <a:cs typeface="Calibri"/>
                <a:sym typeface="Calibri"/>
              </a:rPr>
              <a:t> </a:t>
            </a:r>
            <a:r>
              <a:rPr lang="en" sz="2200" b="1">
                <a:solidFill>
                  <a:srgbClr val="6AA84F"/>
                </a:solidFill>
                <a:latin typeface="Calibri"/>
                <a:ea typeface="Calibri"/>
                <a:cs typeface="Calibri"/>
                <a:sym typeface="Calibri"/>
              </a:rPr>
              <a:t>history</a:t>
            </a:r>
            <a:endParaRPr sz="2200" b="1">
              <a:solidFill>
                <a:srgbClr val="6AA84F"/>
              </a:solidFill>
              <a:latin typeface="Calibri"/>
              <a:ea typeface="Calibri"/>
              <a:cs typeface="Calibri"/>
              <a:sym typeface="Calibri"/>
            </a:endParaRPr>
          </a:p>
        </p:txBody>
      </p:sp>
      <p:sp>
        <p:nvSpPr>
          <p:cNvPr id="119" name="Google Shape;119;p19"/>
          <p:cNvSpPr txBox="1"/>
          <p:nvPr/>
        </p:nvSpPr>
        <p:spPr>
          <a:xfrm>
            <a:off x="3715300" y="1203150"/>
            <a:ext cx="5313900" cy="286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45700" tIns="45700" rIns="45700" bIns="45700" anchor="t" anchorCtr="0">
            <a:spAutoFit/>
          </a:bodyPr>
          <a:lstStyle/>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from langchain.prompts import (ChatPromptTemplate,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SystemMessagePromptTemplate,HumanMessagePromptTemplate)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from langchain.chat_models import ChatOpenAI</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Define templates for system and human messages</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FF0000"/>
                </a:solidFill>
                <a:latin typeface="Roboto Mono"/>
                <a:ea typeface="Roboto Mono"/>
                <a:cs typeface="Roboto Mono"/>
                <a:sym typeface="Roboto Mono"/>
              </a:rPr>
              <a:t>system_message_prompt</a:t>
            </a:r>
            <a:r>
              <a:rPr lang="en" sz="1000">
                <a:solidFill>
                  <a:srgbClr val="3C78D8"/>
                </a:solidFill>
                <a:latin typeface="Roboto Mono"/>
                <a:ea typeface="Roboto Mono"/>
                <a:cs typeface="Roboto Mono"/>
                <a:sym typeface="Roboto Mono"/>
              </a:rPr>
              <a:t> = SystemMessagePromptTemplate.from_template(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r>
              <a:rPr lang="en" sz="1000">
                <a:solidFill>
                  <a:srgbClr val="A61C00"/>
                </a:solidFill>
                <a:latin typeface="Roboto Mono"/>
                <a:ea typeface="Roboto Mono"/>
                <a:cs typeface="Roboto Mono"/>
                <a:sym typeface="Roboto Mono"/>
              </a:rPr>
              <a:t>"You are a helpful and informative AI assistant."</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FF0000"/>
                </a:solidFill>
                <a:latin typeface="Roboto Mono"/>
                <a:ea typeface="Roboto Mono"/>
                <a:cs typeface="Roboto Mono"/>
                <a:sym typeface="Roboto Mono"/>
              </a:rPr>
              <a:t>human_message_prompt</a:t>
            </a:r>
            <a:r>
              <a:rPr lang="en" sz="1000">
                <a:solidFill>
                  <a:srgbClr val="3C78D8"/>
                </a:solidFill>
                <a:latin typeface="Roboto Mono"/>
                <a:ea typeface="Roboto Mono"/>
                <a:cs typeface="Roboto Mono"/>
                <a:sym typeface="Roboto Mono"/>
              </a:rPr>
              <a:t> = HumanMessagePromptTemplate.from_template(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r>
              <a:rPr lang="en" sz="1000">
                <a:solidFill>
                  <a:srgbClr val="A61C00"/>
                </a:solidFill>
                <a:latin typeface="Roboto Mono"/>
                <a:ea typeface="Roboto Mono"/>
                <a:cs typeface="Roboto Mono"/>
                <a:sym typeface="Roboto Mono"/>
              </a:rPr>
              <a:t>"What is the capital of France?"</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Combine the templates into a ChatPromptTemplate</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chat_prompt_template = ChatPromptTemplate.from_messages(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[system_message_prompt, human_message_prompt])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Format the prompt for the model</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chat = ChatOpenAI() </a:t>
            </a:r>
            <a:r>
              <a:rPr lang="en" sz="1000">
                <a:solidFill>
                  <a:srgbClr val="6AA84F"/>
                </a:solidFill>
                <a:latin typeface="Roboto Mono"/>
                <a:ea typeface="Roboto Mono"/>
                <a:cs typeface="Roboto Mono"/>
                <a:sym typeface="Roboto Mono"/>
              </a:rPr>
              <a:t># or any other LLM from LangChain</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chain = chat_prompt_template.format_prompt()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print(chain.to_string())</a:t>
            </a:r>
            <a:endParaRPr sz="1000">
              <a:solidFill>
                <a:srgbClr val="3C78D8"/>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p:nvPr/>
        </p:nvSpPr>
        <p:spPr>
          <a:xfrm>
            <a:off x="76200" y="84300"/>
            <a:ext cx="39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2</a:t>
            </a:r>
            <a:endParaRPr sz="2000" b="1" i="0" u="none" strike="noStrike" cap="none">
              <a:solidFill>
                <a:srgbClr val="000000"/>
              </a:solidFill>
              <a:latin typeface="Calibri"/>
              <a:ea typeface="Calibri"/>
              <a:cs typeface="Calibri"/>
              <a:sym typeface="Calibri"/>
            </a:endParaRPr>
          </a:p>
        </p:txBody>
      </p:sp>
      <p:sp>
        <p:nvSpPr>
          <p:cNvPr id="125" name="Google Shape;125;p20"/>
          <p:cNvSpPr txBox="1"/>
          <p:nvPr/>
        </p:nvSpPr>
        <p:spPr>
          <a:xfrm>
            <a:off x="76200" y="506775"/>
            <a:ext cx="44205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a:t>
            </a:r>
            <a:r>
              <a:rPr lang="en" sz="1300">
                <a:solidFill>
                  <a:schemeClr val="dk1"/>
                </a:solidFill>
                <a:latin typeface="Calibri"/>
                <a:ea typeface="Calibri"/>
                <a:cs typeface="Calibri"/>
                <a:sym typeface="Calibri"/>
              </a:rPr>
              <a:t> annual revenue ~$3.4B, more than doubled!</a:t>
            </a:r>
            <a:endParaRPr sz="700">
              <a:solidFill>
                <a:schemeClr val="dk1"/>
              </a:solidFill>
              <a:latin typeface="Calibri"/>
              <a:ea typeface="Calibri"/>
              <a:cs typeface="Calibri"/>
              <a:sym typeface="Calibri"/>
            </a:endParaRPr>
          </a:p>
        </p:txBody>
      </p:sp>
      <p:sp>
        <p:nvSpPr>
          <p:cNvPr id="126" name="Google Shape;126;p20"/>
          <p:cNvSpPr txBox="1"/>
          <p:nvPr/>
        </p:nvSpPr>
        <p:spPr>
          <a:xfrm>
            <a:off x="76200" y="821260"/>
            <a:ext cx="44205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Meta</a:t>
            </a:r>
            <a:r>
              <a:rPr lang="en" sz="1300">
                <a:solidFill>
                  <a:schemeClr val="dk1"/>
                </a:solidFill>
                <a:latin typeface="Calibri"/>
                <a:ea typeface="Calibri"/>
                <a:cs typeface="Calibri"/>
                <a:sym typeface="Calibri"/>
              </a:rPr>
              <a:t> is upgrading its data centers scaling to </a:t>
            </a:r>
            <a:r>
              <a:rPr lang="en" sz="1300" b="1">
                <a:solidFill>
                  <a:srgbClr val="3C78D8"/>
                </a:solidFill>
                <a:latin typeface="Calibri"/>
                <a:ea typeface="Calibri"/>
                <a:cs typeface="Calibri"/>
                <a:sym typeface="Calibri"/>
              </a:rPr>
              <a:t>600,000 GPUs</a:t>
            </a:r>
            <a:r>
              <a:rPr lang="en" sz="1300">
                <a:solidFill>
                  <a:schemeClr val="dk1"/>
                </a:solidFill>
                <a:latin typeface="Calibri"/>
                <a:ea typeface="Calibri"/>
                <a:cs typeface="Calibri"/>
                <a:sym typeface="Calibri"/>
              </a:rPr>
              <a:t> for AI training jobs. </a:t>
            </a:r>
            <a:endParaRPr sz="700">
              <a:solidFill>
                <a:schemeClr val="dk1"/>
              </a:solidFill>
              <a:latin typeface="Calibri"/>
              <a:ea typeface="Calibri"/>
              <a:cs typeface="Calibri"/>
              <a:sym typeface="Calibri"/>
            </a:endParaRPr>
          </a:p>
        </p:txBody>
      </p:sp>
      <p:sp>
        <p:nvSpPr>
          <p:cNvPr id="127" name="Google Shape;127;p20"/>
          <p:cNvSpPr txBox="1"/>
          <p:nvPr/>
        </p:nvSpPr>
        <p:spPr>
          <a:xfrm>
            <a:off x="4619978" y="506775"/>
            <a:ext cx="44205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Magnific AI</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https://magnific.ai</a:t>
            </a:r>
            <a:r>
              <a:rPr lang="en" sz="1300">
                <a:solidFill>
                  <a:schemeClr val="dk1"/>
                </a:solidFill>
                <a:latin typeface="Calibri"/>
                <a:ea typeface="Calibri"/>
                <a:cs typeface="Calibri"/>
                <a:sym typeface="Calibri"/>
              </a:rPr>
              <a:t> - image ujpscaling using AI</a:t>
            </a:r>
            <a:endParaRPr sz="700">
              <a:solidFill>
                <a:schemeClr val="dk1"/>
              </a:solidFill>
              <a:latin typeface="Calibri"/>
              <a:ea typeface="Calibri"/>
              <a:cs typeface="Calibri"/>
              <a:sym typeface="Calibri"/>
            </a:endParaRPr>
          </a:p>
        </p:txBody>
      </p:sp>
      <p:pic>
        <p:nvPicPr>
          <p:cNvPr id="128" name="Google Shape;128;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07625" y="1208435"/>
            <a:ext cx="4245210" cy="3249266"/>
          </a:xfrm>
          <a:prstGeom prst="rect">
            <a:avLst/>
          </a:prstGeom>
          <a:noFill/>
          <a:ln>
            <a:noFill/>
          </a:ln>
        </p:spPr>
      </p:pic>
      <p:sp>
        <p:nvSpPr>
          <p:cNvPr id="129" name="Google Shape;129;p20"/>
          <p:cNvSpPr txBox="1"/>
          <p:nvPr/>
        </p:nvSpPr>
        <p:spPr>
          <a:xfrm>
            <a:off x="76200" y="3639225"/>
            <a:ext cx="4420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Ian Goodfellow</a:t>
            </a:r>
            <a:r>
              <a:rPr lang="en" sz="12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5"/>
              </a:rPr>
              <a:t>https://twitter.com/goodfellow_ian/status/1800902333716730181</a:t>
            </a: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Announcing </a:t>
            </a:r>
            <a:r>
              <a:rPr lang="en" sz="1200" b="1">
                <a:solidFill>
                  <a:srgbClr val="FF0000"/>
                </a:solidFill>
                <a:latin typeface="Calibri"/>
                <a:ea typeface="Calibri"/>
                <a:cs typeface="Calibri"/>
                <a:sym typeface="Calibri"/>
              </a:rPr>
              <a:t>TORAX</a:t>
            </a:r>
            <a:r>
              <a:rPr lang="en" sz="1200">
                <a:solidFill>
                  <a:schemeClr val="dk1"/>
                </a:solidFill>
                <a:latin typeface="Calibri"/>
                <a:ea typeface="Calibri"/>
                <a:cs typeface="Calibri"/>
                <a:sym typeface="Calibri"/>
              </a:rPr>
              <a:t>, an open source simulator component for modeling fusion power generators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6"/>
              </a:rPr>
              <a:t>https://arxiv.org/abs/2406.06718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Google DeepMind fusion team - </a:t>
            </a:r>
            <a:r>
              <a:rPr lang="en" sz="1200" b="1">
                <a:solidFill>
                  <a:srgbClr val="FF0000"/>
                </a:solidFill>
                <a:latin typeface="Calibri"/>
                <a:ea typeface="Calibri"/>
                <a:cs typeface="Calibri"/>
                <a:sym typeface="Calibri"/>
              </a:rPr>
              <a:t>solving nuclear fusion power generation</a:t>
            </a:r>
            <a:r>
              <a:rPr lang="en" sz="1200">
                <a:solidFill>
                  <a:schemeClr val="dk1"/>
                </a:solidFill>
                <a:latin typeface="Calibri"/>
                <a:ea typeface="Calibri"/>
                <a:cs typeface="Calibri"/>
                <a:sym typeface="Calibri"/>
              </a:rPr>
              <a:t>. Using reinforcement learning to control a fusion power generator. </a:t>
            </a:r>
            <a:endParaRPr sz="1200">
              <a:solidFill>
                <a:schemeClr val="dk1"/>
              </a:solidFill>
              <a:latin typeface="Calibri"/>
              <a:ea typeface="Calibri"/>
              <a:cs typeface="Calibri"/>
              <a:sym typeface="Calibri"/>
            </a:endParaRPr>
          </a:p>
        </p:txBody>
      </p:sp>
      <p:sp>
        <p:nvSpPr>
          <p:cNvPr id="130" name="Google Shape;130;p20"/>
          <p:cNvSpPr txBox="1"/>
          <p:nvPr/>
        </p:nvSpPr>
        <p:spPr>
          <a:xfrm>
            <a:off x="76200" y="1311475"/>
            <a:ext cx="39963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Microsoft</a:t>
            </a:r>
            <a:r>
              <a:rPr lang="en" sz="1300">
                <a:solidFill>
                  <a:schemeClr val="dk1"/>
                </a:solidFill>
                <a:latin typeface="Calibri"/>
                <a:ea typeface="Calibri"/>
                <a:cs typeface="Calibri"/>
                <a:sym typeface="Calibri"/>
              </a:rPr>
              <a:t> is partnering with AI startups and building an in-house AI team led by </a:t>
            </a:r>
            <a:r>
              <a:rPr lang="en" sz="1300" b="1">
                <a:solidFill>
                  <a:srgbClr val="3C78D8"/>
                </a:solidFill>
                <a:latin typeface="Calibri"/>
                <a:ea typeface="Calibri"/>
                <a:cs typeface="Calibri"/>
                <a:sym typeface="Calibri"/>
              </a:rPr>
              <a:t>Mustafa Suleyman</a:t>
            </a: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Microsoft</a:t>
            </a:r>
            <a:r>
              <a:rPr lang="en" sz="1300">
                <a:solidFill>
                  <a:schemeClr val="dk1"/>
                </a:solidFill>
                <a:latin typeface="Calibri"/>
                <a:ea typeface="Calibri"/>
                <a:cs typeface="Calibri"/>
                <a:sym typeface="Calibri"/>
              </a:rPr>
              <a:t> is aiming to create internal AI capabilities rivaling </a:t>
            </a:r>
            <a:r>
              <a:rPr lang="en" sz="1300" b="1">
                <a:solidFill>
                  <a:srgbClr val="3C78D8"/>
                </a:solidFill>
                <a:latin typeface="Calibri"/>
                <a:ea typeface="Calibri"/>
                <a:cs typeface="Calibri"/>
                <a:sym typeface="Calibri"/>
              </a:rPr>
              <a:t>OpenAI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Microsoft</a:t>
            </a:r>
            <a:r>
              <a:rPr lang="en" sz="1300">
                <a:solidFill>
                  <a:schemeClr val="dk1"/>
                </a:solidFill>
                <a:latin typeface="Calibri"/>
                <a:ea typeface="Calibri"/>
                <a:cs typeface="Calibri"/>
                <a:sym typeface="Calibri"/>
              </a:rPr>
              <a:t> made $1.5 Bln investment in </a:t>
            </a:r>
            <a:r>
              <a:rPr lang="en" sz="1300" b="1">
                <a:solidFill>
                  <a:srgbClr val="FF0000"/>
                </a:solidFill>
                <a:latin typeface="Calibri"/>
                <a:ea typeface="Calibri"/>
                <a:cs typeface="Calibri"/>
                <a:sym typeface="Calibri"/>
              </a:rPr>
              <a:t>G42</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Group 42 Holding Ltd</a:t>
            </a:r>
            <a:r>
              <a:rPr lang="en" sz="1300">
                <a:solidFill>
                  <a:schemeClr val="dk1"/>
                </a:solidFill>
                <a:latin typeface="Calibri"/>
                <a:ea typeface="Calibri"/>
                <a:cs typeface="Calibri"/>
                <a:sym typeface="Calibri"/>
              </a:rPr>
              <a:t>, since 2018, 22,000 employees, based in Abu Dhabi, UAE. It performs AI research and development processes on big data, AI, and ML via its subsidiary, the </a:t>
            </a:r>
            <a:r>
              <a:rPr lang="en" sz="1300" b="1">
                <a:solidFill>
                  <a:srgbClr val="FF0000"/>
                </a:solidFill>
                <a:latin typeface="Calibri"/>
                <a:ea typeface="Calibri"/>
                <a:cs typeface="Calibri"/>
                <a:sym typeface="Calibri"/>
              </a:rPr>
              <a:t>Inception Institute of Artificial Intelligence (IIAI)</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pic>
        <p:nvPicPr>
          <p:cNvPr id="131" name="Google Shape;131;p2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3901106" y="2001638"/>
            <a:ext cx="672919" cy="418500"/>
          </a:xfrm>
          <a:prstGeom prst="rect">
            <a:avLst/>
          </a:prstGeom>
          <a:noFill/>
          <a:ln w="9525" cap="flat" cmpd="sng">
            <a:solidFill>
              <a:srgbClr val="FF0000"/>
            </a:solidFill>
            <a:prstDash val="solid"/>
            <a:round/>
            <a:headEnd type="none" w="sm" len="sm"/>
            <a:tailEnd type="none" w="sm" len="sm"/>
          </a:ln>
        </p:spPr>
      </p:pic>
      <p:pic>
        <p:nvPicPr>
          <p:cNvPr id="132" name="Google Shape;132;p20"/>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206572" y="84300"/>
            <a:ext cx="1746253" cy="556150"/>
          </a:xfrm>
          <a:prstGeom prst="rect">
            <a:avLst/>
          </a:prstGeom>
          <a:noFill/>
          <a:ln>
            <a:noFill/>
          </a:ln>
        </p:spPr>
      </p:pic>
      <p:sp>
        <p:nvSpPr>
          <p:cNvPr id="133" name="Google Shape;133;p20"/>
          <p:cNvSpPr txBox="1"/>
          <p:nvPr/>
        </p:nvSpPr>
        <p:spPr>
          <a:xfrm>
            <a:off x="76200" y="3202400"/>
            <a:ext cx="4420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OpenAI</a:t>
            </a:r>
            <a:r>
              <a:rPr lang="en" sz="1200">
                <a:solidFill>
                  <a:schemeClr val="dk1"/>
                </a:solidFill>
                <a:latin typeface="Calibri"/>
                <a:ea typeface="Calibri"/>
                <a:cs typeface="Calibri"/>
                <a:sym typeface="Calibri"/>
              </a:rPr>
              <a:t> is adding former NSA head and retired General Paul Nakasone to its board of directors and its Safety and Security Committee. </a:t>
            </a:r>
            <a:endParaRPr sz="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p:nvPr/>
        </p:nvSpPr>
        <p:spPr>
          <a:xfrm>
            <a:off x="76200" y="84300"/>
            <a:ext cx="1532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Sacana.ai</a:t>
            </a:r>
            <a:endParaRPr sz="2000" b="1" i="0" u="none" strike="noStrike" cap="none">
              <a:solidFill>
                <a:srgbClr val="000000"/>
              </a:solidFill>
              <a:latin typeface="Calibri"/>
              <a:ea typeface="Calibri"/>
              <a:cs typeface="Calibri"/>
              <a:sym typeface="Calibri"/>
            </a:endParaRPr>
          </a:p>
        </p:txBody>
      </p:sp>
      <p:sp>
        <p:nvSpPr>
          <p:cNvPr id="139" name="Google Shape;139;p21"/>
          <p:cNvSpPr txBox="1"/>
          <p:nvPr/>
        </p:nvSpPr>
        <p:spPr>
          <a:xfrm>
            <a:off x="76200" y="594875"/>
            <a:ext cx="48222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Can LLMs invent better ways to train LLMs?</a:t>
            </a:r>
            <a:r>
              <a:rPr lang="en" sz="1300">
                <a:solidFill>
                  <a:schemeClr val="dk1"/>
                </a:solidFill>
                <a:latin typeface="Calibri"/>
                <a:ea typeface="Calibri"/>
                <a:cs typeface="Calibri"/>
                <a:sym typeface="Calibri"/>
              </a:rPr>
              <a:t>  LLM Squared ! ( </a:t>
            </a:r>
            <a:r>
              <a:rPr lang="en" sz="1300" b="1">
                <a:solidFill>
                  <a:srgbClr val="FF0000"/>
                </a:solidFill>
                <a:latin typeface="Calibri"/>
                <a:ea typeface="Calibri"/>
                <a:cs typeface="Calibri"/>
                <a:sym typeface="Calibri"/>
              </a:rPr>
              <a:t>LLM²</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https://sakana.ai/llm-squared/</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Using evolutionary strategy to develop better ways to train foundation models like LLMs. To find a preference optimization scheme that outperforms DPO.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used a LLM to suggest code and then trained models based on that code. After 100 or so generations, it had several proposed variants with extremely high performance. </a:t>
            </a:r>
            <a:endParaRPr sz="1300">
              <a:solidFill>
                <a:schemeClr val="dk1"/>
              </a:solidFill>
              <a:latin typeface="Calibri"/>
              <a:ea typeface="Calibri"/>
              <a:cs typeface="Calibri"/>
              <a:sym typeface="Calibri"/>
            </a:endParaRPr>
          </a:p>
        </p:txBody>
      </p:sp>
      <p:pic>
        <p:nvPicPr>
          <p:cNvPr id="140" name="Google Shape;140;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531300" y="84300"/>
            <a:ext cx="2533801" cy="420650"/>
          </a:xfrm>
          <a:prstGeom prst="rect">
            <a:avLst/>
          </a:prstGeom>
          <a:noFill/>
          <a:ln>
            <a:noFill/>
          </a:ln>
        </p:spPr>
      </p:pic>
      <p:pic>
        <p:nvPicPr>
          <p:cNvPr id="141" name="Google Shape;141;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765825" y="2407775"/>
            <a:ext cx="6299274" cy="2660576"/>
          </a:xfrm>
          <a:prstGeom prst="rect">
            <a:avLst/>
          </a:prstGeom>
          <a:noFill/>
          <a:ln>
            <a:noFill/>
          </a:ln>
        </p:spPr>
      </p:pic>
      <p:sp>
        <p:nvSpPr>
          <p:cNvPr id="142" name="Google Shape;142;p21"/>
          <p:cNvSpPr txBox="1"/>
          <p:nvPr/>
        </p:nvSpPr>
        <p:spPr>
          <a:xfrm>
            <a:off x="2765825" y="76200"/>
            <a:ext cx="3179700" cy="418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Future: A Fully Automated AI Researcher that Open-endedly Improves Itself (LLM²)</a:t>
            </a:r>
            <a:endParaRPr sz="1300">
              <a:solidFill>
                <a:schemeClr val="dk1"/>
              </a:solidFill>
              <a:latin typeface="Calibri"/>
              <a:ea typeface="Calibri"/>
              <a:cs typeface="Calibri"/>
              <a:sym typeface="Calibri"/>
            </a:endParaRPr>
          </a:p>
        </p:txBody>
      </p:sp>
      <p:sp>
        <p:nvSpPr>
          <p:cNvPr id="143" name="Google Shape;143;p21"/>
          <p:cNvSpPr txBox="1"/>
          <p:nvPr/>
        </p:nvSpPr>
        <p:spPr>
          <a:xfrm>
            <a:off x="76200" y="2322825"/>
            <a:ext cx="2533800" cy="192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3C78D8"/>
                </a:solidFill>
                <a:latin typeface="Calibri"/>
                <a:ea typeface="Calibri"/>
                <a:cs typeface="Calibri"/>
                <a:sym typeface="Calibri"/>
              </a:rPr>
              <a:t>Preference optimization schemes</a:t>
            </a:r>
            <a:r>
              <a:rPr lang="en" sz="1300">
                <a:solidFill>
                  <a:schemeClr val="dk1"/>
                </a:solidFill>
                <a:latin typeface="Calibri"/>
                <a:ea typeface="Calibri"/>
                <a:cs typeface="Calibri"/>
                <a:sym typeface="Calibri"/>
              </a:rPr>
              <a:t> are techniques used to align large language models (LLMs) with human preferences during training.</a:t>
            </a:r>
            <a:endParaRPr sz="13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DPO</a:t>
            </a:r>
            <a:r>
              <a:rPr lang="en" sz="1200">
                <a:solidFill>
                  <a:schemeClr val="dk1"/>
                </a:solidFill>
                <a:latin typeface="Calibri"/>
                <a:ea typeface="Calibri"/>
                <a:cs typeface="Calibri"/>
                <a:sym typeface="Calibri"/>
              </a:rPr>
              <a:t> = Direct Preference Optimization)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RLHF</a:t>
            </a:r>
            <a:r>
              <a:rPr lang="en" sz="1200">
                <a:solidFill>
                  <a:schemeClr val="dk1"/>
                </a:solidFill>
                <a:latin typeface="Calibri"/>
                <a:ea typeface="Calibri"/>
                <a:cs typeface="Calibri"/>
                <a:sym typeface="Calibri"/>
              </a:rPr>
              <a:t> = Reinforcement Learning from Human Feedback</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RPO</a:t>
            </a:r>
            <a:r>
              <a:rPr lang="en" sz="1200">
                <a:solidFill>
                  <a:schemeClr val="dk1"/>
                </a:solidFill>
                <a:latin typeface="Calibri"/>
                <a:ea typeface="Calibri"/>
                <a:cs typeface="Calibri"/>
                <a:sym typeface="Calibri"/>
              </a:rPr>
              <a:t> - Relative Preference Optimization</a:t>
            </a:r>
            <a:endParaRPr sz="1200">
              <a:solidFill>
                <a:schemeClr val="dk1"/>
              </a:solidFill>
              <a:latin typeface="Calibri"/>
              <a:ea typeface="Calibri"/>
              <a:cs typeface="Calibri"/>
              <a:sym typeface="Calibri"/>
            </a:endParaRPr>
          </a:p>
        </p:txBody>
      </p:sp>
      <p:pic>
        <p:nvPicPr>
          <p:cNvPr id="144" name="Google Shape;144;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831804" y="722875"/>
            <a:ext cx="2146446" cy="1466975"/>
          </a:xfrm>
          <a:prstGeom prst="rect">
            <a:avLst/>
          </a:prstGeom>
          <a:noFill/>
          <a:ln>
            <a:noFill/>
          </a:ln>
        </p:spPr>
      </p:pic>
      <p:sp>
        <p:nvSpPr>
          <p:cNvPr id="145" name="Google Shape;145;p21"/>
          <p:cNvSpPr/>
          <p:nvPr/>
        </p:nvSpPr>
        <p:spPr>
          <a:xfrm>
            <a:off x="6267550" y="1213100"/>
            <a:ext cx="4593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21"/>
          <p:cNvSpPr txBox="1"/>
          <p:nvPr/>
        </p:nvSpPr>
        <p:spPr>
          <a:xfrm>
            <a:off x="5346000" y="1089950"/>
            <a:ext cx="816600" cy="572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example of generated code</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p:nvPr/>
        </p:nvSpPr>
        <p:spPr>
          <a:xfrm>
            <a:off x="76200" y="84300"/>
            <a:ext cx="39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3</a:t>
            </a:r>
            <a:endParaRPr sz="2000" b="1" i="0" u="none" strike="noStrike" cap="none">
              <a:solidFill>
                <a:srgbClr val="000000"/>
              </a:solidFill>
              <a:latin typeface="Calibri"/>
              <a:ea typeface="Calibri"/>
              <a:cs typeface="Calibri"/>
              <a:sym typeface="Calibri"/>
            </a:endParaRPr>
          </a:p>
        </p:txBody>
      </p:sp>
      <p:sp>
        <p:nvSpPr>
          <p:cNvPr id="152" name="Google Shape;152;p22"/>
          <p:cNvSpPr txBox="1"/>
          <p:nvPr/>
        </p:nvSpPr>
        <p:spPr>
          <a:xfrm>
            <a:off x="76200" y="506775"/>
            <a:ext cx="4420500" cy="83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Elon Musk</a:t>
            </a:r>
            <a:r>
              <a:rPr lang="en" sz="1300">
                <a:solidFill>
                  <a:schemeClr val="dk1"/>
                </a:solidFill>
                <a:latin typeface="Calibri"/>
                <a:ea typeface="Calibri"/>
                <a:cs typeface="Calibri"/>
                <a:sym typeface="Calibri"/>
              </a:rPr>
              <a:t> has dropped his lawsuit against </a:t>
            </a:r>
            <a:r>
              <a:rPr lang="en" sz="1300" b="1">
                <a:solidFill>
                  <a:srgbClr val="FF0000"/>
                </a:solidFill>
                <a:latin typeface="Calibri"/>
                <a:ea typeface="Calibri"/>
                <a:cs typeface="Calibri"/>
                <a:sym typeface="Calibri"/>
              </a:rPr>
              <a:t>OpenAI</a:t>
            </a:r>
            <a:r>
              <a:rPr lang="en" sz="1300">
                <a:solidFill>
                  <a:schemeClr val="dk1"/>
                </a:solidFill>
                <a:latin typeface="Calibri"/>
                <a:ea typeface="Calibri"/>
                <a:cs typeface="Calibri"/>
                <a:sym typeface="Calibri"/>
              </a:rPr>
              <a:t> without explanations.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https://apnews.com/article/elon-musk-drops-openai-lawsuit-e3932deb15957c915cd694d63583a043</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700">
              <a:solidFill>
                <a:schemeClr val="dk1"/>
              </a:solidFill>
              <a:latin typeface="Calibri"/>
              <a:ea typeface="Calibri"/>
              <a:cs typeface="Calibri"/>
              <a:sym typeface="Calibri"/>
            </a:endParaRPr>
          </a:p>
        </p:txBody>
      </p:sp>
      <p:sp>
        <p:nvSpPr>
          <p:cNvPr id="153" name="Google Shape;153;p22"/>
          <p:cNvSpPr txBox="1"/>
          <p:nvPr/>
        </p:nvSpPr>
        <p:spPr>
          <a:xfrm>
            <a:off x="5911520" y="84300"/>
            <a:ext cx="31632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Luma Dream Machine - </a:t>
            </a:r>
            <a:r>
              <a:rPr lang="en" sz="1300" u="sng">
                <a:solidFill>
                  <a:schemeClr val="hlink"/>
                </a:solidFill>
                <a:latin typeface="Calibri"/>
                <a:ea typeface="Calibri"/>
                <a:cs typeface="Calibri"/>
                <a:sym typeface="Calibri"/>
                <a:hlinkClick r:id="rId4"/>
              </a:rPr>
              <a:t>https://lumalabs.ai/dream-machine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“Dream Machine” platform - type in a descriptive prompt and have it rendered as a high-definition video clip generated in minutes.</a:t>
            </a:r>
            <a:endParaRPr sz="1300">
              <a:solidFill>
                <a:schemeClr val="dk1"/>
              </a:solidFill>
              <a:latin typeface="Calibri"/>
              <a:ea typeface="Calibri"/>
              <a:cs typeface="Calibri"/>
              <a:sym typeface="Calibri"/>
            </a:endParaRPr>
          </a:p>
        </p:txBody>
      </p:sp>
      <p:sp>
        <p:nvSpPr>
          <p:cNvPr id="154" name="Google Shape;154;p22"/>
          <p:cNvSpPr txBox="1"/>
          <p:nvPr/>
        </p:nvSpPr>
        <p:spPr>
          <a:xfrm>
            <a:off x="76203" y="1459025"/>
            <a:ext cx="4420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Samsung Electronics</a:t>
            </a:r>
            <a:r>
              <a:rPr lang="en" sz="1300">
                <a:solidFill>
                  <a:schemeClr val="dk1"/>
                </a:solidFill>
                <a:latin typeface="Calibri"/>
                <a:ea typeface="Calibri"/>
                <a:cs typeface="Calibri"/>
                <a:sym typeface="Calibri"/>
              </a:rPr>
              <a:t> - two new chip nodes ( SF2Z and SF4U ), which will be produced using 2nm and 4nm processes.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Samsung AI Solutions</a:t>
            </a:r>
            <a:r>
              <a:rPr lang="en" sz="1300">
                <a:solidFill>
                  <a:schemeClr val="dk1"/>
                </a:solidFill>
                <a:latin typeface="Calibri"/>
                <a:ea typeface="Calibri"/>
                <a:cs typeface="Calibri"/>
                <a:sym typeface="Calibri"/>
              </a:rPr>
              <a:t> - new AI service.</a:t>
            </a:r>
            <a:endParaRPr sz="700">
              <a:solidFill>
                <a:schemeClr val="dk1"/>
              </a:solidFill>
              <a:latin typeface="Calibri"/>
              <a:ea typeface="Calibri"/>
              <a:cs typeface="Calibri"/>
              <a:sym typeface="Calibri"/>
            </a:endParaRPr>
          </a:p>
        </p:txBody>
      </p:sp>
      <p:pic>
        <p:nvPicPr>
          <p:cNvPr id="155" name="Google Shape;155;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21500" y="138671"/>
            <a:ext cx="1165213" cy="1228726"/>
          </a:xfrm>
          <a:prstGeom prst="rect">
            <a:avLst/>
          </a:prstGeom>
          <a:noFill/>
          <a:ln>
            <a:noFill/>
          </a:ln>
        </p:spPr>
      </p:pic>
      <p:pic>
        <p:nvPicPr>
          <p:cNvPr id="156" name="Google Shape;156;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21500" y="1595717"/>
            <a:ext cx="1165225" cy="385421"/>
          </a:xfrm>
          <a:prstGeom prst="rect">
            <a:avLst/>
          </a:prstGeom>
          <a:noFill/>
          <a:ln>
            <a:noFill/>
          </a:ln>
        </p:spPr>
      </p:pic>
      <p:pic>
        <p:nvPicPr>
          <p:cNvPr id="157" name="Google Shape;157;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911525" y="1367400"/>
            <a:ext cx="3163203" cy="1867349"/>
          </a:xfrm>
          <a:prstGeom prst="rect">
            <a:avLst/>
          </a:prstGeom>
          <a:noFill/>
          <a:ln>
            <a:noFill/>
          </a:ln>
        </p:spPr>
      </p:pic>
      <p:sp>
        <p:nvSpPr>
          <p:cNvPr id="158" name="Google Shape;158;p22"/>
          <p:cNvSpPr txBox="1"/>
          <p:nvPr/>
        </p:nvSpPr>
        <p:spPr>
          <a:xfrm>
            <a:off x="76200" y="2195575"/>
            <a:ext cx="44205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AI Steve</a:t>
            </a:r>
            <a:r>
              <a:rPr lang="en" sz="1300">
                <a:solidFill>
                  <a:schemeClr val="dk1"/>
                </a:solidFill>
                <a:latin typeface="Calibri"/>
                <a:ea typeface="Calibri"/>
                <a:cs typeface="Calibri"/>
                <a:sym typeface="Calibri"/>
              </a:rPr>
              <a:t> is running for U.K. Parliament.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AI Steve</a:t>
            </a:r>
            <a:r>
              <a:rPr lang="en" sz="1300">
                <a:solidFill>
                  <a:schemeClr val="dk1"/>
                </a:solidFill>
                <a:latin typeface="Calibri"/>
                <a:ea typeface="Calibri"/>
                <a:cs typeface="Calibri"/>
                <a:sym typeface="Calibri"/>
              </a:rPr>
              <a:t> is represented by a human </a:t>
            </a:r>
            <a:r>
              <a:rPr lang="en" sz="1300" b="1">
                <a:solidFill>
                  <a:srgbClr val="3C78D8"/>
                </a:solidFill>
                <a:latin typeface="Calibri"/>
                <a:ea typeface="Calibri"/>
                <a:cs typeface="Calibri"/>
                <a:sym typeface="Calibri"/>
              </a:rPr>
              <a:t>Steve Endacott</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If elected, </a:t>
            </a:r>
            <a:r>
              <a:rPr lang="en" sz="1300" b="1">
                <a:solidFill>
                  <a:srgbClr val="3C78D8"/>
                </a:solidFill>
                <a:latin typeface="Calibri"/>
                <a:ea typeface="Calibri"/>
                <a:cs typeface="Calibri"/>
                <a:sym typeface="Calibri"/>
              </a:rPr>
              <a:t>Endacott</a:t>
            </a:r>
            <a:r>
              <a:rPr lang="en" sz="1300">
                <a:solidFill>
                  <a:schemeClr val="dk1"/>
                </a:solidFill>
                <a:latin typeface="Calibri"/>
                <a:ea typeface="Calibri"/>
                <a:cs typeface="Calibri"/>
                <a:sym typeface="Calibri"/>
              </a:rPr>
              <a:t> will serve as </a:t>
            </a:r>
            <a:r>
              <a:rPr lang="en" sz="1300" b="1">
                <a:solidFill>
                  <a:srgbClr val="FF0000"/>
                </a:solidFill>
                <a:latin typeface="Calibri"/>
                <a:ea typeface="Calibri"/>
                <a:cs typeface="Calibri"/>
                <a:sym typeface="Calibri"/>
              </a:rPr>
              <a:t>AI Steve</a:t>
            </a:r>
            <a:r>
              <a:rPr lang="en" sz="1300">
                <a:solidFill>
                  <a:schemeClr val="dk1"/>
                </a:solidFill>
                <a:latin typeface="Calibri"/>
                <a:ea typeface="Calibri"/>
                <a:cs typeface="Calibri"/>
                <a:sym typeface="Calibri"/>
              </a:rPr>
              <a:t>'s human proxy in Parliament, attending meetings and casting votes based on the AI's constituent-driven platform.</a:t>
            </a:r>
            <a:endParaRPr sz="1300">
              <a:solidFill>
                <a:schemeClr val="dk1"/>
              </a:solidFill>
              <a:latin typeface="Calibri"/>
              <a:ea typeface="Calibri"/>
              <a:cs typeface="Calibri"/>
              <a:sym typeface="Calibri"/>
            </a:endParaRPr>
          </a:p>
        </p:txBody>
      </p:sp>
      <p:pic>
        <p:nvPicPr>
          <p:cNvPr id="159" name="Google Shape;159;p22"/>
          <p:cNvPicPr preferRelativeResize="0"/>
          <p:nvPr/>
        </p:nvPicPr>
        <p:blipFill>
          <a:blip r:embed="rId8">
            <a:alphaModFix/>
          </a:blip>
          <a:stretch>
            <a:fillRect/>
          </a:stretch>
        </p:blipFill>
        <p:spPr>
          <a:xfrm>
            <a:off x="4621500" y="2187625"/>
            <a:ext cx="1018800" cy="1018800"/>
          </a:xfrm>
          <a:prstGeom prst="rect">
            <a:avLst/>
          </a:prstGeom>
          <a:noFill/>
          <a:ln w="9525" cap="flat" cmpd="sng">
            <a:solidFill>
              <a:srgbClr val="FF0000"/>
            </a:solidFill>
            <a:prstDash val="solid"/>
            <a:round/>
            <a:headEnd type="none" w="sm" len="sm"/>
            <a:tailEnd type="none" w="sm" len="sm"/>
          </a:ln>
        </p:spPr>
      </p:pic>
      <p:sp>
        <p:nvSpPr>
          <p:cNvPr id="160" name="Google Shape;160;p22"/>
          <p:cNvSpPr txBox="1"/>
          <p:nvPr/>
        </p:nvSpPr>
        <p:spPr>
          <a:xfrm>
            <a:off x="76200" y="3332325"/>
            <a:ext cx="4420500" cy="37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Database Agent Course</a:t>
            </a:r>
            <a:r>
              <a:rPr lang="en" sz="1300">
                <a:solidFill>
                  <a:schemeClr val="dk1"/>
                </a:solidFill>
                <a:latin typeface="Calibri"/>
                <a:ea typeface="Calibri"/>
                <a:cs typeface="Calibri"/>
                <a:sym typeface="Calibri"/>
              </a:rPr>
              <a:t> - Convert Language to SQL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9"/>
              </a:rPr>
              <a:t>https://www.deeplearning.ai/short-courses/building-your-own-database-agent/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61" name="Google Shape;161;p22"/>
          <p:cNvSpPr txBox="1"/>
          <p:nvPr/>
        </p:nvSpPr>
        <p:spPr>
          <a:xfrm>
            <a:off x="76200" y="3746675"/>
            <a:ext cx="44205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GPT-4</a:t>
            </a:r>
            <a:r>
              <a:rPr lang="en" sz="1300">
                <a:solidFill>
                  <a:schemeClr val="dk1"/>
                </a:solidFill>
                <a:latin typeface="Calibri"/>
                <a:ea typeface="Calibri"/>
                <a:cs typeface="Calibri"/>
                <a:sym typeface="Calibri"/>
              </a:rPr>
              <a:t> is smarter at temperature=1 than temperature=0, even on deterministic tasks</a:t>
            </a:r>
            <a:endParaRPr sz="1300">
              <a:solidFill>
                <a:schemeClr val="dk1"/>
              </a:solidFill>
              <a:latin typeface="Calibri"/>
              <a:ea typeface="Calibri"/>
              <a:cs typeface="Calibri"/>
              <a:sym typeface="Calibri"/>
            </a:endParaRPr>
          </a:p>
        </p:txBody>
      </p:sp>
      <p:sp>
        <p:nvSpPr>
          <p:cNvPr id="162" name="Google Shape;162;p22"/>
          <p:cNvSpPr txBox="1"/>
          <p:nvPr/>
        </p:nvSpPr>
        <p:spPr>
          <a:xfrm>
            <a:off x="76200" y="4283125"/>
            <a:ext cx="44205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Qwen 72B</a:t>
            </a:r>
            <a:r>
              <a:rPr lang="en" sz="1300">
                <a:solidFill>
                  <a:schemeClr val="dk1"/>
                </a:solidFill>
                <a:latin typeface="Calibri"/>
                <a:ea typeface="Calibri"/>
                <a:cs typeface="Calibri"/>
                <a:sym typeface="Calibri"/>
              </a:rPr>
              <a:t> is the best performing open-source model </a:t>
            </a:r>
            <a:endParaRPr sz="1300">
              <a:solidFill>
                <a:schemeClr val="dk1"/>
              </a:solidFill>
              <a:latin typeface="Calibri"/>
              <a:ea typeface="Calibri"/>
              <a:cs typeface="Calibri"/>
              <a:sym typeface="Calibri"/>
            </a:endParaRPr>
          </a:p>
        </p:txBody>
      </p:sp>
      <p:sp>
        <p:nvSpPr>
          <p:cNvPr id="163" name="Google Shape;163;p22"/>
          <p:cNvSpPr txBox="1"/>
          <p:nvPr/>
        </p:nvSpPr>
        <p:spPr>
          <a:xfrm>
            <a:off x="4621500" y="3342450"/>
            <a:ext cx="44532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Stable Diffusion 3 Medium</a:t>
            </a:r>
            <a:r>
              <a:rPr lang="en" sz="1300">
                <a:solidFill>
                  <a:schemeClr val="dk1"/>
                </a:solidFill>
                <a:latin typeface="Calibri"/>
                <a:ea typeface="Calibri"/>
                <a:cs typeface="Calibri"/>
                <a:sym typeface="Calibri"/>
              </a:rPr>
              <a:t> - weights released.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2B parameter model is resource-efficient and capable of running on consumer GPUs.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SD3 Medium</a:t>
            </a:r>
            <a:r>
              <a:rPr lang="en" sz="1300">
                <a:solidFill>
                  <a:schemeClr val="dk1"/>
                </a:solidFill>
                <a:latin typeface="Calibri"/>
                <a:ea typeface="Calibri"/>
                <a:cs typeface="Calibri"/>
                <a:sym typeface="Calibri"/>
              </a:rPr>
              <a:t> overcomes common artifacts in hands and faces, understands complex prompts, and achieves high quality text rendering.</a:t>
            </a:r>
            <a:endParaRPr sz="1300">
              <a:solidFill>
                <a:schemeClr val="dk1"/>
              </a:solidFill>
              <a:latin typeface="Calibri"/>
              <a:ea typeface="Calibri"/>
              <a:cs typeface="Calibri"/>
              <a:sym typeface="Calibri"/>
            </a:endParaRPr>
          </a:p>
        </p:txBody>
      </p:sp>
      <p:pic>
        <p:nvPicPr>
          <p:cNvPr id="164" name="Google Shape;164;p22"/>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5817528" y="4405275"/>
            <a:ext cx="2957799" cy="6741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2264</Words>
  <Application>Microsoft Macintosh PowerPoint</Application>
  <PresentationFormat>On-screen Show (16:9)</PresentationFormat>
  <Paragraphs>192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2024-06-14T20:00:26Z</dcterms:modified>
</cp:coreProperties>
</file>