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Roboto Mono" pitchFamily="49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dfea7fbe3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g2dfea7fbe3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e938735f2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2e938735f2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e9432365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2e9432365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eba0d0ca6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2eba0d0ca6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ebadf348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2ebadf348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ebadf348eb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2ebadf348eb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8a450c44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2e8a450c44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8a450c44d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2e8a450c44d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ba0d0ca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2eba0d0ca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92a71ca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e92a71ca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ba94b9b4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2eba94b9b4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941277a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2e941277a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9ac8c387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2e9ac8c387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99297d2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2e99297d2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406.0252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shyup/" TargetMode="External"/><Relationship Id="rId3" Type="http://schemas.openxmlformats.org/officeDocument/2006/relationships/hyperlink" Target="https://www.youtube.com/watch?v=9kpCLOJDl04" TargetMode="Externa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www.youtube.com/watch?v=FhqNN1LykWU" TargetMode="External"/><Relationship Id="rId4" Type="http://schemas.openxmlformats.org/officeDocument/2006/relationships/hyperlink" Target="https://www.youtube.com/watch?v=ycfPF1gkNpE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s://huggingface.co/AI-MO/NuminaMath-7B-TIR" TargetMode="External"/><Relationship Id="rId7" Type="http://schemas.openxmlformats.org/officeDocument/2006/relationships/hyperlink" Target="https://x.com/HarmonicMath/status/1810765353389281346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armonic.fun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go.tensorwave.com/rundown" TargetMode="External"/><Relationship Id="rId10" Type="http://schemas.openxmlformats.org/officeDocument/2006/relationships/image" Target="../media/image32.png"/><Relationship Id="rId4" Type="http://schemas.openxmlformats.org/officeDocument/2006/relationships/image" Target="../media/image30.png"/><Relationship Id="rId9" Type="http://schemas.openxmlformats.org/officeDocument/2006/relationships/hyperlink" Target="https://learn.deeplearning.ai/courses/prompt-compression-and-query-optimization/lesson/1/introductio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405.05904v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hyperlink" Target="https://www.youtube.com/watch?v=Fimzi1oKNnY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elevenlabs.io/app/sign-up?redirect=/app/speech-synthesis" TargetMode="External"/><Relationship Id="rId3" Type="http://schemas.openxmlformats.org/officeDocument/2006/relationships/hyperlink" Target="https://techcrunch.com/2024/07/09/ai-startup-hebbia-rased-130m-at-a-700m-valuation-on-13-million-of-profitable-revenue/" TargetMode="External"/><Relationship Id="rId7" Type="http://schemas.openxmlformats.org/officeDocument/2006/relationships/hyperlink" Target="https://www.silo.a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abs/2404.19737" TargetMode="External"/><Relationship Id="rId5" Type="http://schemas.openxmlformats.org/officeDocument/2006/relationships/hyperlink" Target="https://huggingface.co/facebook/multi-token-prediction" TargetMode="External"/><Relationship Id="rId4" Type="http://schemas.openxmlformats.org/officeDocument/2006/relationships/hyperlink" Target="https://github.com/microsoft/MInference" TargetMode="External"/><Relationship Id="rId9" Type="http://schemas.openxmlformats.org/officeDocument/2006/relationships/hyperlink" Target="https://elevenlabs.io/voice-isolator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ayoffs.fyi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yagil-burowski/" TargetMode="External"/><Relationship Id="rId13" Type="http://schemas.openxmlformats.org/officeDocument/2006/relationships/hyperlink" Target="https://www.dell.com/en-us/shop/laptops/13-new/spd/xps-13-9345-laptop/usexchcto9345qcm02" TargetMode="External"/><Relationship Id="rId18" Type="http://schemas.openxmlformats.org/officeDocument/2006/relationships/image" Target="../media/image7.png"/><Relationship Id="rId3" Type="http://schemas.openxmlformats.org/officeDocument/2006/relationships/hyperlink" Target="https://lmstudio.ai/snapdragon" TargetMode="External"/><Relationship Id="rId7" Type="http://schemas.openxmlformats.org/officeDocument/2006/relationships/image" Target="../media/image2.jpeg"/><Relationship Id="rId12" Type="http://schemas.openxmlformats.org/officeDocument/2006/relationships/hyperlink" Target="https://www.lenovo.com/us/en/p/laptops/thinkpad/thinkpadx/thinkpad--x13s-(13-inch-snapdragon)/len101t0019" TargetMode="External"/><Relationship Id="rId1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4.png"/><Relationship Id="rId5" Type="http://schemas.openxmlformats.org/officeDocument/2006/relationships/hyperlink" Target="https://github.com/ollama/ollama" TargetMode="External"/><Relationship Id="rId15" Type="http://schemas.openxmlformats.org/officeDocument/2006/relationships/hyperlink" Target="https://www.theverge.com/24191671/copilot-plus-pcs-laptops-qualcomm-intel-amd-apple" TargetMode="External"/><Relationship Id="rId10" Type="http://schemas.openxmlformats.org/officeDocument/2006/relationships/image" Target="../media/image3.jpeg"/><Relationship Id="rId19" Type="http://schemas.openxmlformats.org/officeDocument/2006/relationships/image" Target="../media/image8.png"/><Relationship Id="rId4" Type="http://schemas.openxmlformats.org/officeDocument/2006/relationships/hyperlink" Target="https://github.com/ggerganov/llama.cpp" TargetMode="External"/><Relationship Id="rId9" Type="http://schemas.openxmlformats.org/officeDocument/2006/relationships/hyperlink" Target="https://x.com/yagilb" TargetMode="External"/><Relationship Id="rId14" Type="http://schemas.openxmlformats.org/officeDocument/2006/relationships/hyperlink" Target="https://www.microsoft.com/en-us/d/surface-laptop-6-for-business/8pz3fvs57qcv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hat.lmsys.org/?leaderboard" TargetMode="Externa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hat.lmsys.org/?leaderboard" TargetMode="Externa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bstratus.ai/blog/calculating-gpu-memory-for-ll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roqbook.streamlit.app" TargetMode="External"/><Relationship Id="rId3" Type="http://schemas.openxmlformats.org/officeDocument/2006/relationships/hyperlink" Target="https://www.turingpost.com/p/jepa" TargetMode="External"/><Relationship Id="rId7" Type="http://schemas.openxmlformats.org/officeDocument/2006/relationships/hyperlink" Target="https://console.groq.com/keys" TargetMode="External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Bklieger/groqbook" TargetMode="External"/><Relationship Id="rId11" Type="http://schemas.openxmlformats.org/officeDocument/2006/relationships/image" Target="../media/image17.png"/><Relationship Id="rId5" Type="http://schemas.openxmlformats.org/officeDocument/2006/relationships/hyperlink" Target="https://www.youtube.com/watch?v=h3wqIba7Xrc" TargetMode="External"/><Relationship Id="rId10" Type="http://schemas.openxmlformats.org/officeDocument/2006/relationships/image" Target="../media/image16.jpeg"/><Relationship Id="rId4" Type="http://schemas.openxmlformats.org/officeDocument/2006/relationships/hyperlink" Target="https://arxiv.org/abs/2406.19131v1" TargetMode="External"/><Relationship Id="rId9" Type="http://schemas.openxmlformats.org/officeDocument/2006/relationships/hyperlink" Target="https://www.youtube.com/watch?v=fjtHOYU0m6o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msys.org/blog/2024-07-01-routellm/" TargetMode="External"/><Relationship Id="rId7" Type="http://schemas.openxmlformats.org/officeDocument/2006/relationships/hyperlink" Target="https://karpathy.medium.com/software-2-0-a64152b37c3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twitter.com/karpathy/status/1807497426816946333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avidmartindata.medium.com/human-like-mouse-movement-simulation-for-captcha-evasion-fcd52a382c29" TargetMode="External"/><Relationship Id="rId3" Type="http://schemas.openxmlformats.org/officeDocument/2006/relationships/hyperlink" Target="https://www.youtube.com/watch?v=GyNaH27lX90" TargetMode="External"/><Relationship Id="rId7" Type="http://schemas.openxmlformats.org/officeDocument/2006/relationships/hyperlink" Target="https://en.wikipedia.org/wiki/Turing_tes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openxmlformats.org/officeDocument/2006/relationships/hyperlink" Target="https://arxiv.org/abs/2405.08007" TargetMode="External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/>
        </p:nvSpPr>
        <p:spPr>
          <a:xfrm>
            <a:off x="83860" y="1284725"/>
            <a:ext cx="4420200" cy="3417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LLM on Snapdragon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 - Coding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Calculating GPU memory for serving LLMs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What is Function Calling in LLMs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JEPA vs Transformers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Write a Book in Seconds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CELLO - Causal Evaluation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RouteLLM on lmsys.org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Andrej Karpathy - fully software 2.0 Computer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passed the Turing Test - May 9, 2024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MatMul-Free Language Modeling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TechLead (Patrick Shyu)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NuminaMath-7B wins AI Math Olimpiad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4633738" y="1284719"/>
            <a:ext cx="4420200" cy="2955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Microsoft &amp; Apple Exit OpenAI Board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TensorWave Cloud offers 192GB GPUs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Prompt Compression and Query Optimization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HarmonicMath Achieved 90% on MiniF2F test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Andreessen Horowitz renting GPUs for Equity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Fine-Tuning &amp; Hallucinations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Hebbia raises $130M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Intuit AI reorganization (cuts 1,800 workers)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Shanghai declaration on global AI governance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AMD is buying Silo.AI for $665 Mln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ElevenLabs speech generation / cleaning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Tech Layoffs in 2024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2631225" y="-80050"/>
            <a:ext cx="25392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Updates </a:t>
            </a:r>
            <a:endParaRPr sz="36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July 12</a:t>
            </a:r>
            <a:r>
              <a:rPr lang="en" sz="24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2024</a:t>
            </a:r>
            <a:endParaRPr sz="24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5563025" y="183050"/>
            <a:ext cx="3491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FF0000"/>
                </a:solidFill>
              </a:rPr>
              <a:t>"How I use AI today is completely different from just three months ago."</a:t>
            </a:r>
            <a:endParaRPr b="1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/>
        </p:nvSpPr>
        <p:spPr>
          <a:xfrm>
            <a:off x="76200" y="0"/>
            <a:ext cx="4749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MatMul-Free Language Modeling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76200" y="2924104"/>
            <a:ext cx="4459500" cy="168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SNN = Spiking Neural Networks - mimic biological networks.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SNNs transmit information as discrete events called spikes.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spikes occur when a neuron's "membrane potential" reaches a specific threshold (similar to biological neurons).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SNNs can capture the temporal dynamics of info processing.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SNNs are low energy.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SNNs use binary values (0,1)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variations (BNNs and TNNs) using Binary and Ternary quantized weights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76200" y="422650"/>
            <a:ext cx="4459500" cy="1342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"Scalable MatMul-free Language Modeling"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j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oined paper US + China - </a:t>
            </a:r>
            <a:r>
              <a:rPr lang="en" sz="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https://arxiv.org/abs/2406.02528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Using ternary numbers (-1,0,1) allows to completely eliminate the computational cost of Matrix multiplication (MatMul) while maintaining strong performance at billion-parameter scales.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model competes with state-of-the-art Transformers.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GPU and FPGA implementations are provided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5800" y="422650"/>
            <a:ext cx="1971500" cy="70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8000" y="1659750"/>
            <a:ext cx="2614369" cy="90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5800" y="2975275"/>
            <a:ext cx="3356150" cy="7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 txBox="1"/>
          <p:nvPr/>
        </p:nvSpPr>
        <p:spPr>
          <a:xfrm>
            <a:off x="4825800" y="182400"/>
            <a:ext cx="28845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multiplying by a matrix: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4825800" y="1350800"/>
            <a:ext cx="40845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Simplifying when using ternary numbers (-1,0,1):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76200" y="1863108"/>
            <a:ext cx="4459500" cy="94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BitNet - LLM using binary (1-bit) numbers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BitLinear layer - NN layer that uses only 1-bit numbers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Vanilla implementation of BitNet is not efficient. So the paper focuses on optimization of use of on-chip Static Random-Access Memory (SRAM)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/>
        </p:nvSpPr>
        <p:spPr>
          <a:xfrm>
            <a:off x="76200" y="0"/>
            <a:ext cx="4749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TechLead (Patrick Shyu)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76200" y="334500"/>
            <a:ext cx="4439700" cy="4451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TechLead has deleted all of his tech videos!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https://www.youtube.com/watch?v=9kpCLOJDl04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 - no views.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 to technical tutorials has dropped.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of engineers is dropping. Layoffs.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 is dead.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https://www.youtube.com/watch?v=ycfPF1gkNpE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Imagine you are on Titanic - and trying to learn Java ...".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"Studying hard, going to college, getting Ph.D.  - doesn't work".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"Advice to work hard - doesn't work any longer".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"Attention Economy" (instead of tech/science).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opportunity in 9-5 work. Stop doing this.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Stagnant economy, zero productivity.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Governments print money and making you poor.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Web3 and other projects were effectively shut-down by regulations.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Fees and taxes, all kinds of fees - scams.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governments blocking external business - to charge more.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Opportunities: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Entrepreneur.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Attention economy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Bitcoin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Fireship about TechLead Drama: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https://www.youtube.com/watch?v=FhqNN1LykWU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0575" y="42875"/>
            <a:ext cx="3585475" cy="243332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4" name="Google Shape;214;p24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9150" y="2880325"/>
            <a:ext cx="2128326" cy="1847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5" name="Google Shape;215;p24"/>
          <p:cNvSpPr txBox="1"/>
          <p:nvPr/>
        </p:nvSpPr>
        <p:spPr>
          <a:xfrm>
            <a:off x="6150175" y="4724400"/>
            <a:ext cx="2377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https://www.linkedin.com/in/shyup/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/>
        </p:nvSpPr>
        <p:spPr>
          <a:xfrm>
            <a:off x="76200" y="0"/>
            <a:ext cx="930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2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76200" y="334500"/>
            <a:ext cx="4439700" cy="772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NuminaMath - solve math problems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https://huggingface.co/AI-MO/NuminaMath-7B-TIR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NuminaMath 7B TIR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won the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first progress prize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Math Olympiad (AIMO)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25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4025" y="991700"/>
            <a:ext cx="2381525" cy="572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3" name="Google Shape;223;p25"/>
          <p:cNvSpPr txBox="1"/>
          <p:nvPr/>
        </p:nvSpPr>
        <p:spPr>
          <a:xfrm>
            <a:off x="76200" y="1670250"/>
            <a:ext cx="44397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 and Apple exit OpenAI board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 - regulatory scrutiny (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anti-monopoly / antitrust laws)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76200" y="2165856"/>
            <a:ext cx="44397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TensorWave Cloud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offers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MI300X with 192GB of VRAM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(compare to 80GB on H100) so you can store larger models on a single GPU.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https://go.tensorwave.com/rundown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4626661" y="337061"/>
            <a:ext cx="4439700" cy="81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HarmonicMath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https://harmonic.fun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Mathematical reasoning engine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Achieved 90% on OpenAI MiniF2F benchmark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https://x.com/HarmonicMath/status/1810765353389281346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25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149" y="1243652"/>
            <a:ext cx="3703201" cy="251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5"/>
          <p:cNvSpPr txBox="1"/>
          <p:nvPr/>
        </p:nvSpPr>
        <p:spPr>
          <a:xfrm>
            <a:off x="76200" y="3154819"/>
            <a:ext cx="4439700" cy="1527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Prompt Compression and Query Optimization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a new course from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DeepLearning.ai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https://learn.deeplearning.ai/courses/prompt-compression-and-query-optimization/lesson/1/introduction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Pre/Post filtering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Projection - select a subset of the fields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Reranking (move more desired results up)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Prompt Compression (reduce the length of prompts)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25"/>
          <p:cNvPicPr preferRelativeResize="0"/>
          <p:nvPr/>
        </p:nvPicPr>
        <p:blipFill rotWithShape="1"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16213" y="2651707"/>
            <a:ext cx="1987146" cy="267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9" name="Google Shape;229;p25"/>
          <p:cNvPicPr preferRelativeResize="0"/>
          <p:nvPr/>
        </p:nvPicPr>
        <p:blipFill rotWithShape="1"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3675" y="4681819"/>
            <a:ext cx="2382229" cy="326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0" name="Google Shape;230;p25"/>
          <p:cNvSpPr txBox="1"/>
          <p:nvPr/>
        </p:nvSpPr>
        <p:spPr>
          <a:xfrm>
            <a:off x="4626661" y="4041874"/>
            <a:ext cx="44397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Venture Capital firm Andreessen Horowitz (A16Z)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planning to get up to 20,000 GPUs (including Nvidia H100) to rent them to its portfolio companies at below-market rates in exchange for equity.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/>
        </p:nvSpPr>
        <p:spPr>
          <a:xfrm>
            <a:off x="76200" y="0"/>
            <a:ext cx="5048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Fine-Tuning &amp; Hallucinations 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163225" y="761550"/>
            <a:ext cx="4961100" cy="3620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Does Fine-Tuning LLMs on New Knowledge Encourage Hallucinations?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..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https://arxiv.org/pdf/2405.05904v2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..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https://www.youtube.com/watch?v=Fimzi1oKNnY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new information during fine-tuning can cause hallucinations. In this work authors vary the proportion of the fine-tuning examples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introduce new knowledge.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LLMs struggle to acquire new factual knowledge through fine-tuning, as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fine-tuning examples that introduce new knowledge are learned significantly slower than those consistent with the model’s knowledge.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examples with new knowledge are eventually learned, but they linearly increase the model’s tendency to hallucinate.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Taken together, these results highlight the risk in introducing new factual knowledge through fine-tuning, and support the view that LLMs mostly acquire factual knowledge through pre-training, whereas fine-tuning teaches them to use it more efficiently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26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3425" y="152400"/>
            <a:ext cx="362902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/>
        </p:nvSpPr>
        <p:spPr>
          <a:xfrm>
            <a:off x="76200" y="0"/>
            <a:ext cx="2640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3 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76200" y="423150"/>
            <a:ext cx="4429200" cy="112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Hebbia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 startup that uses generative AI to search large documents and respond to large questions, has raised a $130 million Series B at a roughly $700 million valuation led by Andreessen Horowitz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https://techcrunch.com/2024/07/09/ai-startup-hebbia-rased-130m-at-a-700m-valuation-on-13-million-of-profitable-revenue/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76200" y="1699350"/>
            <a:ext cx="4429200" cy="131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 MInference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speeds up the pre-filling for long-context LLMs.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It first determines offline which sparse pattern each head belongs to, then approximates the sparse index online and dynamically computes attention with the optimal custom kernels.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This approach achieves up to a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10x speedup for pre-filling on an A100 while maintaining accuracy.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https://github.com/microsoft/MInference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7"/>
          <p:cNvSpPr txBox="1"/>
          <p:nvPr/>
        </p:nvSpPr>
        <p:spPr>
          <a:xfrm>
            <a:off x="76200" y="3160050"/>
            <a:ext cx="4429200" cy="94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Facebook Multi-token Prediction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 - better and faster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https://huggingface.co/facebook/multi-token-prediction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Better &amp; Faster Large Language Models via Multi-token Prediction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https://arxiv.org/abs/2404.19737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7"/>
          <p:cNvSpPr txBox="1"/>
          <p:nvPr/>
        </p:nvSpPr>
        <p:spPr>
          <a:xfrm>
            <a:off x="4608700" y="423150"/>
            <a:ext cx="4429200" cy="94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Intuit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(QuickBooks and TurboTax), announced an AI-focused reorganization plan that includes laying off about 10% of its workforce, or 1,800 employees.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The company plans to hire at least as many new employees in fiscal 2025 as it focuses on integrating AI into its products.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4608700" y="1549950"/>
            <a:ext cx="4429200" cy="168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Shanghai declaration on global AI governance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China has published its views on global AI cooperation, emphasizing its ambitions for AI dominance, including mass production of AI-driven humanoid robots by 2025 and sector leadership by 2027.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promoting AI development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maintaining AI safety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developing an AI governance system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enhancing public participation and literacy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improving quality of life through AI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7"/>
          <p:cNvSpPr txBox="1"/>
          <p:nvPr/>
        </p:nvSpPr>
        <p:spPr>
          <a:xfrm>
            <a:off x="4608700" y="3302925"/>
            <a:ext cx="44292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AMD is buying Silo AI for $665 Mln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. 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https://www.silo.ai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Silo AI specializes in the integration of AI into business solutions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4608700" y="3762900"/>
            <a:ext cx="4429200" cy="880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ElevenLabs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- text-to-speech tool 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https://elevenlabs.io/app/sign-up?redirect=/app/speech-synthesis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- speech cleaning tool (voice isolator)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https://elevenlabs.io/voice-isolator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275" y="445750"/>
            <a:ext cx="8366998" cy="361178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8"/>
          <p:cNvSpPr/>
          <p:nvPr/>
        </p:nvSpPr>
        <p:spPr>
          <a:xfrm>
            <a:off x="5123725" y="2371675"/>
            <a:ext cx="213900" cy="7389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8"/>
          <p:cNvSpPr/>
          <p:nvPr/>
        </p:nvSpPr>
        <p:spPr>
          <a:xfrm>
            <a:off x="7650800" y="2371675"/>
            <a:ext cx="213900" cy="7389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8"/>
          <p:cNvSpPr txBox="1"/>
          <p:nvPr/>
        </p:nvSpPr>
        <p:spPr>
          <a:xfrm>
            <a:off x="72300" y="76200"/>
            <a:ext cx="4901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 Layoffs in 2024 </a:t>
            </a: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</a:t>
            </a: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 than last year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6291625" y="109963"/>
            <a:ext cx="2002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Layoffs - </a:t>
            </a:r>
            <a:r>
              <a:rPr lang="en" sz="13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https://layoffs.fyi</a:t>
            </a:r>
            <a:r>
              <a:rPr lang="en" sz="13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b="0" i="0" u="none" strike="noStrike" cap="none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8"/>
          <p:cNvSpPr txBox="1"/>
          <p:nvPr/>
        </p:nvSpPr>
        <p:spPr>
          <a:xfrm>
            <a:off x="387275" y="4126175"/>
            <a:ext cx="8367000" cy="738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Salaries for AI engineers rose 12% from the third to fourth quarter last year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Salaries: 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Python: $110K - $150K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2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Rust: $150K - $200K,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Engineer: $140K - $250K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AI has a talent shortage, meaning </a:t>
            </a:r>
            <a:r>
              <a:rPr lang="en" sz="1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$1 Mln salary job offers! </a:t>
            </a: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Even during tech layoffs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238" y="1203525"/>
            <a:ext cx="2094075" cy="20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9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9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29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0941" y="3664175"/>
            <a:ext cx="1144600" cy="41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9"/>
          <p:cNvSpPr txBox="1"/>
          <p:nvPr/>
        </p:nvSpPr>
        <p:spPr>
          <a:xfrm>
            <a:off x="9123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9"/>
          <p:cNvSpPr txBox="1"/>
          <p:nvPr/>
        </p:nvSpPr>
        <p:spPr>
          <a:xfrm>
            <a:off x="536203" y="4360974"/>
            <a:ext cx="209407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AI Systems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76200" y="0"/>
            <a:ext cx="2547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on Snapdragon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76200" y="410700"/>
            <a:ext cx="4622100" cy="186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LM Studio for snapdragon -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https://lmstudio.ai/snapdragon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Laptops with new Snapdragon X Elite chips will be able to run LLMs effectively using on-chip NPU and fast memory.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are affordable ($1K .. $2K).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LM Studio - has already created a version for Snapdragon - and demonstrated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20 tokens/sec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Llama-7b-q4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CPU. NPU support is pending - waiting for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llama.cpp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support.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LM Studio and Ollama are using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llama.cpp</a:t>
            </a:r>
            <a:b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https://github.com/ggerganov/llama.cpp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Ollama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waiting (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https://github.com/ollama/ollama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8275" y="2539950"/>
            <a:ext cx="2400349" cy="25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7650" y="2539938"/>
            <a:ext cx="1363688" cy="136368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668025" y="2336950"/>
            <a:ext cx="2467800" cy="695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Yagil Burowski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LM Studio founder, Brooklyn, NY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https://www.linkedin.com/in/yagil-burowski/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https://x.com/yagilb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81200" y="116550"/>
            <a:ext cx="3497426" cy="236370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 rot="345055">
            <a:off x="4784104" y="1295439"/>
            <a:ext cx="763442" cy="29427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00" y="2336962"/>
            <a:ext cx="1049375" cy="10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76200" y="4214925"/>
            <a:ext cx="61779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Windows laptop with Snapdraon X Elite with 64GB memory and small 13-14" screen: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https://www.lenovo.com/us/en/p/laptops/thinkpad/thinkpadx/thinkpad--x13s-(13-inch-snapdragon)/len101t0019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https://www.dell.com/en-us/shop/laptops/13-new/spd/xps-13-9345-laptop/usexchcto9345qcm02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4"/>
              </a:rPr>
              <a:t>https://www.microsoft.com/en-us/d/surface-laptop-6-for-business/8pz3fvs57qcv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Review: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5"/>
              </a:rPr>
              <a:t>https://www.theverge.com/24191671/copilot-plus-pcs-laptops-qualcomm-intel-amd-apple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1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3775" y="2360403"/>
            <a:ext cx="1082100" cy="101844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1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0937" y="3463000"/>
            <a:ext cx="1049376" cy="670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1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750" y="3465900"/>
            <a:ext cx="1142178" cy="67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1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71375" y="3500987"/>
            <a:ext cx="1082101" cy="5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525" y="655125"/>
            <a:ext cx="4093275" cy="441212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5425" y="655125"/>
            <a:ext cx="3976774" cy="441212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4" name="Google Shape;84;p16"/>
          <p:cNvSpPr txBox="1"/>
          <p:nvPr/>
        </p:nvSpPr>
        <p:spPr>
          <a:xfrm>
            <a:off x="5439489" y="55350"/>
            <a:ext cx="17613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#models: 115.    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#votes: 1,450,208. 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Last updated: 2024-07-08.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7261325" y="52350"/>
            <a:ext cx="18315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0" y="157800"/>
            <a:ext cx="207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https://chat.lmsys.org/?leaderboard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2783010" y="351769"/>
            <a:ext cx="13998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English-only queries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5235575" y="22637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1015575" y="3310003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1015575" y="461085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971475" y="1321750"/>
            <a:ext cx="213600" cy="2031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5653142" y="113300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5653142" y="2377870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5653142" y="286928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5653142" y="3368470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5653142" y="387620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5653142" y="437617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5653142" y="462188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2825" y="660275"/>
            <a:ext cx="4217715" cy="441212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75" y="655125"/>
            <a:ext cx="4266772" cy="44121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6" name="Google Shape;106;p17"/>
          <p:cNvSpPr txBox="1"/>
          <p:nvPr/>
        </p:nvSpPr>
        <p:spPr>
          <a:xfrm>
            <a:off x="5439489" y="55350"/>
            <a:ext cx="17613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#models: 115.    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#votes: 1,450,208. 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Last updated: 2024-07-08.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7261325" y="52350"/>
            <a:ext cx="18315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0" y="157800"/>
            <a:ext cx="207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https://chat.lmsys.org/?leaderboard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3755456" y="351775"/>
            <a:ext cx="5523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5235575" y="22637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1015575" y="339627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1015575" y="461085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971475" y="1055300"/>
            <a:ext cx="213600" cy="2031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5576942" y="111286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5576942" y="1362370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5576942" y="161188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5576942" y="311670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5576942" y="361437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5576942" y="411812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5576942" y="486096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76200" y="0"/>
            <a:ext cx="4749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Calculating GPU memory for serving LLMs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2057400" y="2607325"/>
            <a:ext cx="45087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precision = 4Bytes = 4*8bits = 32 bits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7B params * 4 Bytes = 28 GBytes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reality we need approx 20% more: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28*1.2 = 34GB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2057400" y="3416525"/>
            <a:ext cx="45087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use 4bit precision instead of 32,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the memory requirement will be proportionally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 times lower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we will need less than 4.7GB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https://www.substratus.ai/blog/calculating-gpu-memory-for-llm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2057400" y="4225725"/>
            <a:ext cx="45087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use 4bit precision for 70B model,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need 35GB + 20% + extra.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reality 40..47GB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2181900" y="721975"/>
            <a:ext cx="591600" cy="172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-------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2181900" y="1006038"/>
            <a:ext cx="1135800" cy="172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--------------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2189100" y="1290075"/>
            <a:ext cx="2198100" cy="172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----------------------------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2189100" y="1550375"/>
            <a:ext cx="4328100" cy="172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--------------------------------------------------------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5313000" y="1803025"/>
            <a:ext cx="12042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Full Precision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1046100" y="722950"/>
            <a:ext cx="11358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q4  =  4 bits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1046100" y="994650"/>
            <a:ext cx="11358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q8  =  8 bits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1046100" y="1266325"/>
            <a:ext cx="11358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q16 = 16 bits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1046100" y="1550850"/>
            <a:ext cx="11358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q32 = 32 bits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2908000" y="722000"/>
            <a:ext cx="13254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3.5 GB (4.5 GB)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3499600" y="994650"/>
            <a:ext cx="12042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7.0 GB (8 GB)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4526050" y="1290075"/>
            <a:ext cx="11016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14 GB (17 GB)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6654375" y="1550375"/>
            <a:ext cx="12570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28 GB (34 GB)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/>
        </p:nvSpPr>
        <p:spPr>
          <a:xfrm>
            <a:off x="76200" y="0"/>
            <a:ext cx="4749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Function Calling in LLMs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76200" y="508700"/>
            <a:ext cx="4437600" cy="168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calling in LLMs: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user requests to determine if it's a request to perform a specific action (from the list).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the appropriate (predefined) function to execute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structured parameters (typicallin in JSON format) to pass to the identified function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structured data (typically in JSON format). This structured data can then be used by external applications or systems to execute the intended action.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3462739" y="4646825"/>
            <a:ext cx="6291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5968175" y="4646825"/>
            <a:ext cx="6291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4715125" y="3702575"/>
            <a:ext cx="533100" cy="249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7883088" y="4646825"/>
            <a:ext cx="9645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7107834" y="3702575"/>
            <a:ext cx="533100" cy="249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914" y="2953675"/>
            <a:ext cx="1428750" cy="13906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5" name="Google Shape;155;p19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96575" y="1841875"/>
            <a:ext cx="856075" cy="250245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6" name="Google Shape;156;p19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78900" y="2714821"/>
            <a:ext cx="1373275" cy="1629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/>
        </p:nvSpPr>
        <p:spPr>
          <a:xfrm>
            <a:off x="76200" y="0"/>
            <a:ext cx="4749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1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76200" y="410700"/>
            <a:ext cx="44397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JEPA (Joint Embedding Predictive Architecture)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vs transformers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https://www.turingpost.com/p/jepa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4825800" y="410700"/>
            <a:ext cx="4267800" cy="131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CELLO: Causal Evaluation of Large Vision-Language Models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https://arxiv.org/abs/2406.19131v1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CELLO, consist of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14,094 causal questions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across all four levels of causality: discovery, association, intervention, and counterfactual.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dataset surpasses traditional commonsense causality by including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explicit causal graphs that detail the interactions between humans and objects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76200" y="3972025"/>
            <a:ext cx="4439700" cy="972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GitHub - write a book in seconds using Groq and Llama3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https://www.youtube.com/watch?v=h3wqIba7Xrc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https://github.com/Bklieger/groqbook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https://console.groq.com/keys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https://groqbook.streamlit.app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https://www.youtube.com/watch?v=fjtHOYU0m6o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0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8375" y="4396300"/>
            <a:ext cx="869325" cy="6428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6" name="Google Shape;166;p20"/>
          <p:cNvPicPr preferRelativeResize="0"/>
          <p:nvPr/>
        </p:nvPicPr>
        <p:blipFill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00" y="933288"/>
            <a:ext cx="4323300" cy="243185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7" name="Google Shape;167;p20"/>
          <p:cNvPicPr preferRelativeResize="0"/>
          <p:nvPr/>
        </p:nvPicPr>
        <p:blipFill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5800" y="1831550"/>
            <a:ext cx="4267799" cy="2675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/>
        </p:nvSpPr>
        <p:spPr>
          <a:xfrm>
            <a:off x="76200" y="0"/>
            <a:ext cx="4749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2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122400" y="401825"/>
            <a:ext cx="42678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lnsys.org  RouteLLM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- directs simpler questions to cheaper LLMs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reduction 85% while maintaining 95% GPT-4 performance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!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https://lmsys.org/blog/2024-07-01-routellm/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4748675" y="401825"/>
            <a:ext cx="42678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Andrej Karpathy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- 100% Fully Software 2.0 computer.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ust a single neural net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no classical software at all. </a:t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https://twitter.com/karpathy/status/1807497426816946333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1311425"/>
            <a:ext cx="4150702" cy="367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8675" y="1049950"/>
            <a:ext cx="1297450" cy="131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1"/>
          <p:cNvSpPr txBox="1"/>
          <p:nvPr/>
        </p:nvSpPr>
        <p:spPr>
          <a:xfrm>
            <a:off x="4748675" y="2436275"/>
            <a:ext cx="4267800" cy="112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Software 2.0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term coined by Andrej Karpathy (2017) to describe a new paradigm in software development where neural networks replace traditional hand-written code.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Instead of writing explicit instructions, developers curate and train datasets to teach the neural network the desired behavior.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https://karpathy.medium.com/software-2-0-a64152b37c35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4748675" y="3638500"/>
            <a:ext cx="42678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using NN for translation: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Much better results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Simpler architecture substituted ~0.5 Mln lines of code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"code" works for 200+ languages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" name="Google Shape;179;p21"/>
          <p:cNvCxnSpPr/>
          <p:nvPr/>
        </p:nvCxnSpPr>
        <p:spPr>
          <a:xfrm>
            <a:off x="4567725" y="196725"/>
            <a:ext cx="0" cy="4738800"/>
          </a:xfrm>
          <a:prstGeom prst="straightConnector1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/>
        </p:nvSpPr>
        <p:spPr>
          <a:xfrm>
            <a:off x="76200" y="0"/>
            <a:ext cx="4439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passed the Turing Test - May 9, 2024 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76200" y="334500"/>
            <a:ext cx="5405400" cy="315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passed the Turing Test -- And No One Noticed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https://www.youtube.com/watch?v=GyNaH27lX90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Paper: "People cannot distinguish GPT-4 from a human in a Turing test"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https://arxiv.org/abs/2405.08007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May 9, 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evaluated 3 systems (ELIZA, GPT-3.5 and GPT-4) in a randomized, controlled, and pre-registered Turing test. Human participants had a 5 minute conversation with either a human or an AI, and judged whether or not they thought their interlocutor was human.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GPT-4 was judged to be a human 54% of the time, 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outperforming ELIZA (22%), but lagging behind actual humans (67%).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results provide the first robust empirical demonstration that any artificial system passes an interactive 2-player Turing test.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results have implications for debates around machine intelligence and, more urgently, suggest that deception by current AI systems may go undetected.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makes humans "Human"?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Analysis of participants' strategies and reasoning suggests that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stylistic and socio-emotional factors</a:t>
            </a:r>
            <a:r>
              <a:rPr lang="en" sz="12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play a larger role in passing the Turing test </a:t>
            </a:r>
            <a:r>
              <a:rPr lang="en" sz="12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than traditional notions of intelligence.</a:t>
            </a:r>
            <a:endParaRPr sz="12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3475" y="85625"/>
            <a:ext cx="3528802" cy="24066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7" name="Google Shape;187;p22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3475" y="2517000"/>
            <a:ext cx="825225" cy="102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 txBox="1"/>
          <p:nvPr/>
        </p:nvSpPr>
        <p:spPr>
          <a:xfrm>
            <a:off x="5543472" y="3563575"/>
            <a:ext cx="8253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Alan Turing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6430575" y="2579050"/>
            <a:ext cx="2641500" cy="1157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Turing Test of AI (1950): 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human should be unable to distinguish the machine from another human being by using the replies to questions put to both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https://en.wikipedia.org/wiki/Turing_test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76325" y="3517671"/>
            <a:ext cx="3842100" cy="158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So, AI is already intelligent enough.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needs to mimic human imperfections to pretend to be a human.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Similarly,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reCAPTURA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tracks various interactions, such as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mouse movements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2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scrolling patterns, and the time spent on the page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These interactions create a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"imperfect" pattern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is difficult for bots to mimic accurately.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https://davidmartindata.medium.com/human-like-mouse-movement-simulation-for-captcha-evasion-fcd52a382c29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6605" y="3538869"/>
            <a:ext cx="1496100" cy="1496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0573" y="3823200"/>
            <a:ext cx="1165220" cy="11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/>
        </p:nvSpPr>
        <p:spPr>
          <a:xfrm>
            <a:off x="7638051" y="4777500"/>
            <a:ext cx="9558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Sophia (2016)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2589</Words>
  <Application>Microsoft Macintosh PowerPoint</Application>
  <PresentationFormat>On-screen Show (16:9)</PresentationFormat>
  <Paragraphs>266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Roboto Mono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Lev Selector</cp:lastModifiedBy>
  <cp:revision>1</cp:revision>
  <dcterms:modified xsi:type="dcterms:W3CDTF">2024-07-12T14:43:16Z</dcterms:modified>
</cp:coreProperties>
</file>