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embeddedFontLst>
    <p:embeddedFont>
      <p:font typeface="Roboto Mono" pitchFamily="49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>
      <p:cViewPr varScale="1">
        <p:scale>
          <a:sx n="161" d="100"/>
          <a:sy n="161" d="100"/>
        </p:scale>
        <p:origin x="7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2dfea7fbe3a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g2dfea7fbe3a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f03ac7ac9f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g2f03ac7ac9f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9" name="Google Shape;189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4" name="Google Shape;204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4" name="Google Shape;214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f1a399f842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" name="Google Shape;64;g2f1a399f842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f39829f75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" name="Google Shape;74;g2f39829f75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f29a9bed07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2f29a9bed07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f29a9bed07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g2f29a9bed07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f220066dd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5" name="Google Shape;105;g2f220066dd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f29a9bed07_1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8" name="Google Shape;118;g2f29a9bed07_1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f29a9bed07_1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5" name="Google Shape;135;g2f29a9bed07_1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f03ac7ac9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7" name="Google Shape;147;g2f03ac7ac9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172" y="205067"/>
            <a:ext cx="822870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172" y="1203299"/>
            <a:ext cx="8228700" cy="29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chat.lmsys.org/?leaderboard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7.png"/><Relationship Id="rId7" Type="http://schemas.openxmlformats.org/officeDocument/2006/relationships/hyperlink" Target="https://www.pcmag.com/news/dell-makes-cuts-to-boost-ai-pivot-reportedly-laying-off-12500-employees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hyperlink" Target="https://x.com/burkov/status/1819214183881187828" TargetMode="External"/><Relationship Id="rId4" Type="http://schemas.openxmlformats.org/officeDocument/2006/relationships/hyperlink" Target="https://layoffs.fyi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eais.ai" TargetMode="External"/><Relationship Id="rId4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hyperlink" Target="https://x.ai/blog/grok-2" TargetMode="External"/><Relationship Id="rId7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google.com/search?q=grok+2+uncensored" TargetMode="External"/><Relationship Id="rId5" Type="http://schemas.openxmlformats.org/officeDocument/2006/relationships/hyperlink" Target="https://www.google.com/search?q=grok+2+deep+fakes" TargetMode="External"/><Relationship Id="rId4" Type="http://schemas.openxmlformats.org/officeDocument/2006/relationships/hyperlink" Target="https://www.nextleveldata.info/post/grok-2-0-vs-grok-1-5" TargetMode="External"/><Relationship Id="rId9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pyglass.org/openai-non-non-profit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hyperlink" Target="https://github.com/Dicklesworthstone/llm_aided_ocr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ideogram.ai" TargetMode="External"/><Relationship Id="rId13" Type="http://schemas.openxmlformats.org/officeDocument/2006/relationships/hyperlink" Target="https://cosine.sh" TargetMode="External"/><Relationship Id="rId3" Type="http://schemas.openxmlformats.org/officeDocument/2006/relationships/hyperlink" Target="https://arxiv.org/abs/2408.06292" TargetMode="External"/><Relationship Id="rId7" Type="http://schemas.openxmlformats.org/officeDocument/2006/relationships/hyperlink" Target="https://www.midjourney.com" TargetMode="External"/><Relationship Id="rId12" Type="http://schemas.openxmlformats.org/officeDocument/2006/relationships/hyperlink" Target="https://blackforestlabs.ai/#get-flux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leonardo.ai" TargetMode="External"/><Relationship Id="rId11" Type="http://schemas.openxmlformats.org/officeDocument/2006/relationships/hyperlink" Target="https://creator.nightcafe.studio" TargetMode="External"/><Relationship Id="rId5" Type="http://schemas.openxmlformats.org/officeDocument/2006/relationships/hyperlink" Target="https://www.tomsguide.com/best-picks/best-ai-image-generators" TargetMode="External"/><Relationship Id="rId10" Type="http://schemas.openxmlformats.org/officeDocument/2006/relationships/hyperlink" Target="https://firefly.adobe.com" TargetMode="External"/><Relationship Id="rId4" Type="http://schemas.openxmlformats.org/officeDocument/2006/relationships/hyperlink" Target="https://sakana.ai/ai-scientist" TargetMode="External"/><Relationship Id="rId9" Type="http://schemas.openxmlformats.org/officeDocument/2006/relationships/hyperlink" Target="https://aitestkitchen.withgoogle.com/tools/image-fx" TargetMode="External"/><Relationship Id="rId1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9.png"/><Relationship Id="rId7" Type="http://schemas.openxmlformats.org/officeDocument/2006/relationships/hyperlink" Target="https://mermaid.js.org/syntax/examples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kaggle.com/code/ouhammourachid/mermaid-py" TargetMode="External"/><Relationship Id="rId5" Type="http://schemas.openxmlformats.org/officeDocument/2006/relationships/hyperlink" Target="https://github.com/ouhammmourachid/mermaid-py" TargetMode="Externa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JorjMcKie" TargetMode="External"/><Relationship Id="rId3" Type="http://schemas.openxmlformats.org/officeDocument/2006/relationships/hyperlink" Target="https://pypi.org/project/PyMuPDF/" TargetMode="External"/><Relationship Id="rId7" Type="http://schemas.openxmlformats.org/officeDocument/2006/relationships/hyperlink" Target="https://artifex.com/news/pymupdf-acquired-by-artifex" TargetMode="External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pymupdf/PyMuPDF" TargetMode="External"/><Relationship Id="rId11" Type="http://schemas.openxmlformats.org/officeDocument/2006/relationships/hyperlink" Target="https://levien.com" TargetMode="External"/><Relationship Id="rId5" Type="http://schemas.openxmlformats.org/officeDocument/2006/relationships/hyperlink" Target="https://en.wikipedia.org/wiki/MuPDF" TargetMode="External"/><Relationship Id="rId10" Type="http://schemas.openxmlformats.org/officeDocument/2006/relationships/image" Target="../media/image13.png"/><Relationship Id="rId4" Type="http://schemas.openxmlformats.org/officeDocument/2006/relationships/hyperlink" Target="https://pypi.org/project/PyPDF2/" TargetMode="External"/><Relationship Id="rId9" Type="http://schemas.openxmlformats.org/officeDocument/2006/relationships/image" Target="../media/image12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hyperlink" Target="https://medium.com/@enoch3712/how-companies-use-llms-to-process-4-000-cvs-for-1-extractthinker-3fa0815057c3" TargetMode="External"/><Relationship Id="rId3" Type="http://schemas.openxmlformats.org/officeDocument/2006/relationships/hyperlink" Target="https://www.youtube.com/watch?v=jOmTwRx-W08" TargetMode="External"/><Relationship Id="rId7" Type="http://schemas.openxmlformats.org/officeDocument/2006/relationships/hyperlink" Target="https://interestingengineering.com/health/sonovas-ai-hearing-aids-offer-crystal-clear-speech" TargetMode="External"/><Relationship Id="rId12" Type="http://schemas.openxmlformats.org/officeDocument/2006/relationships/image" Target="../media/image1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jpeg"/><Relationship Id="rId11" Type="http://schemas.openxmlformats.org/officeDocument/2006/relationships/image" Target="../media/image18.jpeg"/><Relationship Id="rId5" Type="http://schemas.openxmlformats.org/officeDocument/2006/relationships/hyperlink" Target="https://github.com/test-time-training/ttt-lm-pytorch" TargetMode="External"/><Relationship Id="rId10" Type="http://schemas.openxmlformats.org/officeDocument/2006/relationships/image" Target="../media/image17.jpeg"/><Relationship Id="rId4" Type="http://schemas.openxmlformats.org/officeDocument/2006/relationships/hyperlink" Target="https://arxiv.org/abs/2407.04620" TargetMode="External"/><Relationship Id="rId9" Type="http://schemas.openxmlformats.org/officeDocument/2006/relationships/hyperlink" Target="https://theaijournal.substack.com/p/chatgpt-free-users-can-now-generate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theverge.com/2024/8/15/24221218/google-ai-image-generator-imagen-3-available" TargetMode="External"/><Relationship Id="rId3" Type="http://schemas.openxmlformats.org/officeDocument/2006/relationships/hyperlink" Target="https://arxiv.org/pdf/2408.00798" TargetMode="External"/><Relationship Id="rId7" Type="http://schemas.openxmlformats.org/officeDocument/2006/relationships/hyperlink" Target="https://arxiv.org/pdf/2406.06608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jpeg"/><Relationship Id="rId5" Type="http://schemas.openxmlformats.org/officeDocument/2006/relationships/image" Target="../media/image20.jpeg"/><Relationship Id="rId4" Type="http://schemas.openxmlformats.org/officeDocument/2006/relationships/hyperlink" Target="https://twitter.com/rohanpaul_ai/status/1822654040502608034" TargetMode="External"/><Relationship Id="rId9" Type="http://schemas.openxmlformats.org/officeDocument/2006/relationships/image" Target="../media/image2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hat.lmsys.org/?leaderboard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/>
        </p:nvSpPr>
        <p:spPr>
          <a:xfrm>
            <a:off x="83860" y="1440671"/>
            <a:ext cx="4420200" cy="31863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Grok-2 released = sus-column-r on LMSYS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Flux.1 Image Generation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LLM-Aided OCR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OpenAI (2015) founders has mostly left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Which models to choose for agents?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Gemini 1.5 Flash price drop 71-78%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Best AI Image Generators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Sakana.ai - The AI Scientist 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Genie from Cosine.sh - new coding model 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FLYR raised $295 Mln - AI for Travel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Figure 02 humanoid robot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Anthropic Claude Artifacts - Real Time Diagrams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LLMs - working with PDF documents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14"/>
          <p:cNvSpPr txBox="1"/>
          <p:nvPr/>
        </p:nvSpPr>
        <p:spPr>
          <a:xfrm>
            <a:off x="4633738" y="1437119"/>
            <a:ext cx="4420200" cy="31863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TTT (Test Time Training) outperforms Mamba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Zico Kolter joins OpenAI Board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AI-powered hearing aid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ChatGPT Free Users Now Can Use DALL-E 3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Extract Thinker: LLMs to Process 4,000 CVs for $1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Golden-Retriever: High-Fidelity Agentic RAG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Gemini Live - talk with Gemini mobile app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Google's Imagen 3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76 pages of Prompting Techniques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Crowd-sourced "Arena" Leaderboard - English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OpenAI improved GPT-4o reclaims top spot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Crowd-sourced "Arena" Leaderboard - Coding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Tech Layoffs in 2024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14"/>
          <p:cNvSpPr txBox="1"/>
          <p:nvPr/>
        </p:nvSpPr>
        <p:spPr>
          <a:xfrm>
            <a:off x="1024350" y="16125"/>
            <a:ext cx="2539200" cy="9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3600" b="1" i="0" u="none" strike="noStrike" cap="none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AI Updates </a:t>
            </a:r>
            <a:endParaRPr sz="3600" b="1" i="0" u="none" strike="noStrike" cap="none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August 16</a:t>
            </a:r>
            <a:r>
              <a:rPr lang="en" sz="2400" b="1" i="0" u="none" strike="noStrike" cap="none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, 2024</a:t>
            </a:r>
            <a:endParaRPr sz="2400" b="1" i="0" u="none" strike="noStrike" cap="none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0" name="Google Shape;60;p14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74204" y="74447"/>
            <a:ext cx="1179751" cy="883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4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74200" y="111250"/>
            <a:ext cx="1512300" cy="846875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3"/>
          <p:cNvSpPr txBox="1"/>
          <p:nvPr/>
        </p:nvSpPr>
        <p:spPr>
          <a:xfrm>
            <a:off x="5439489" y="55350"/>
            <a:ext cx="1761300" cy="5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1F2937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Total #models: 115.    </a:t>
            </a:r>
            <a:endParaRPr sz="1100">
              <a:solidFill>
                <a:srgbClr val="1F2937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1F2937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Total #votes: 1,450,208. </a:t>
            </a:r>
            <a:endParaRPr sz="1100">
              <a:solidFill>
                <a:srgbClr val="1F2937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1F2937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Last updated: 2024-07-08.</a:t>
            </a:r>
            <a:endParaRPr sz="11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23"/>
          <p:cNvSpPr txBox="1"/>
          <p:nvPr/>
        </p:nvSpPr>
        <p:spPr>
          <a:xfrm>
            <a:off x="7261325" y="52350"/>
            <a:ext cx="1831500" cy="3879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Starting Elo rating = 1000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95% CI = Confidence Interval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23"/>
          <p:cNvSpPr txBox="1"/>
          <p:nvPr/>
        </p:nvSpPr>
        <p:spPr>
          <a:xfrm>
            <a:off x="-38048" y="-108050"/>
            <a:ext cx="41517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Crowd-sourced "Arena" Leaderboard</a:t>
            </a:r>
            <a:endParaRPr sz="20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23"/>
          <p:cNvSpPr txBox="1"/>
          <p:nvPr/>
        </p:nvSpPr>
        <p:spPr>
          <a:xfrm>
            <a:off x="0" y="157800"/>
            <a:ext cx="2076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https://chat.lmsys.org/?leaderboard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23"/>
          <p:cNvSpPr txBox="1"/>
          <p:nvPr/>
        </p:nvSpPr>
        <p:spPr>
          <a:xfrm>
            <a:off x="3186581" y="444363"/>
            <a:ext cx="552300" cy="2031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Coding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23"/>
          <p:cNvSpPr/>
          <p:nvPr/>
        </p:nvSpPr>
        <p:spPr>
          <a:xfrm>
            <a:off x="5235575" y="226378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3"/>
          <p:cNvSpPr txBox="1"/>
          <p:nvPr/>
        </p:nvSpPr>
        <p:spPr>
          <a:xfrm>
            <a:off x="5439489" y="55350"/>
            <a:ext cx="1761300" cy="5265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1F2937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Total #models: 128.    </a:t>
            </a:r>
            <a:endParaRPr sz="1100">
              <a:solidFill>
                <a:srgbClr val="1F2937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1F2937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Total #votes: 1,671,145.    </a:t>
            </a:r>
            <a:endParaRPr sz="1100">
              <a:solidFill>
                <a:srgbClr val="1F2937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1F2937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Last updated: 2024-08-12.</a:t>
            </a:r>
            <a:endParaRPr sz="1100">
              <a:solidFill>
                <a:srgbClr val="1F2937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23"/>
          <p:cNvSpPr/>
          <p:nvPr/>
        </p:nvSpPr>
        <p:spPr>
          <a:xfrm>
            <a:off x="480325" y="2120828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23"/>
          <p:cNvSpPr/>
          <p:nvPr/>
        </p:nvSpPr>
        <p:spPr>
          <a:xfrm>
            <a:off x="480325" y="2852439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3"/>
          <p:cNvSpPr/>
          <p:nvPr/>
        </p:nvSpPr>
        <p:spPr>
          <a:xfrm>
            <a:off x="480325" y="3575557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3"/>
          <p:cNvSpPr/>
          <p:nvPr/>
        </p:nvSpPr>
        <p:spPr>
          <a:xfrm>
            <a:off x="480325" y="4298644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3"/>
          <p:cNvSpPr/>
          <p:nvPr/>
        </p:nvSpPr>
        <p:spPr>
          <a:xfrm>
            <a:off x="4228108" y="1639904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3"/>
          <p:cNvSpPr/>
          <p:nvPr/>
        </p:nvSpPr>
        <p:spPr>
          <a:xfrm>
            <a:off x="4228108" y="3324804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3"/>
          <p:cNvSpPr/>
          <p:nvPr/>
        </p:nvSpPr>
        <p:spPr>
          <a:xfrm>
            <a:off x="4228108" y="3575554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3"/>
          <p:cNvSpPr/>
          <p:nvPr/>
        </p:nvSpPr>
        <p:spPr>
          <a:xfrm>
            <a:off x="4228108" y="4048354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85" name="Google Shape;185;p23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8215" y="742750"/>
            <a:ext cx="3316289" cy="425685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86" name="Google Shape;186;p23"/>
          <p:cNvPicPr preferRelativeResize="0"/>
          <p:nvPr/>
        </p:nvPicPr>
        <p:blipFill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95340" y="734250"/>
            <a:ext cx="3316289" cy="425685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oogle Shape;191;p24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873" y="655875"/>
            <a:ext cx="6117401" cy="2640706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4"/>
          <p:cNvSpPr/>
          <p:nvPr/>
        </p:nvSpPr>
        <p:spPr>
          <a:xfrm>
            <a:off x="2619545" y="2269245"/>
            <a:ext cx="146700" cy="450300"/>
          </a:xfrm>
          <a:prstGeom prst="rect">
            <a:avLst/>
          </a:prstGeom>
          <a:noFill/>
          <a:ln w="28575" cap="flat" cmpd="sng">
            <a:solidFill>
              <a:srgbClr val="FF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4"/>
          <p:cNvSpPr txBox="1"/>
          <p:nvPr/>
        </p:nvSpPr>
        <p:spPr>
          <a:xfrm>
            <a:off x="72300" y="76200"/>
            <a:ext cx="26280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Tech Layoffs in 2024</a:t>
            </a:r>
            <a:endParaRPr sz="20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24"/>
          <p:cNvSpPr txBox="1"/>
          <p:nvPr/>
        </p:nvSpPr>
        <p:spPr>
          <a:xfrm>
            <a:off x="6291625" y="109963"/>
            <a:ext cx="20025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0" i="0" u="none" strike="noStrike" cap="none">
                <a:solidFill>
                  <a:srgbClr val="0F0F0F"/>
                </a:solidFill>
                <a:latin typeface="Calibri"/>
                <a:ea typeface="Calibri"/>
                <a:cs typeface="Calibri"/>
                <a:sym typeface="Calibri"/>
              </a:rPr>
              <a:t>Layoffs - </a:t>
            </a:r>
            <a:r>
              <a:rPr lang="en" sz="13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https://layoffs.fyi</a:t>
            </a:r>
            <a:r>
              <a:rPr lang="en" sz="1300" b="0" i="0" u="none" strike="noStrike" cap="none">
                <a:solidFill>
                  <a:srgbClr val="0F0F0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300" b="0" i="0" u="none" strike="noStrike" cap="none">
              <a:solidFill>
                <a:srgbClr val="0F0F0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24"/>
          <p:cNvSpPr txBox="1"/>
          <p:nvPr/>
        </p:nvSpPr>
        <p:spPr>
          <a:xfrm>
            <a:off x="6360250" y="1414900"/>
            <a:ext cx="2693100" cy="7233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Intel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 is firing 15% of its personnel (about 15,000 jobs) - Aug 1, 2024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https://x.com/burkov/status/1819214183881187828</a:t>
            </a:r>
            <a:r>
              <a:rPr lang="en" sz="900">
                <a:latin typeface="Calibri"/>
                <a:ea typeface="Calibri"/>
                <a:cs typeface="Calibri"/>
                <a:sym typeface="Calibri"/>
              </a:rPr>
              <a:t>  </a:t>
            </a:r>
            <a:endParaRPr sz="9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24"/>
          <p:cNvSpPr/>
          <p:nvPr/>
        </p:nvSpPr>
        <p:spPr>
          <a:xfrm>
            <a:off x="5372509" y="2277263"/>
            <a:ext cx="146700" cy="450300"/>
          </a:xfrm>
          <a:prstGeom prst="rect">
            <a:avLst/>
          </a:prstGeom>
          <a:noFill/>
          <a:ln w="28575" cap="flat" cmpd="sng">
            <a:solidFill>
              <a:srgbClr val="FF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4"/>
          <p:cNvSpPr/>
          <p:nvPr/>
        </p:nvSpPr>
        <p:spPr>
          <a:xfrm>
            <a:off x="5576300" y="2504675"/>
            <a:ext cx="859200" cy="792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98" name="Google Shape;198;p24"/>
          <p:cNvPicPr preferRelativeResize="0"/>
          <p:nvPr/>
        </p:nvPicPr>
        <p:blipFill rotWithShape="1">
          <a:blip r:embed="rId6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594623" y="1098400"/>
            <a:ext cx="549377" cy="38490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4"/>
          <p:cNvSpPr txBox="1"/>
          <p:nvPr/>
        </p:nvSpPr>
        <p:spPr>
          <a:xfrm>
            <a:off x="6360250" y="2798175"/>
            <a:ext cx="2693100" cy="14622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Dell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 Technologies is firing 10%  (12,500 employees). This follows a previous round of 13,000 layoffs. The cuts mainly impact sales and marketing divisions.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https://www.pcmag.com/news/dell-makes-cuts-to-boost-ai-pivot-reportedly-laying-off-12500-employees</a:t>
            </a:r>
            <a:r>
              <a:rPr lang="en" sz="9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0" name="Google Shape;200;p24"/>
          <p:cNvPicPr preferRelativeResize="0"/>
          <p:nvPr/>
        </p:nvPicPr>
        <p:blipFill>
          <a:blip r:embed="rId8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06318" y="2341563"/>
            <a:ext cx="525988" cy="5260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1" name="Google Shape;201;p24"/>
          <p:cNvCxnSpPr/>
          <p:nvPr/>
        </p:nvCxnSpPr>
        <p:spPr>
          <a:xfrm rot="10800000">
            <a:off x="3727388" y="447476"/>
            <a:ext cx="0" cy="302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Google Shape;206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5238" y="1203525"/>
            <a:ext cx="2094075" cy="2094075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25"/>
          <p:cNvSpPr txBox="1"/>
          <p:nvPr/>
        </p:nvSpPr>
        <p:spPr>
          <a:xfrm>
            <a:off x="-25625" y="-14775"/>
            <a:ext cx="33558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About the Speaker</a:t>
            </a:r>
            <a:endParaRPr sz="25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25"/>
          <p:cNvSpPr txBox="1"/>
          <p:nvPr/>
        </p:nvSpPr>
        <p:spPr>
          <a:xfrm>
            <a:off x="3330175" y="878750"/>
            <a:ext cx="5621700" cy="33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Lev Selector, Ph.D.</a:t>
            </a:r>
            <a:endParaRPr sz="25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●"/>
            </a:pPr>
            <a:r>
              <a:rPr lang="en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40+ years of software engineering, data science, and building teams (hiring, training, and managing)</a:t>
            </a: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●"/>
            </a:pPr>
            <a:r>
              <a:rPr lang="en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Ph.D. in mathematical modeling and computer simulations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Interests: 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●"/>
            </a:pPr>
            <a:r>
              <a:rPr lang="en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Generative AI, Using LLM with your data</a:t>
            </a: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lang="en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Local AI for Local Private Data</a:t>
            </a: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●"/>
            </a:pPr>
            <a:r>
              <a:rPr lang="en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Cloud architecture, fin-tech, application security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Find/connect: Linkedin, GitHub, YouTube, Google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" name="Google Shape;209;p25"/>
          <p:cNvPicPr preferRelativeResize="0"/>
          <p:nvPr/>
        </p:nvPicPr>
        <p:blipFill rotWithShape="1"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0941" y="3664175"/>
            <a:ext cx="1144600" cy="415875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25"/>
          <p:cNvSpPr txBox="1"/>
          <p:nvPr/>
        </p:nvSpPr>
        <p:spPr>
          <a:xfrm>
            <a:off x="912377" y="4005903"/>
            <a:ext cx="13914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https://eais.ai</a:t>
            </a:r>
            <a:r>
              <a:rPr lang="en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25"/>
          <p:cNvSpPr txBox="1"/>
          <p:nvPr/>
        </p:nvSpPr>
        <p:spPr>
          <a:xfrm>
            <a:off x="536203" y="4360974"/>
            <a:ext cx="2094075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Enterprise AI Systems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6"/>
          <p:cNvSpPr txBox="1"/>
          <p:nvPr/>
        </p:nvSpPr>
        <p:spPr>
          <a:xfrm>
            <a:off x="2151375" y="1533150"/>
            <a:ext cx="46326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Arial"/>
              <a:buNone/>
            </a:pPr>
            <a:r>
              <a:rPr lang="en" sz="7000" b="1" i="0" u="none" strike="noStrike" cap="none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Thank You!</a:t>
            </a:r>
            <a:endParaRPr sz="7000" b="1" i="0" u="none" strike="noStrike" cap="none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/>
        </p:nvSpPr>
        <p:spPr>
          <a:xfrm>
            <a:off x="40332" y="6700"/>
            <a:ext cx="34743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Grok-2 Uncensored 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15"/>
          <p:cNvSpPr txBox="1"/>
          <p:nvPr/>
        </p:nvSpPr>
        <p:spPr>
          <a:xfrm>
            <a:off x="40325" y="372325"/>
            <a:ext cx="4947300" cy="1881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Grok-2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 Beta release</a:t>
            </a: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 - </a:t>
            </a: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https://x.ai/blog/grok-2</a:t>
            </a:r>
            <a:r>
              <a:rPr lang="en" sz="1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Grok-2 and Grok-2 mini are being released for </a:t>
            </a:r>
            <a:r>
              <a:rPr lang="en" sz="13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𝕏 premium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Its early version was tested on the </a:t>
            </a:r>
            <a:r>
              <a:rPr lang="en" sz="13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LMSYS leaderboard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under the name "</a:t>
            </a: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sus-column-r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is outperforming both Claude 3.5 Sonnet and GPT-4-Turbo.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Multi-modal, 128K context.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https://www.nextleveldata.info/post/grok-2-0-vs-grok-1-5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Search Google images for:</a:t>
            </a:r>
            <a:b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lang="en" sz="10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grok 2 deep fakes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</a:t>
            </a: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https://www.google.com/search?q=grok+2+deep+fakes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lang="en" sz="10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grok 2 uncensored images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</a:t>
            </a: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https://www.google.com/search?q=grok+2+uncensored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7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01025" y="82897"/>
            <a:ext cx="3319900" cy="2489951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8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58400" y="2942275"/>
            <a:ext cx="5719572" cy="210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0325" y="3226225"/>
            <a:ext cx="3248242" cy="18190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71" name="Google Shape;71;p15"/>
          <p:cNvSpPr txBox="1"/>
          <p:nvPr/>
        </p:nvSpPr>
        <p:spPr>
          <a:xfrm>
            <a:off x="40325" y="2286450"/>
            <a:ext cx="5176500" cy="6186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Black Forest Labs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 released the </a:t>
            </a: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Flux.1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 family of </a:t>
            </a:r>
            <a:r>
              <a:rPr lang="en" sz="13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text-to-image models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.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The largest of them </a:t>
            </a:r>
            <a:r>
              <a:rPr lang="en" sz="13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outperformed Stable Diffusion 3 Ultra, Midourney v6.0, and DALL·E 3 HD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 (in the company’s internal qualitative tests).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/>
        </p:nvSpPr>
        <p:spPr>
          <a:xfrm>
            <a:off x="40357" y="82905"/>
            <a:ext cx="9366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Misc 1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16"/>
          <p:cNvSpPr txBox="1"/>
          <p:nvPr/>
        </p:nvSpPr>
        <p:spPr>
          <a:xfrm>
            <a:off x="76188" y="2412356"/>
            <a:ext cx="4437000" cy="26196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OpenAI (2015) founders has mostly left :</a:t>
            </a:r>
            <a:endParaRPr sz="13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300"/>
              <a:buFont typeface="Calibri"/>
              <a:buChar char="●"/>
            </a:pPr>
            <a:r>
              <a:rPr lang="en" sz="13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Greg Brockman - just went on sabbatical</a:t>
            </a:r>
            <a:endParaRPr sz="13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Ilya Sutskever - left OpenAI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Trevor Blackwell - left in 2017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Vicki Cheung - left in 2017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Andrej Karpathy - left in 2017, returned 2023, left in 2024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Durk Kingma - left in 2018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John Schulman - just left in 2024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Pamela Vagata - left in less than 1 year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300"/>
              <a:buFont typeface="Calibri"/>
              <a:buChar char="●"/>
            </a:pPr>
            <a:r>
              <a:rPr lang="en" sz="13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Wojciech Zaremba – still at OpenAI</a:t>
            </a:r>
            <a:endParaRPr sz="13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300"/>
              <a:buFont typeface="Calibri"/>
              <a:buChar char="●"/>
            </a:pPr>
            <a:r>
              <a:rPr lang="en" sz="13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Sam Altman - became CEO in 2019 after Microsoft $$</a:t>
            </a:r>
            <a:endParaRPr sz="13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Elon Musk - quit the board in 2018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https://spyglass.org/openai-non-non-profit/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16"/>
          <p:cNvSpPr txBox="1"/>
          <p:nvPr/>
        </p:nvSpPr>
        <p:spPr>
          <a:xfrm>
            <a:off x="76188" y="530034"/>
            <a:ext cx="4437000" cy="6186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LLM-Aided OCR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 - significantly enhance the quality of Optical Character Recognition (OCR) output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https://github.com/Dicklesworthstone/llm_aided_ocr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16"/>
          <p:cNvSpPr txBox="1"/>
          <p:nvPr/>
        </p:nvSpPr>
        <p:spPr>
          <a:xfrm>
            <a:off x="4805125" y="2812550"/>
            <a:ext cx="4251900" cy="22194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How to choose LLMs for Agents.</a:t>
            </a:r>
            <a:endParaRPr sz="13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Choose the best models for decision making:</a:t>
            </a:r>
            <a:endParaRPr sz="13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Anthropic Sonet 3.5  - 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$3/$15</a:t>
            </a:r>
            <a:endParaRPr sz="1100" b="1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OpenAI gpt-4o 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$2.50/$10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Use other models for simple targeted specific tasks:</a:t>
            </a:r>
            <a:endParaRPr sz="13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Gemini 1.5 Flash $0.075/$0.3 for prompts &lt; 128K tokens</a:t>
            </a:r>
            <a:b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 to 1 Mln tokens context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OpenAI gpt-4o-mini-2024-07-18:  $0.3 / $1.2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Local models (Llama-3.1, Mistral-Nemo, ...)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0" name="Google Shape;80;p16"/>
          <p:cNvPicPr preferRelativeResize="0"/>
          <p:nvPr/>
        </p:nvPicPr>
        <p:blipFill rotWithShape="1"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33416" y="242708"/>
            <a:ext cx="1114300" cy="11511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81" name="Google Shape;81;p16"/>
          <p:cNvPicPr preferRelativeResize="0"/>
          <p:nvPr/>
        </p:nvPicPr>
        <p:blipFill>
          <a:blip r:embed="rId6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200" y="1684434"/>
            <a:ext cx="4437002" cy="688944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/>
        </p:nvSpPr>
        <p:spPr>
          <a:xfrm>
            <a:off x="40357" y="82905"/>
            <a:ext cx="9366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Misc 2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7"/>
          <p:cNvSpPr txBox="1"/>
          <p:nvPr/>
        </p:nvSpPr>
        <p:spPr>
          <a:xfrm>
            <a:off x="40338" y="2669166"/>
            <a:ext cx="4437000" cy="526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Sakana.ai - The AI Scientist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 - automate scientific discoveries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20650" algn="l" rtl="0"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●"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https://arxiv.org/abs/2408.06292</a:t>
            </a: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20650" algn="l" rtl="0"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●"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https://sakana.ai/ai-scientist</a:t>
            </a: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7"/>
          <p:cNvSpPr txBox="1"/>
          <p:nvPr/>
        </p:nvSpPr>
        <p:spPr>
          <a:xfrm>
            <a:off x="40338" y="473234"/>
            <a:ext cx="4437000" cy="20811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AI Image Generators (best)</a:t>
            </a:r>
            <a:endParaRPr sz="13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https://www.tomsguide.com/best-picks/best-ai-image-generators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4605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Leonardo</a:t>
            </a: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 - </a:t>
            </a: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https://leonardo.ai</a:t>
            </a: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4605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Midjourney</a:t>
            </a: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 - </a:t>
            </a: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https://www.midjourney.com</a:t>
            </a: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4605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Ideogram</a:t>
            </a: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 - </a:t>
            </a: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8"/>
              </a:rPr>
              <a:t>https://ideogram.ai</a:t>
            </a: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DALL-E 3 - OpenAI ChatGPT, Microsoft Copilot, ...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4605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Google ImageFX</a:t>
            </a: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 - </a:t>
            </a: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9"/>
              </a:rPr>
              <a:t>https://aitestkitchen.withgoogle.com/tools/image-fx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Adobe Firefly - </a:t>
            </a:r>
            <a:r>
              <a:rPr lang="en" sz="1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0"/>
              </a:rPr>
              <a:t>https://firefly.adobe.com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NightCafe - </a:t>
            </a:r>
            <a:r>
              <a:rPr lang="en" sz="1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1"/>
              </a:rPr>
              <a:t>https://creator.nightcafe.studio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Flux.1 - </a:t>
            </a:r>
            <a:r>
              <a:rPr lang="en" sz="1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2"/>
              </a:rPr>
              <a:t>https://blackforestlabs.ai/#get-flux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 - open source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7"/>
          <p:cNvSpPr txBox="1"/>
          <p:nvPr/>
        </p:nvSpPr>
        <p:spPr>
          <a:xfrm>
            <a:off x="40338" y="3310530"/>
            <a:ext cx="4437000" cy="6186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 coding model </a:t>
            </a: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Genie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has the highest score in the world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 SWE-Bench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Cosine - a startup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 - </a:t>
            </a:r>
            <a:r>
              <a:rPr lang="en" sz="1300" u="sng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https://cosine.sh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7"/>
          <p:cNvSpPr txBox="1"/>
          <p:nvPr/>
        </p:nvSpPr>
        <p:spPr>
          <a:xfrm>
            <a:off x="4609963" y="473236"/>
            <a:ext cx="4437000" cy="6186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FLYR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 raised $295 Mln to accelerate the development and delivery of its reservation systems and AI-based decision automation solutions to </a:t>
            </a: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travel industry companies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 around the globe.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7"/>
          <p:cNvSpPr txBox="1"/>
          <p:nvPr/>
        </p:nvSpPr>
        <p:spPr>
          <a:xfrm>
            <a:off x="4609963" y="1239372"/>
            <a:ext cx="4437000" cy="8187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Figure 02 humanoid robot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: 6 video cameras, 20-hour battery, Height 5'6", Weight 132 lbs, can lift 44 lbs, powered by OpenAI.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There are ~30 other humanoid robots in the world, 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prices $10K .. $50K, forcasts: 10 Bln Robots by 2040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1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63700" y="2585275"/>
            <a:ext cx="3863224" cy="2499749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/>
        </p:nvSpPr>
        <p:spPr>
          <a:xfrm>
            <a:off x="40322" y="82900"/>
            <a:ext cx="3237600" cy="63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Anthropic Claude Artifacts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Real Time Diagrams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8"/>
          <p:cNvSpPr txBox="1"/>
          <p:nvPr/>
        </p:nvSpPr>
        <p:spPr>
          <a:xfrm>
            <a:off x="76197" y="1419875"/>
            <a:ext cx="3389100" cy="418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Asked Claude to generate a mermaid js diagram.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It shows code or diagram preview in artifacts: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200" y="1937900"/>
            <a:ext cx="5827123" cy="3024551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00" name="Google Shape;100;p18"/>
          <p:cNvPicPr preferRelativeResize="0"/>
          <p:nvPr/>
        </p:nvPicPr>
        <p:blipFill rotWithShape="1"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21226" y="1937900"/>
            <a:ext cx="2950497" cy="3024551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01" name="Google Shape;101;p18"/>
          <p:cNvSpPr txBox="1"/>
          <p:nvPr/>
        </p:nvSpPr>
        <p:spPr>
          <a:xfrm>
            <a:off x="4401425" y="123038"/>
            <a:ext cx="3606000" cy="880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Mermaid Diagramming and Charting - Javascript</a:t>
            </a:r>
            <a:endParaRPr sz="13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pip install mermaid-py</a:t>
            </a:r>
            <a:endParaRPr sz="13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20650" algn="l" rtl="0"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●"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https://github.com/ouhammmourachid/mermaid-py</a:t>
            </a: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20650" algn="l" rtl="0"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●"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https://www.kaggle.com/code/ouhammourachid/mermaid-py</a:t>
            </a: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20650" algn="l" rtl="0"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●"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https://mermaid.js.org/syntax/examples.html</a:t>
            </a: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" name="Google Shape;102;p18"/>
          <p:cNvPicPr preferRelativeResize="0"/>
          <p:nvPr/>
        </p:nvPicPr>
        <p:blipFill>
          <a:blip r:embed="rId8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14706" y="123050"/>
            <a:ext cx="923619" cy="880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/>
        </p:nvSpPr>
        <p:spPr>
          <a:xfrm>
            <a:off x="40325" y="82900"/>
            <a:ext cx="44730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LLMs - working with PDF documents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9"/>
          <p:cNvSpPr txBox="1"/>
          <p:nvPr/>
        </p:nvSpPr>
        <p:spPr>
          <a:xfrm>
            <a:off x="76188" y="581684"/>
            <a:ext cx="4437000" cy="3820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Langchain uses: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PyMuPDF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 - the default and fastest - </a:t>
            </a: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https://pypi.org/project/PyMuPDF/</a:t>
            </a:r>
            <a:r>
              <a:rPr lang="en" sz="9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PyPDF2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 - another common choice</a:t>
            </a:r>
            <a:r>
              <a:rPr lang="en" sz="900">
                <a:latin typeface="Calibri"/>
                <a:ea typeface="Calibri"/>
                <a:cs typeface="Calibri"/>
                <a:sym typeface="Calibri"/>
              </a:rPr>
              <a:t> - </a:t>
            </a: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https://pypi.org/project/PyPDF2/</a:t>
            </a:r>
            <a:r>
              <a:rPr lang="en" sz="9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History of </a:t>
            </a: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MuPDF, Fitz, PyMuPDF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: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2002, Tor Andersson started work on </a:t>
            </a: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MuPDF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based on the Libart rendering library by Raph Levien. After Artifex Software acquired the MuPDF project, the development focus shifted on writing a new modern graphics library called Fitz. In 2005, the first version of MuPDF with the new </a:t>
            </a: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Fitz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library was released.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PyMuPDF = Fitz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a Python wrapper for the MuPDF. PyMuPDF was originally written by Jorj X. McKie. Both PyMuPDF and MuPDF are maintained and developed by Artifex Software, Inc.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Old versions of </a:t>
            </a: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PyMuPDF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 had their Python import name as </a:t>
            </a: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fitz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. Newer versions use </a:t>
            </a:r>
            <a:r>
              <a:rPr lang="en" sz="1300" b="1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pymupdf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 instead, and offer fitz as a fallback so that old code will still work.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9"/>
          <p:cNvSpPr txBox="1"/>
          <p:nvPr/>
        </p:nvSpPr>
        <p:spPr>
          <a:xfrm>
            <a:off x="4624938" y="82909"/>
            <a:ext cx="4437000" cy="10188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https://en.wikipedia.org/wiki/MuPDF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https://pypi.org/project/PyMuPDF/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https://github.com/pymupdf/PyMuPDF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https://artifex.com/news/pymupdf-acquired-by-artifex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8"/>
              </a:rPr>
              <a:t>https://github.com/JorjMcKie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0" name="Google Shape;110;p19"/>
          <p:cNvPicPr preferRelativeResize="0"/>
          <p:nvPr/>
        </p:nvPicPr>
        <p:blipFill>
          <a:blip r:embed="rId9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65597" y="1254102"/>
            <a:ext cx="1445250" cy="1445275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9"/>
          <p:cNvSpPr txBox="1"/>
          <p:nvPr/>
        </p:nvSpPr>
        <p:spPr>
          <a:xfrm>
            <a:off x="4870077" y="2765275"/>
            <a:ext cx="1075500" cy="2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Jorj McKie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2" name="Google Shape;112;p19"/>
          <p:cNvPicPr preferRelativeResize="0"/>
          <p:nvPr/>
        </p:nvPicPr>
        <p:blipFill>
          <a:blip r:embed="rId10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76723" y="1254105"/>
            <a:ext cx="1189840" cy="1445274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9"/>
          <p:cNvSpPr txBox="1"/>
          <p:nvPr/>
        </p:nvSpPr>
        <p:spPr>
          <a:xfrm>
            <a:off x="6229333" y="2765275"/>
            <a:ext cx="10755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Raph Levien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1"/>
              </a:rPr>
              <a:t>https://levien.com</a:t>
            </a:r>
            <a:r>
              <a:rPr lang="en" sz="9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9"/>
          <p:cNvSpPr txBox="1"/>
          <p:nvPr/>
        </p:nvSpPr>
        <p:spPr>
          <a:xfrm>
            <a:off x="7492174" y="2765275"/>
            <a:ext cx="13860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Harald Lieder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alibri"/>
                <a:ea typeface="Calibri"/>
                <a:cs typeface="Calibri"/>
                <a:sym typeface="Calibri"/>
              </a:rPr>
              <a:t>harald.lieder@outlook.com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5" name="Google Shape;115;p19"/>
          <p:cNvPicPr preferRelativeResize="0"/>
          <p:nvPr/>
        </p:nvPicPr>
        <p:blipFill>
          <a:blip r:embed="rId12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72175" y="1840496"/>
            <a:ext cx="1306000" cy="6530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/>
          <p:nvPr/>
        </p:nvSpPr>
        <p:spPr>
          <a:xfrm>
            <a:off x="40357" y="82905"/>
            <a:ext cx="9366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Misc 3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20"/>
          <p:cNvSpPr txBox="1"/>
          <p:nvPr/>
        </p:nvSpPr>
        <p:spPr>
          <a:xfrm>
            <a:off x="40338" y="445247"/>
            <a:ext cx="4437000" cy="22812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TTT (Test Time Training)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Replaces the attention mechanism in Transformers with an inner machine learning model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This inner model can be a simple linear model or a more complex MLP model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TTT achieves linear complexity (avoids quadratic complexity)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TTT better performance than Mamba on long context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Competitive performance with Transformers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Low latency, does not slow down with context length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20650" algn="l" rtl="0"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●"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https://www.youtube.com/watch?v=jOmTwRx-W08</a:t>
            </a: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20650" algn="l" rtl="0"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●"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https://arxiv.org/abs/2407.04620</a:t>
            </a: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20650" algn="l" rtl="0"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●"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https://github.com/test-time-training/ttt-lm-pytorch</a:t>
            </a: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20"/>
          <p:cNvSpPr txBox="1"/>
          <p:nvPr/>
        </p:nvSpPr>
        <p:spPr>
          <a:xfrm>
            <a:off x="40338" y="2782066"/>
            <a:ext cx="4437000" cy="6186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Zico Kolter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, a Professor at Carnegie Mellon University and expert in AI safety and robustness, has joined </a:t>
            </a:r>
            <a:r>
              <a:rPr lang="en" sz="13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OpenAI's Board of Directors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 and its </a:t>
            </a:r>
            <a:r>
              <a:rPr lang="en" sz="13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Safety and Security Committee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. 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3" name="Google Shape;123;p20"/>
          <p:cNvPicPr preferRelativeResize="0"/>
          <p:nvPr/>
        </p:nvPicPr>
        <p:blipFill>
          <a:blip r:embed="rId6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78717" y="2445000"/>
            <a:ext cx="1240825" cy="12408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24" name="Google Shape;124;p20"/>
          <p:cNvSpPr txBox="1"/>
          <p:nvPr/>
        </p:nvSpPr>
        <p:spPr>
          <a:xfrm>
            <a:off x="4945129" y="3726125"/>
            <a:ext cx="1308000" cy="2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Zico Kolter, CMU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20"/>
          <p:cNvSpPr/>
          <p:nvPr/>
        </p:nvSpPr>
        <p:spPr>
          <a:xfrm>
            <a:off x="4612425" y="3156900"/>
            <a:ext cx="238500" cy="157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20"/>
          <p:cNvSpPr txBox="1"/>
          <p:nvPr/>
        </p:nvSpPr>
        <p:spPr>
          <a:xfrm>
            <a:off x="1721050" y="3685800"/>
            <a:ext cx="2756400" cy="6957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AI-powered hearing aid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 - x53 boost in speech understanding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https://interestingengineering.com/health/sonovas-ai-hearing-aids-offer-crystal-clear-speech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7" name="Google Shape;127;p20"/>
          <p:cNvPicPr preferRelativeResize="0"/>
          <p:nvPr/>
        </p:nvPicPr>
        <p:blipFill>
          <a:blip r:embed="rId8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950" y="3685800"/>
            <a:ext cx="1538924" cy="1342549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28" name="Google Shape;128;p20"/>
          <p:cNvSpPr txBox="1"/>
          <p:nvPr/>
        </p:nvSpPr>
        <p:spPr>
          <a:xfrm>
            <a:off x="4850925" y="445250"/>
            <a:ext cx="4206900" cy="3726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ChatGPT Free Users Can Now Generate DALL-E 3 Images!</a:t>
            </a:r>
            <a:endParaRPr sz="13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9"/>
              </a:rPr>
              <a:t>https://theaijournal.substack.com/p/chatgpt-free-users-can-now-generate</a:t>
            </a: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9" name="Google Shape;129;p20"/>
          <p:cNvPicPr preferRelativeResize="0"/>
          <p:nvPr/>
        </p:nvPicPr>
        <p:blipFill>
          <a:blip r:embed="rId10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63851" y="899988"/>
            <a:ext cx="1417950" cy="7940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0"/>
          <p:cNvPicPr preferRelativeResize="0"/>
          <p:nvPr/>
        </p:nvPicPr>
        <p:blipFill>
          <a:blip r:embed="rId11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77800" y="899988"/>
            <a:ext cx="1417943" cy="79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0"/>
          <p:cNvPicPr preferRelativeResize="0"/>
          <p:nvPr/>
        </p:nvPicPr>
        <p:blipFill>
          <a:blip r:embed="rId12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49900" y="899988"/>
            <a:ext cx="1193250" cy="79405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0"/>
          <p:cNvSpPr txBox="1"/>
          <p:nvPr/>
        </p:nvSpPr>
        <p:spPr>
          <a:xfrm>
            <a:off x="4850925" y="4109275"/>
            <a:ext cx="4206900" cy="4956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Extract Thinker - LLMs to Process 4,000 CVs for $1</a:t>
            </a:r>
            <a:endParaRPr sz="13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3"/>
              </a:rPr>
              <a:t>https://medium.com/@enoch3712/how-companies-use-llms-to-process-4-000-cvs-for-1-extractthinker-3fa0815057c3</a:t>
            </a:r>
            <a:r>
              <a:rPr lang="en" sz="9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/>
          <p:nvPr/>
        </p:nvSpPr>
        <p:spPr>
          <a:xfrm>
            <a:off x="40357" y="82905"/>
            <a:ext cx="9366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Misc 4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21"/>
          <p:cNvSpPr txBox="1"/>
          <p:nvPr/>
        </p:nvSpPr>
        <p:spPr>
          <a:xfrm>
            <a:off x="96875" y="445250"/>
            <a:ext cx="4446600" cy="26967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Golden-Retriever: High-Fidelity Agentic RAG</a:t>
            </a:r>
            <a:br>
              <a:rPr lang="en" sz="1300">
                <a:latin typeface="Calibri"/>
                <a:ea typeface="Calibri"/>
                <a:cs typeface="Calibri"/>
                <a:sym typeface="Calibri"/>
              </a:rPr>
            </a:b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https://arxiv.org/pdf/2408.00798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https://twitter.com/rohanpaul_ai/status/1822654040502608034</a:t>
            </a:r>
            <a:r>
              <a:rPr lang="en" sz="9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improves total score of Llama3-70B by 79%, 40% over RAG. 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question augmentation: identifies jargon, clarifies meaning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OCR to extract text, LLMs to summarize and identify context using Chain-of-Thought prompting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Jargon dictionary queried using SQL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Augmented question integrates original query, context information, detailed jargon definitions. Explicitly states context, clarifies ambiguous terms.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if jargon is un-identified, system respond indicating missing information, instructs user to check spelling or contact knowledge base manager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21"/>
          <p:cNvSpPr txBox="1"/>
          <p:nvPr/>
        </p:nvSpPr>
        <p:spPr>
          <a:xfrm>
            <a:off x="96875" y="3265425"/>
            <a:ext cx="4781100" cy="6186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Gemini Live - talk with Gemini app on smartphone.</a:t>
            </a:r>
            <a:endParaRPr sz="13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You can even interrupt mid-response, can pause, and come back later. Available to Gemini Advanced subscribers.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0" name="Google Shape;140;p21"/>
          <p:cNvPicPr preferRelativeResize="0"/>
          <p:nvPr/>
        </p:nvPicPr>
        <p:blipFill rotWithShape="1"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983675" y="2208050"/>
            <a:ext cx="1148325" cy="1511225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41" name="Google Shape;141;p21"/>
          <p:cNvPicPr preferRelativeResize="0"/>
          <p:nvPr/>
        </p:nvPicPr>
        <p:blipFill rotWithShape="1">
          <a:blip r:embed="rId6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95875" y="445250"/>
            <a:ext cx="1590450" cy="16070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42" name="Google Shape;142;p21"/>
          <p:cNvSpPr txBox="1"/>
          <p:nvPr/>
        </p:nvSpPr>
        <p:spPr>
          <a:xfrm>
            <a:off x="96875" y="4549475"/>
            <a:ext cx="4446600" cy="418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The Prompt Report - 76 pages of Prompting Techniques</a:t>
            </a:r>
            <a:endParaRPr sz="13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https://arxiv.org/pdf/2406.06608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21"/>
          <p:cNvSpPr txBox="1"/>
          <p:nvPr/>
        </p:nvSpPr>
        <p:spPr>
          <a:xfrm>
            <a:off x="96875" y="3944375"/>
            <a:ext cx="4781100" cy="357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Google's Imagen 3</a:t>
            </a:r>
            <a:r>
              <a:rPr lang="en" sz="13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 - generate images (on Vertex AI)</a:t>
            </a:r>
            <a:endParaRPr sz="13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8"/>
              </a:rPr>
              <a:t>https://www.theverge.com/2024/8/15/24221218/google-ai-image-generator-imagen-3-available</a:t>
            </a: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4" name="Google Shape;144;p21"/>
          <p:cNvPicPr preferRelativeResize="0"/>
          <p:nvPr/>
        </p:nvPicPr>
        <p:blipFill>
          <a:blip r:embed="rId9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83675" y="3781475"/>
            <a:ext cx="1529629" cy="76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"/>
          <p:cNvSpPr txBox="1"/>
          <p:nvPr/>
        </p:nvSpPr>
        <p:spPr>
          <a:xfrm>
            <a:off x="5439489" y="55350"/>
            <a:ext cx="1761300" cy="5265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1F2937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Total #models: 128.    </a:t>
            </a:r>
            <a:endParaRPr sz="1100">
              <a:solidFill>
                <a:srgbClr val="1F2937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1F2937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Total #votes: 1,671,145.    </a:t>
            </a:r>
            <a:endParaRPr sz="1100">
              <a:solidFill>
                <a:srgbClr val="1F2937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1F2937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Last updated: 2024-08-12.</a:t>
            </a:r>
            <a:endParaRPr sz="1100">
              <a:solidFill>
                <a:srgbClr val="1F2937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22"/>
          <p:cNvSpPr txBox="1"/>
          <p:nvPr/>
        </p:nvSpPr>
        <p:spPr>
          <a:xfrm>
            <a:off x="7261325" y="52350"/>
            <a:ext cx="1831500" cy="3879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Starting Elo rating = 1000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95% CI = Confidence Interval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22"/>
          <p:cNvSpPr txBox="1"/>
          <p:nvPr/>
        </p:nvSpPr>
        <p:spPr>
          <a:xfrm>
            <a:off x="-38048" y="-108050"/>
            <a:ext cx="41517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Crowd-sourced "Arena" Leaderboard</a:t>
            </a:r>
            <a:endParaRPr sz="20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22"/>
          <p:cNvSpPr txBox="1"/>
          <p:nvPr/>
        </p:nvSpPr>
        <p:spPr>
          <a:xfrm>
            <a:off x="0" y="157800"/>
            <a:ext cx="2076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https://chat.lmsys.org/?leaderboard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22"/>
          <p:cNvSpPr txBox="1"/>
          <p:nvPr/>
        </p:nvSpPr>
        <p:spPr>
          <a:xfrm>
            <a:off x="2588736" y="427969"/>
            <a:ext cx="1399800" cy="2031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English-only queries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22"/>
          <p:cNvSpPr/>
          <p:nvPr/>
        </p:nvSpPr>
        <p:spPr>
          <a:xfrm>
            <a:off x="5235575" y="226378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22"/>
          <p:cNvSpPr/>
          <p:nvPr/>
        </p:nvSpPr>
        <p:spPr>
          <a:xfrm>
            <a:off x="1878893" y="1833129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2"/>
          <p:cNvSpPr/>
          <p:nvPr/>
        </p:nvSpPr>
        <p:spPr>
          <a:xfrm>
            <a:off x="1878893" y="2317279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22"/>
          <p:cNvSpPr/>
          <p:nvPr/>
        </p:nvSpPr>
        <p:spPr>
          <a:xfrm>
            <a:off x="1878893" y="3301603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22"/>
          <p:cNvSpPr/>
          <p:nvPr/>
        </p:nvSpPr>
        <p:spPr>
          <a:xfrm>
            <a:off x="5542000" y="2127852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9" name="Google Shape;159;p22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55726" y="674500"/>
            <a:ext cx="3316287" cy="425685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60" name="Google Shape;160;p22"/>
          <p:cNvPicPr preferRelativeResize="0"/>
          <p:nvPr/>
        </p:nvPicPr>
        <p:blipFill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17725" y="734250"/>
            <a:ext cx="3316289" cy="425685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61" name="Google Shape;161;p22"/>
          <p:cNvSpPr/>
          <p:nvPr/>
        </p:nvSpPr>
        <p:spPr>
          <a:xfrm>
            <a:off x="1878893" y="4732391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2"/>
          <p:cNvSpPr/>
          <p:nvPr/>
        </p:nvSpPr>
        <p:spPr>
          <a:xfrm>
            <a:off x="5542000" y="3118452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2"/>
          <p:cNvSpPr/>
          <p:nvPr/>
        </p:nvSpPr>
        <p:spPr>
          <a:xfrm>
            <a:off x="5542000" y="3347052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22"/>
          <p:cNvSpPr/>
          <p:nvPr/>
        </p:nvSpPr>
        <p:spPr>
          <a:xfrm>
            <a:off x="5542000" y="4794852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22"/>
          <p:cNvSpPr txBox="1"/>
          <p:nvPr/>
        </p:nvSpPr>
        <p:spPr>
          <a:xfrm>
            <a:off x="107425" y="870450"/>
            <a:ext cx="1399800" cy="6186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OpenAI improved GPT-4o reclaims</a:t>
            </a:r>
            <a:br>
              <a:rPr lang="en" sz="1300">
                <a:latin typeface="Calibri"/>
                <a:ea typeface="Calibri"/>
                <a:cs typeface="Calibri"/>
                <a:sym typeface="Calibri"/>
              </a:rPr>
            </a:b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top spot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1717</Words>
  <Application>Microsoft Macintosh PowerPoint</Application>
  <PresentationFormat>On-screen Show (16:9)</PresentationFormat>
  <Paragraphs>191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Calibri</vt:lpstr>
      <vt:lpstr>Arial</vt:lpstr>
      <vt:lpstr>Roboto Mono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Lev Selector</cp:lastModifiedBy>
  <cp:revision>1</cp:revision>
  <dcterms:modified xsi:type="dcterms:W3CDTF">2024-08-16T22:20:44Z</dcterms:modified>
</cp:coreProperties>
</file>