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 Mono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12ebed4a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012ebed4a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02d45a09c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302d45a09c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2d45a09c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2d45a09c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23ad5a18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3023ad5a18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03ac7ac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g2f03ac7ac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f5a4c138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2f5a4c1387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1" name="Google Shape;26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027a972e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g30027a972e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246da02c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30246da02c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2d45a09c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02d45a09c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24eec756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3024eec756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2d45a09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302d45a09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246da02c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30246da02c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ea00ad12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fea00ad12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00d103771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300d103771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Klarna" TargetMode="External"/><Relationship Id="rId3" Type="http://schemas.openxmlformats.org/officeDocument/2006/relationships/hyperlink" Target="https://www.globenewswire.com/news-release/2024/09/16/2946676/0/en/How-Artificial-Intelligence-AI-In-Cybersecurity-is-Generating-a-Billion-Dollar-Revenue-Opportunity-for-Tech-Industry.html" TargetMode="External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enturebeat.com/ai/sambanova-challenges-openais-o1-model-with-llama-3-1-powered-demo-on-huggingface/" TargetMode="External"/><Relationship Id="rId5" Type="http://schemas.openxmlformats.org/officeDocument/2006/relationships/image" Target="../media/image19.jpeg"/><Relationship Id="rId10" Type="http://schemas.openxmlformats.org/officeDocument/2006/relationships/image" Target="../media/image21.png"/><Relationship Id="rId4" Type="http://schemas.openxmlformats.org/officeDocument/2006/relationships/image" Target="../media/image18.jpeg"/><Relationship Id="rId9" Type="http://schemas.openxmlformats.org/officeDocument/2006/relationships/hyperlink" Target="https://www.performancemarketingworld.com/article/1888702/klarna-ditches-salesforce-internal-ai-app-cuts-50-workforce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techcrunch.com/2024/09/19/apple-intelligence-is-now-live-in-public-beta-heres-what-it-offers-and-how-to-enable-it/" TargetMode="External"/><Relationship Id="rId3" Type="http://schemas.openxmlformats.org/officeDocument/2006/relationships/hyperlink" Target="https://www.digitalocean.com" TargetMode="External"/><Relationship Id="rId7" Type="http://schemas.openxmlformats.org/officeDocument/2006/relationships/hyperlink" Target="https://huggingface.co/spaces/Kwai-Kolors/Kolors-Virtual-Try-On" TargetMode="Externa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datadriveninvestor.com/i-used-openais-o1-model-to-develop-a-trading-strategy-it-is-destroying-the-market-576a6039e8fa" TargetMode="External"/><Relationship Id="rId11" Type="http://schemas.openxmlformats.org/officeDocument/2006/relationships/hyperlink" Target="https://www.cbc.ca/news/health/ai-health-care-1.7322671" TargetMode="External"/><Relationship Id="rId5" Type="http://schemas.openxmlformats.org/officeDocument/2006/relationships/hyperlink" Target="https://ollama.com/library/qwen2.5" TargetMode="External"/><Relationship Id="rId15" Type="http://schemas.openxmlformats.org/officeDocument/2006/relationships/hyperlink" Target="https://informatics.bmj.com/content/31/1/e101102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qwenlm.github.io/blog/qwen2.5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hyperlink" Target="https://www.perplexity.ai/search/install-a-library-to-get-the-s-JcN8IO1yRN.wETNKNntK1w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lluminate.google.co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hyperlink" Target="https://www.youtube.com/@RohanPaul-AI/video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yoffs.fyi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ximumtruth.org/p/massive-breakthrough-in-ai-intelligence?utm_source=www.dailyzaps.com&amp;utm_medium=newsletter&amp;utm_campaign=the-godmother-of-ai-emerges-out-of-stealth-to-launch-ai-startup&amp;_bhlid=135d2717c6fa418dfe6aacd0c930a86bdf5a85b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cognition.ai/blog/evaluating-coding-agents" TargetMode="External"/><Relationship Id="rId4" Type="http://schemas.openxmlformats.org/officeDocument/2006/relationships/hyperlink" Target="https://lmarena.ai/?leaderboar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mol.a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arcprize.org/blog/openai-o1-results-arc-prize" TargetMode="External"/><Relationship Id="rId7" Type="http://schemas.openxmlformats.org/officeDocument/2006/relationships/hyperlink" Target="https://github.com/fchollet/ARC-AG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minds.ai" TargetMode="External"/><Relationship Id="rId4" Type="http://schemas.openxmlformats.org/officeDocument/2006/relationships/hyperlink" Target="https://openai.com/index/finding-gpt4s-mistakes-with-gpt-4/" TargetMode="Externa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-xmUM5y0LQ&amp;t=3070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311.04205" TargetMode="External"/><Relationship Id="rId13" Type="http://schemas.openxmlformats.org/officeDocument/2006/relationships/hyperlink" Target="https://github.com/lucidrains/self-reasoning-tokens-pytorch" TargetMode="External"/><Relationship Id="rId3" Type="http://schemas.openxmlformats.org/officeDocument/2006/relationships/hyperlink" Target="https://medium.com/@don-lim/reasoning-tokens-and-techniques-used-in-system-2-llm-models-such-as-openai-o1-bacbf8fd9bec" TargetMode="External"/><Relationship Id="rId7" Type="http://schemas.openxmlformats.org/officeDocument/2006/relationships/hyperlink" Target="https://arxiv.org/abs/2311.11829" TargetMode="External"/><Relationship Id="rId12" Type="http://schemas.openxmlformats.org/officeDocument/2006/relationships/hyperlink" Target="https://reasoning-tokens.ghost.io/reasoning-token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abs/2310.15123" TargetMode="External"/><Relationship Id="rId11" Type="http://schemas.openxmlformats.org/officeDocument/2006/relationships/hyperlink" Target="https://en.wikipedia.org/wiki/Reinforcement_learning_from_human_feedback" TargetMode="External"/><Relationship Id="rId5" Type="http://schemas.openxmlformats.org/officeDocument/2006/relationships/hyperlink" Target="https://arxiv.org/abs/2305.10601" TargetMode="External"/><Relationship Id="rId15" Type="http://schemas.openxmlformats.org/officeDocument/2006/relationships/hyperlink" Target="https://www.envisioning.io/vocab/self-reasoning-token" TargetMode="External"/><Relationship Id="rId10" Type="http://schemas.openxmlformats.org/officeDocument/2006/relationships/hyperlink" Target="https://www.anthropic.com/news/tool-use-ga" TargetMode="External"/><Relationship Id="rId4" Type="http://schemas.openxmlformats.org/officeDocument/2006/relationships/hyperlink" Target="https://arxiv.org/abs/2201.11903" TargetMode="External"/><Relationship Id="rId9" Type="http://schemas.openxmlformats.org/officeDocument/2006/relationships/hyperlink" Target="https://arxiv.org/abs/2310.05707" TargetMode="External"/><Relationship Id="rId14" Type="http://schemas.openxmlformats.org/officeDocument/2006/relationships/hyperlink" Target="https://ai-recon.ghost.io/air-48-april-21-2024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crunch.com/2024/09/13/fei-fei-lis-world-labs-comes-out-of-stealth-with-230m-in-funding/" TargetMode="External"/><Relationship Id="rId13" Type="http://schemas.openxmlformats.org/officeDocument/2006/relationships/image" Target="../media/image14.png"/><Relationship Id="rId3" Type="http://schemas.openxmlformats.org/officeDocument/2006/relationships/hyperlink" Target="https://english.elpais.com/economy-and-business/2024-09-15/artificial-intelligence-will-affect-60-million-us-and-mexican-jobs-within-the-year.html" TargetMode="External"/><Relationship Id="rId7" Type="http://schemas.openxmlformats.org/officeDocument/2006/relationships/image" Target="../media/image11.png"/><Relationship Id="rId12" Type="http://schemas.openxmlformats.org/officeDocument/2006/relationships/hyperlink" Target="https://techcrunch.com/2024/09/16/salesforce-ventures-ups-its-ai-fund-to-1-billion-doubling-it-agai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ata-stack-hub/DataStack/tree/master" TargetMode="External"/><Relationship Id="rId11" Type="http://schemas.openxmlformats.org/officeDocument/2006/relationships/hyperlink" Target="https://www.11x.ai" TargetMode="External"/><Relationship Id="rId5" Type="http://schemas.openxmlformats.org/officeDocument/2006/relationships/hyperlink" Target="https://techcrunch.com/2024/09/12/google-deepmind-teaches-a-robot-to-autonomously-tie-its-shoes-and-fix-fellow-robots/" TargetMode="Externa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karpathy/status/1835024197506187617" TargetMode="External"/><Relationship Id="rId7" Type="http://schemas.openxmlformats.org/officeDocument/2006/relationships/hyperlink" Target="https://cleanlab.ai/blog/reliable-agentic-ra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hyperlink" Target="https://twitter.com/karpathy/status/183437496594225583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100009" y="983471"/>
            <a:ext cx="4420200" cy="4125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o1 mini, preview, regular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o1 - Passes IQ 120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o1 - Dominates LMSYS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o1 - Generates newsletters at Smol.AI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o1 - Results on ARC-AGI-Pub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o1 - Interview with Sam Altman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Chain-of-Thought - and "reasoning tokens"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will affect 43 Mln jobs in USA in just 1 year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DeepMind robot ties its shoes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Fei-Fei Li's World Labs raised $230 Mln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11xAI - a startup building AI bots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Andrej Karpathy - tokens other than language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Groq - fast inference center in Saudi Arabia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for cybersecurity - a multi-$Bln opportunity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Llama 405B on 2 Macs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SambaNova fast inference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3738" y="979919"/>
            <a:ext cx="4420200" cy="387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dominates online content (57%)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Klarna Bank substitutes 50% of workers by 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DigitalOcean survey - 73% uses 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Alibaba Qwen 2.5 vs Llama 3.1 405B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Salesforce - new autonomous AI tools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o1 model used to develop a trading strategy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Try-on clothes virtually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tool cuts unexpected deaths by 26%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20% of UK GP doctors use AI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Apple Intelligence is now live in public beta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Perplexity AI Pro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Google's Illuminate - generates podcasts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English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Coding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582350" y="38325"/>
            <a:ext cx="38901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September 20</a:t>
            </a:r>
            <a:r>
              <a:rPr lang="en" sz="2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6413870" y="137450"/>
            <a:ext cx="2593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"Second Wave Of Generative AI"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"System 2 thinking"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3851" y="137450"/>
            <a:ext cx="317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from "memorize the answers"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to "memorize the reasoning"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91750" y="22650"/>
            <a:ext cx="1131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7345" y="379025"/>
            <a:ext cx="4407900" cy="88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for cybersecurity - a multi-Billion $ opportunity.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 is necessary because cyberattacks are on the rise.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https://www.globenewswire.com/news-release/2024/09/16/2946676/0/en/How-Artificial-Intelligence-AI-In-Cybersecurity-is-Generating-a-Billion-Dollar-Revenue-Opportunity-for-Tech-Industry.html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59950" y="1291875"/>
            <a:ext cx="44079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Llama 405B running locally on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2-computer Apple Silicone cluster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of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Mac Studio M2 Ultra (192GB memory) and a Macbook Pro M3 Max (128GB memory)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; 2.5 tokens/sec, 30 sec </a:t>
            </a:r>
            <a:r>
              <a:rPr lang="en" sz="1100">
                <a:solidFill>
                  <a:schemeClr val="dk1"/>
                </a:solidFill>
              </a:rPr>
              <a:t>to first token;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using Exo (https://github.com/exo-explore) and Apple MLX; using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4-bit quantization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825" y="1325075"/>
            <a:ext cx="1759988" cy="985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7825" y="379025"/>
            <a:ext cx="2054500" cy="880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3" name="Google Shape;153;p23"/>
          <p:cNvSpPr txBox="1"/>
          <p:nvPr/>
        </p:nvSpPr>
        <p:spPr>
          <a:xfrm>
            <a:off x="59950" y="2365970"/>
            <a:ext cx="44079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AI Copilot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Copilot Pages, improvements, faster, better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59950" y="3011054"/>
            <a:ext cx="4407900" cy="1188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SambaNova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u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 Reconfigurable Dataflow Units (RDU)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fast inference (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Llama 3.1 in tok/sec):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130 for 405B ,        411 for 70B ,       1000 for 8B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 is a bit behind Cerebras in both speed and price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https://venturebeat.com/ai/sambanova-challenges-openais-o1-model-with-llama-3-1-powered-demo-on-huggingface/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93235" y="2930588"/>
            <a:ext cx="541400" cy="46741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3"/>
          <p:cNvSpPr txBox="1"/>
          <p:nvPr/>
        </p:nvSpPr>
        <p:spPr>
          <a:xfrm>
            <a:off x="5066100" y="3431075"/>
            <a:ext cx="3999600" cy="1603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Klarna Bank ditches Salesforce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for internal AI app as it cuts 50% of workforce (from 4.2K down to 2K). It is also phasing out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HR "Workday"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favor of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its own in-house AI solutions to cut operational costs. It has already reduced headcount by 1,200 jobs over the last year.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https://en.wikipedia.org/wiki/Klarna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46050" algn="l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https://www.performancemarketingworld.com/article/1888702/klarna-ditches-salesforce-internal-ai-app-cuts-50-workforce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20288" y="2663163"/>
            <a:ext cx="1545424" cy="69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57350" y="4258202"/>
            <a:ext cx="44079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dominates online content.</a:t>
            </a:r>
            <a:b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57% of online text is now generated by AI.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This may cause the "model collapse" effect - degradation of model quality when using synthetic data.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91750" y="22650"/>
            <a:ext cx="1131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57345" y="379025"/>
            <a:ext cx="4407900" cy="1449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DigitalOcean survey: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- 73% use AI/ML tools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- 78% anticipate an increase in their use of AI/ML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- 47% of businesses have implemented AI/ML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https://www.digitalocean.com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YouTube CEO Neal Mohan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has revealed that 92% of YouTube creators already use AI tools (in some capacity).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57345" y="1902594"/>
            <a:ext cx="44079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Qwen 2.5 (Alibaba, China):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open-source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sizes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0.5B, 1.5B, 3B, 7B, 14B, 32B, and 72B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length   in/out  128K/8K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 languages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outcompetes Llama 3.1 405B on many benchmarks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https://qwenlm.github.io/blog/qwen2.5/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https://ollama.com/library/qwen2.5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57345" y="3478139"/>
            <a:ext cx="44079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Salesforce - new AI tools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tasks without human supervision.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low price $2 per AI-driven conversation.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57345" y="3997409"/>
            <a:ext cx="44079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"I used OpenAI’s o1 model to develop a trading strategy. It is DESTROYING the market"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https://medium.datadriveninvestor.com/i-used-openais-o1-model-to-develop-a-trading-strategy-it-is-destroying-the-market-576a6039e8fa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4663769" y="74214"/>
            <a:ext cx="4407900" cy="9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Try on clothes virtually on Huggingface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https://huggingface.co/spaces/Kwai-Kolors/Kolors-Virtual-Try-On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1. Upload a person image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2. Upload a garment image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Step 3. Press “Run” to get try-on results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9" name="Google Shape;169;p24"/>
          <p:cNvGrpSpPr/>
          <p:nvPr/>
        </p:nvGrpSpPr>
        <p:grpSpPr>
          <a:xfrm>
            <a:off x="6896150" y="1109300"/>
            <a:ext cx="2170800" cy="2019300"/>
            <a:chOff x="6896150" y="1109300"/>
            <a:chExt cx="2170800" cy="2019300"/>
          </a:xfrm>
        </p:grpSpPr>
        <p:sp>
          <p:nvSpPr>
            <p:cNvPr id="170" name="Google Shape;170;p24"/>
            <p:cNvSpPr txBox="1"/>
            <p:nvPr/>
          </p:nvSpPr>
          <p:spPr>
            <a:xfrm>
              <a:off x="6896150" y="1109300"/>
              <a:ext cx="2170800" cy="20193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9125" rIns="9125" bIns="91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/>
                <a:ea typeface="Calibri"/>
                <a:cs typeface="Calibri"/>
                <a:sym typeface="Calibr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00"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1" name="Google Shape;171;p24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976447" y="1225878"/>
              <a:ext cx="590649" cy="178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4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43300" y="1225878"/>
              <a:ext cx="590649" cy="178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24"/>
            <p:cNvPicPr preferRelativeResize="0"/>
            <p:nvPr/>
          </p:nvPicPr>
          <p:blipFill rotWithShape="1">
            <a:blip r:embed="rId10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438525" y="1225878"/>
              <a:ext cx="523601" cy="17809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24"/>
          <p:cNvSpPr txBox="1"/>
          <p:nvPr/>
        </p:nvSpPr>
        <p:spPr>
          <a:xfrm>
            <a:off x="4588700" y="2594825"/>
            <a:ext cx="2058900" cy="89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tool cuts unexpected deaths in hospital by 26%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(Toronto):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https://www.cbc.ca/news/health/ai-health-care-1.7322671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700" y="1145825"/>
            <a:ext cx="2058900" cy="144899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6" name="Google Shape;176;p24"/>
          <p:cNvSpPr txBox="1"/>
          <p:nvPr/>
        </p:nvSpPr>
        <p:spPr>
          <a:xfrm>
            <a:off x="6953526" y="3258948"/>
            <a:ext cx="2058900" cy="98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Apple Intelligence is now live in public beta.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(iOS 18.1, iPadOS 18.1, macOS Sequoia 15.1)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https://techcrunch.com/2024/09/19/apple-intelligence-is-now-live-in-public-beta-heres-what-it-offers-and-how-to-enable-it/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98914" y="4318250"/>
            <a:ext cx="1368125" cy="7661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8" name="Google Shape;178;p24"/>
          <p:cNvSpPr txBox="1"/>
          <p:nvPr/>
        </p:nvSpPr>
        <p:spPr>
          <a:xfrm>
            <a:off x="4588700" y="3604150"/>
            <a:ext cx="2058900" cy="89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20% of UK GP doctors use AI.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30% for documentation, 28% for suggesting diagnoses, ...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https://informatics.bmj.com/content/31/1/e101102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25" y="2119300"/>
            <a:ext cx="4055255" cy="29820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4" name="Google Shape;184;p25"/>
          <p:cNvSpPr txBox="1"/>
          <p:nvPr/>
        </p:nvSpPr>
        <p:spPr>
          <a:xfrm>
            <a:off x="53200" y="463025"/>
            <a:ext cx="5082300" cy="1542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Perplexity AI Pro ($20/mo)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search bar, click "Pro" search, enter a query like: "Install a library to get the stock market returns of the DAX index over the past 20 years. Then use it to make a chart."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Watch as Perplexity searches for libraries, installs them, fetches data, and creates the chart, allowing you to then analyze the results and ask follow-up questions about that specific chart.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https://www.perplexity.ai/search/install-a-library-to-get-the-s-JcN8IO1yRN.wETNKNntK1w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5150" y="152400"/>
            <a:ext cx="3646802" cy="483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6" name="Google Shape;186;p25"/>
          <p:cNvSpPr txBox="1"/>
          <p:nvPr/>
        </p:nvSpPr>
        <p:spPr>
          <a:xfrm>
            <a:off x="91750" y="22650"/>
            <a:ext cx="2217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 Pro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/>
        </p:nvSpPr>
        <p:spPr>
          <a:xfrm>
            <a:off x="91750" y="22650"/>
            <a:ext cx="2213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Google's Illuminate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57345" y="379025"/>
            <a:ext cx="44079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Google's illuminate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 the tool trained on AI &amp; science-related Arxiv papers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https://illuminate.google.com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Here are many podcasts converted to animated videos: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https://www.youtube.com/@RohanPaul-AI/videos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350" y="1689575"/>
            <a:ext cx="4407898" cy="305966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1970" y="77350"/>
            <a:ext cx="4373955" cy="28640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145.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1,898,013.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2024-09-17.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2588736" y="4279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7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7"/>
          <p:cNvSpPr/>
          <p:nvPr/>
        </p:nvSpPr>
        <p:spPr>
          <a:xfrm>
            <a:off x="625200" y="329492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625200" y="23870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/>
          <p:nvPr/>
        </p:nvSpPr>
        <p:spPr>
          <a:xfrm>
            <a:off x="5175619" y="141004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5175626" y="363219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5175626" y="181587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5175626" y="201576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/>
          <p:nvPr/>
        </p:nvSpPr>
        <p:spPr>
          <a:xfrm>
            <a:off x="625200" y="261807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7"/>
          <p:cNvSpPr/>
          <p:nvPr/>
        </p:nvSpPr>
        <p:spPr>
          <a:xfrm>
            <a:off x="5175626" y="32208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7"/>
          <p:cNvSpPr/>
          <p:nvPr/>
        </p:nvSpPr>
        <p:spPr>
          <a:xfrm>
            <a:off x="5175626" y="340602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7"/>
          <p:cNvSpPr/>
          <p:nvPr/>
        </p:nvSpPr>
        <p:spPr>
          <a:xfrm>
            <a:off x="5175626" y="420347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7"/>
          <p:cNvSpPr/>
          <p:nvPr/>
        </p:nvSpPr>
        <p:spPr>
          <a:xfrm>
            <a:off x="5175615" y="442601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7"/>
          <p:cNvSpPr/>
          <p:nvPr/>
        </p:nvSpPr>
        <p:spPr>
          <a:xfrm>
            <a:off x="625200" y="440293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7"/>
          <p:cNvSpPr txBox="1"/>
          <p:nvPr/>
        </p:nvSpPr>
        <p:spPr>
          <a:xfrm>
            <a:off x="123952" y="2363474"/>
            <a:ext cx="3894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byte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4676802" y="1386505"/>
            <a:ext cx="3894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961" y="748285"/>
            <a:ext cx="3095889" cy="425684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2036" y="734250"/>
            <a:ext cx="2772318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1" name="Google Shape;221;p27"/>
          <p:cNvSpPr txBox="1"/>
          <p:nvPr/>
        </p:nvSpPr>
        <p:spPr>
          <a:xfrm>
            <a:off x="292752" y="1038505"/>
            <a:ext cx="3894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292752" y="1243819"/>
            <a:ext cx="3894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8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8"/>
          <p:cNvSpPr txBox="1"/>
          <p:nvPr/>
        </p:nvSpPr>
        <p:spPr>
          <a:xfrm>
            <a:off x="3186581" y="444363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8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812069" y="302599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"/>
          <p:cNvSpPr/>
          <p:nvPr/>
        </p:nvSpPr>
        <p:spPr>
          <a:xfrm>
            <a:off x="812069" y="283664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5491916" y="421702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8"/>
          <p:cNvSpPr/>
          <p:nvPr/>
        </p:nvSpPr>
        <p:spPr>
          <a:xfrm>
            <a:off x="5491916" y="103136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8"/>
          <p:cNvSpPr/>
          <p:nvPr/>
        </p:nvSpPr>
        <p:spPr>
          <a:xfrm>
            <a:off x="5491916" y="242439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8"/>
          <p:cNvSpPr/>
          <p:nvPr/>
        </p:nvSpPr>
        <p:spPr>
          <a:xfrm>
            <a:off x="5488270" y="402412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8"/>
          <p:cNvSpPr/>
          <p:nvPr/>
        </p:nvSpPr>
        <p:spPr>
          <a:xfrm>
            <a:off x="812069" y="20327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8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145.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1,898,013.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2024-09-17.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812069" y="362713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"/>
          <p:cNvSpPr/>
          <p:nvPr/>
        </p:nvSpPr>
        <p:spPr>
          <a:xfrm>
            <a:off x="812069" y="482880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8"/>
          <p:cNvSpPr/>
          <p:nvPr/>
        </p:nvSpPr>
        <p:spPr>
          <a:xfrm>
            <a:off x="5491916" y="28092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"/>
          <p:cNvSpPr/>
          <p:nvPr/>
        </p:nvSpPr>
        <p:spPr>
          <a:xfrm>
            <a:off x="5491916" y="381768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8"/>
          <p:cNvSpPr txBox="1"/>
          <p:nvPr/>
        </p:nvSpPr>
        <p:spPr>
          <a:xfrm>
            <a:off x="187206" y="3002438"/>
            <a:ext cx="5523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 byte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351281" y="1031713"/>
            <a:ext cx="5523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558" y="750658"/>
            <a:ext cx="2772318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7" name="Google Shape;247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58333" y="734250"/>
            <a:ext cx="2772318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8" name="Google Shape;248;p28"/>
          <p:cNvSpPr txBox="1"/>
          <p:nvPr/>
        </p:nvSpPr>
        <p:spPr>
          <a:xfrm>
            <a:off x="351281" y="1228358"/>
            <a:ext cx="552300" cy="17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5491916" y="462263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950" y="813450"/>
            <a:ext cx="7805703" cy="3369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55" name="Google Shape;255;p29"/>
          <p:cNvSpPr txBox="1"/>
          <p:nvPr/>
        </p:nvSpPr>
        <p:spPr>
          <a:xfrm>
            <a:off x="72300" y="76200"/>
            <a:ext cx="262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7" name="Google Shape;257;p29"/>
          <p:cNvCxnSpPr/>
          <p:nvPr/>
        </p:nvCxnSpPr>
        <p:spPr>
          <a:xfrm rot="10800000">
            <a:off x="3955988" y="904676"/>
            <a:ext cx="0" cy="30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8" name="Google Shape;258;p29"/>
          <p:cNvSpPr txBox="1"/>
          <p:nvPr/>
        </p:nvSpPr>
        <p:spPr>
          <a:xfrm>
            <a:off x="612945" y="4351714"/>
            <a:ext cx="44079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has mandated that its corporate employees return to the office full-time, five days a week, starting in January 2025.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0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1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91750" y="98850"/>
            <a:ext cx="4431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o1 mini, preview, regular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91750" y="511100"/>
            <a:ext cx="43164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o1 models has 128K token input context window.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o1-preview can generate up to 32K tokens (25K of them consumed internally for reasoning), o1-mini - up to 65K tokens.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91750" y="1415625"/>
            <a:ext cx="4316400" cy="37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passes IQ 120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https://www.maximumtruth.org/p/massive-breakthrough-in-ai-intelligence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0" y="1851900"/>
            <a:ext cx="4316449" cy="323117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0" name="Google Shape;70;p15"/>
          <p:cNvSpPr txBox="1"/>
          <p:nvPr/>
        </p:nvSpPr>
        <p:spPr>
          <a:xfrm>
            <a:off x="4617400" y="98850"/>
            <a:ext cx="29364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shift from "memorize the answers"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to "memorize the reasoning"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617400" y="731527"/>
            <a:ext cx="4431000" cy="106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Plus and Team users:</a:t>
            </a:r>
            <a:endParaRPr sz="13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o1-mini    : 50 messages / day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o1-preview : 50 messages / week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API for tier 5 ($1K/mo):</a:t>
            </a:r>
            <a:endParaRPr sz="11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o1-mini    : 250 requests per minute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o1-preview : 100 requests per minute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17400" y="1858150"/>
            <a:ext cx="4431000" cy="92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cost for tier-5 ($1K/mo):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o1-mini    :  $3/$12 per Million in/out tokens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o1-preview : $15/$60 per Million in/out tokens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GPT-4o     :  $5/$15 per Million in/out tokens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didn’t announce a release date for a finished o1 model.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4617400" y="2836375"/>
            <a:ext cx="44310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RL (Reinforcement Learning)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reward the models for generating desired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reasoning steps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for their alignment with human values, goals, and expectations.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models process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"reasoning tokens"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charges for these 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hidden tokens even though they’re invisible to users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Users can see a summary of steps, but not the actual tokens.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Step-by-step reasoning is slow, but  it delivers superior results.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recommends budgeting 25K tokens for reasoning.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the ouput for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o1-preview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less than 7K (32K-25K),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less than 40K for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o1-mini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Low hallucinations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more resistance to jailbreaking attacks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/>
        </p:nvSpPr>
        <p:spPr>
          <a:xfrm>
            <a:off x="91750" y="98850"/>
            <a:ext cx="3856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o1 Dominates Leaderboard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9625" y="225072"/>
            <a:ext cx="4948500" cy="36911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0" name="Google Shape;80;p16"/>
          <p:cNvSpPr txBox="1"/>
          <p:nvPr/>
        </p:nvSpPr>
        <p:spPr>
          <a:xfrm>
            <a:off x="91750" y="567625"/>
            <a:ext cx="39105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o1 models dominate LMSYS Chatbot Arena Leaderboard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https://lmarena.ai/?leaderboard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359450" y="4407350"/>
            <a:ext cx="36117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Cognition's Devin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significantly improves its code generation capability by using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OpenAI's o1 model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https://www.cognition.ai/blog/evaluating-coding-agents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0" y="1062850"/>
            <a:ext cx="3910499" cy="284928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91750" y="98850"/>
            <a:ext cx="4431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o1 mini, preview, regular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32825" y="532925"/>
            <a:ext cx="5336700" cy="278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https://smol.ai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News and Hackathons, ~24 pages daily!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 humans at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Smol AI 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have been dreading this day.</a:t>
            </a:r>
            <a:b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the first time ever, an LLM has been able to 100% match and accurately report what we consider to be the top stories of the day without our intervention.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Perhaps more interesting for the model trainers,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o1-preview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consistently beats out our vibe check evals. Every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AINews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daily run is a bakeoff between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OpenAI, Anthropic, and Google models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(you can see traces in the archives.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we briefly tried Llama 3 too but it consistently lost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and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o1-preview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basically won every day since introduction (with no specific tuning beyond needing to rip out instructor's hidden system prompts).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3494" y="3197524"/>
            <a:ext cx="2911251" cy="1806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5250" y="58475"/>
            <a:ext cx="3329550" cy="50339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15550" y="22650"/>
            <a:ext cx="392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o1 Results on ARC-AGI-Pub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4870375" y="1546650"/>
            <a:ext cx="4244100" cy="3546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18275" rIns="18275" bIns="1827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https://arcprize.org/blog/openai-o1-results-arc-prize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foundational source of o1 training is still a fixed set of pre-training data. But OpenAI is also able to generate tons of synthetic CoTs that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emulate human reasoning to further train the model via RL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signals for RL were likely achieved using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verification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(over formal domains like math and code) and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 labeling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(over informal domains like task breakdown and planning.)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At inference time, OpenAI says they're using RL to enable o1 to hone its CoT and refine the strategies it uses.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speculate the reward signal here is some kind of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actor + critic system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similar to ones OpenAI previously published. And that they're applying search or backtracking over the generated reasoning tokens at inference time.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https://openai.com/index/finding-gpt4s-mistakes-with-gpt-4/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Iterated CoT genuinely unlocks greater generalization.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iterative re-prompting enables the model to better adapt to novelty, in a way similar to test-time fine-tuning leveraged by the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MindsAI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team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https://minds.ai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0" y="2362625"/>
            <a:ext cx="4719977" cy="2685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/>
        </p:nvSpPr>
        <p:spPr>
          <a:xfrm>
            <a:off x="91675" y="349050"/>
            <a:ext cx="4719900" cy="1437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18275" rIns="18275" bIns="182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ARC-AGI-Pub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a public leaderboard for evaluating the performance of cutting-edge AI systems on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ARC-AGI dataset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ARC-AGI (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Advanced Reasoning and Comprehension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for Artificial General Intelligence)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is a benchmark designed to test an AI's ability to solve problems that require advanced reasoning, common sense, and knowledge (2019, François Chollet).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https://github.com/fchollet/ARC-AGI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80489" y="1425039"/>
            <a:ext cx="1747800" cy="8788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0364" y="67375"/>
            <a:ext cx="2768711" cy="14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/>
        </p:nvSpPr>
        <p:spPr>
          <a:xfrm>
            <a:off x="15550" y="22650"/>
            <a:ext cx="392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o1 - interview with Sam Altman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20275" y="653850"/>
            <a:ext cx="4719900" cy="263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75" tIns="18275" rIns="18275" bIns="1827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Sam Altman discussed the new o1 model's advanced reasoning capabilities (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T-Mobile’s Capital Markets Day,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15 min - from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51:00 to 1:06:00)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https://www.youtube.com/watch?v=r-xmUM5y0LQ&amp;t=3070s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o1 is described as the first AI system with advanced reasoning, outperforming previous models in complex problem-solving.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Altman compared o1’s current state to the "GPT-2 stage", suggesting that "GPT-4" equivalent is coming soon.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 spoke about 5 levels of AI development: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1 - chat</a:t>
            </a:r>
            <a:b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2 - reasoning</a:t>
            </a:r>
            <a:br>
              <a:rPr lang="en" sz="1300" b="1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Level 3 - autonomous AI, agents</a:t>
            </a:r>
            <a:br>
              <a:rPr lang="en" sz="1300" b="1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Level 4 - innovating AI - improving processes</a:t>
            </a:r>
            <a:b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Level 5 - organizational AI - running entire organization</a:t>
            </a:r>
            <a:endParaRPr sz="13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2700" y="653850"/>
            <a:ext cx="2229600" cy="153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91750" y="98850"/>
            <a:ext cx="450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 of Thought - Reasoning Tokens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91750" y="511100"/>
            <a:ext cx="45027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Reasoning tokens and techniques used in System 2 LLMs such as OpenAI o1 - by Don Lim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https://medium.com/@don-lim/reasoning-tokens-and-techniques-used-in-system-2-llm-models-such-as-openai-o1-bacbf8fd9bec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91750" y="1292650"/>
            <a:ext cx="4502700" cy="3481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Daniel Kahneman in 2011 in his book "Thinking, Fast and Slow".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 1 thinking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an immediate response"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System 2 thinking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a delayed response from a well-thought-out process".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Break down complex tasks into smaller steps.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Chain of Thought (CoT)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"CoT-enabled LLMs"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Chain-of-Thought Prompting: Introduced in the 2022 paper "Chain of Thought Prompting Elicits Reasoning in Large Language Models" by Wei et al.,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https://arxiv.org/abs/2201.11903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Chain of Thought (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https://arxiv.org/abs/2201.11903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, 2022)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Tree of Thoughts (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https://arxiv.org/abs/2305.10601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, 2023)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Branch-Solve-Merge (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https://arxiv.org/abs/2310.15123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, 2023),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System 2 Attention (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https://arxiv.org/abs/2311.11829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, 2023)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Rephrase and Respond (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https://arxiv.org/abs/2311.04205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, 2023)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Planing Tokens (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https://arxiv.org/abs/2310.05707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, 2023)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Anthropic Thinking tags (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https://anthropic.com/news/tool-use-ga</a:t>
            </a: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 , 2024)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694250" y="511100"/>
            <a:ext cx="4316400" cy="391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Reinforcement Learning from Human Feedback (RLHF)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training advanced language models like InstructGPT and ChatGPT to align with human preferences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https://en.wikipedia.org/wiki/Reinforcement_learning_from_human_feedback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OpenAI's O1 Models: use "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reasoning tokens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 as part of their Chain-of-Thought approach.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Reasoning Token, Planning Tokens, Self-reasoning tokens.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reasoning tokens - external instructions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self-reasoning tokens - internal prompts that encourage the model to think ahead and reason more independently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Felipe Bonetto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's work focuses on integrating self-reasoning tokens within models to better manage future-oriented tasks and enhance model interpretability​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https://reasoning-tokens.ghost.io/reasoning-tokens/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https://github.com/lucidrains/self-reasoning-tokens-pytorch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https://ai-recon.ghost.io/air-48-april-21-2024/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https://www.envisioning.io/vocab/self-reasoning-token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91750" y="98850"/>
            <a:ext cx="1345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91750" y="606125"/>
            <a:ext cx="4431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will affect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43 Mln jobs in USA (16 Mln in Mexico)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one year.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https://english.elpais.com/economy-and-business/2024-09-15/artificial-intelligence-will-affect-60-million-us-and-mexican-jobs-within-the-year.html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550" y="606113"/>
            <a:ext cx="2267400" cy="1514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/>
        </p:nvSpPr>
        <p:spPr>
          <a:xfrm>
            <a:off x="91750" y="1302000"/>
            <a:ext cx="4431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DeepMind robot ties its shoes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fixes fellow robots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https://techcrunch.com/2024/09/12/google-deepmind-teaches-a-robot-to-autonomously-tie-its-shoes-and-fix-fellow-robots/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91750" y="1997875"/>
            <a:ext cx="4431000" cy="77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Datastack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 framework, easily build real-time web apps, internal tools, dashboards, weekend projects, data entry forms, or prototypes using just Python.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https://github.com/data-stack-hub/DataStack/tree/master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550" y="2269163"/>
            <a:ext cx="1228425" cy="6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91750" y="2940050"/>
            <a:ext cx="4431000" cy="92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Fei-Fei Li's World Labs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raised $230 Mln for developing "large world models" to help artists, designers, developers, and engineers interact/understand the 3D world.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https://techcrunch.com/2024/09/13/fei-fei-lis-world-labs-comes-out-of-stealth-with-230m-in-funding/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3525" y="2955037"/>
            <a:ext cx="1092475" cy="10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91750" y="4036125"/>
            <a:ext cx="44310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 Altman leaves OpenAI board's safety and security committee.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move addresses concerns about potential conflicts of interest. The newly formed committee, chaired by Zico Kolter, will review major models and have the authority to delay their release.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5551" y="4128230"/>
            <a:ext cx="944699" cy="92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6446299" y="2822100"/>
            <a:ext cx="26187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11xAI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startup building AI bots, just secured a $24 million Series A funding. Company makes AI agents like "Alice" for sales and "Jordan" for phone representation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https://www.11x.ai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6446300" y="4342775"/>
            <a:ext cx="2640000" cy="495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Salesforce Ventures - $1 Bln AI fund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https://techcrunch.com/2024/09/16/salesforce-ventures-ups-its-ai-fund-to-1-billion-doubling-it-again/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27160" y="2178370"/>
            <a:ext cx="10668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13048" y="4321673"/>
            <a:ext cx="733250" cy="7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91750" y="22650"/>
            <a:ext cx="1131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91750" y="379025"/>
            <a:ext cx="63450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Andrej Karpathy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LLMs don't care if the tokens happen to represent little text chunks. It could just as well be little image patches, audio chunks, action choices, molecules, or whatever.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you can reduce your problem to that of modeling token streams (for any arbitrary vocabulary of some set of discrete tokens), you can 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throw an LLM at it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 -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next token prediction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for different domains.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https://x.com/karpathy/status/1835024197506187617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Joke: o1-mini keeps refusing to try to solve the Riemann Hypothesis on my behalf. Model laziness continues to be a major issue sad ;p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https://twitter.com/karpathy/status/1834374965942255835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0400" y="388063"/>
            <a:ext cx="1238375" cy="12383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3350" y="2153724"/>
            <a:ext cx="5824599" cy="2912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p22"/>
          <p:cNvSpPr txBox="1"/>
          <p:nvPr/>
        </p:nvSpPr>
        <p:spPr>
          <a:xfrm>
            <a:off x="6687500" y="1998125"/>
            <a:ext cx="22185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Reliable Agentic RAG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 Trustworthiness Estimates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https://cleanlab.ai/blog/reliable-agentic-rag/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91750" y="2246525"/>
            <a:ext cx="3040500" cy="261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Groq (fast inference chips)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partnered with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Saudi oil giant Aramco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build the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world’s largest AI inferencing center in Saudi Arabia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 serve Middle East, Africa, and India.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center will host 19K LPUs (Language Processing Units) by the end of 2024, with potential expansion to 200K units.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Advantages: low energy costs, available land, and proximity to 4 billion people within a 100-millisecond data travel time.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2888</Words>
  <Application>Microsoft Macintosh PowerPoint</Application>
  <PresentationFormat>On-screen Show (16:9)</PresentationFormat>
  <Paragraphs>248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Calibri</vt:lpstr>
      <vt:lpstr>Arial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2024-09-20T16:30:53Z</dcterms:modified>
</cp:coreProperties>
</file>