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0e9e6a7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10e9e6a73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c26a0e7c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0c26a0e7c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0e9e6a73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10e9e6a73c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d502728bd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d502728bd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0800f81a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10800f81a5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0f6e306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0f6e306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1075630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11075630c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0800f81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310800f81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502728b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d502728b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502728bd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502728bd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0f6e306b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10f6e306b7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www.kapwing.com/video-editor" TargetMode="External"/><Relationship Id="rId3" Type="http://schemas.openxmlformats.org/officeDocument/2006/relationships/hyperlink" Target="https://notebooklm.google.com/" TargetMode="External"/><Relationship Id="rId7" Type="http://schemas.openxmlformats.org/officeDocument/2006/relationships/hyperlink" Target="https://www.descript.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revid.ai" TargetMode="External"/><Relationship Id="rId5" Type="http://schemas.openxmlformats.org/officeDocument/2006/relationships/hyperlink" Target="https://github.com/meta-llama/llama-recipes/tree/main/recipes/quickstart/NotebookLlama" TargetMode="External"/><Relationship Id="rId10" Type="http://schemas.openxmlformats.org/officeDocument/2006/relationships/image" Target="../media/image39.png"/><Relationship Id="rId4" Type="http://schemas.openxmlformats.org/officeDocument/2006/relationships/hyperlink" Target="https://www.youtube.com/watch?v=oSuXs0w1PPY" TargetMode="External"/><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hyperlink" Target="https://theflourishingcenter.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png"/><Relationship Id="rId3" Type="http://schemas.openxmlformats.org/officeDocument/2006/relationships/hyperlink" Target="https://www.anthropic.com/news/analysis-tool" TargetMode="External"/><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hyperlink" Target="https://artificialanalysis.ai/text-to-image/arena?tab=Leaderboard" TargetMode="External"/><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hyperlink" Target="https://www.tomsguide.com/ai/mysterious-new-red-panda-ai-image-generator-appears-out-of-nowhere-is-this-a-new-dall-e" TargetMode="External"/><Relationship Id="rId9" Type="http://schemas.openxmlformats.org/officeDocument/2006/relationships/image" Target="../media/image8.pn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s://artificialanalysis.ai/leaderboards/models" TargetMode="External"/><Relationship Id="rId7" Type="http://schemas.openxmlformats.org/officeDocument/2006/relationships/hyperlink" Target="https://openai.com/index/introducing-chatgpt-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ai.meta.com/research/movie-gen/" TargetMode="External"/><Relationship Id="rId5" Type="http://schemas.openxmlformats.org/officeDocument/2006/relationships/image" Target="../media/image19.png"/><Relationship Id="rId4" Type="http://schemas.openxmlformats.org/officeDocument/2006/relationships/hyperlink" Target="https://artificialanalysis.ai/text-to-video/arena" TargetMode="External"/><Relationship Id="rId9"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youtube.com/watch?v=HFEOg352zgk" TargetMode="External"/><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10" Type="http://schemas.openxmlformats.org/officeDocument/2006/relationships/image" Target="../media/image28.png"/><Relationship Id="rId4" Type="http://schemas.openxmlformats.org/officeDocument/2006/relationships/hyperlink" Target="https://www.youtube.com/@EngineeredArtsLtd" TargetMode="External"/><Relationship Id="rId9" Type="http://schemas.openxmlformats.org/officeDocument/2006/relationships/hyperlink" Target="https://www.youtube.com/watch?v=UsuyDInIsF8"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hyperlink" Target="https://ofac.treasury.gov/media/932951/download?in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en.wikipedia.org/wiki/ABBYY" TargetMode="External"/><Relationship Id="rId5" Type="http://schemas.openxmlformats.org/officeDocument/2006/relationships/image" Target="../media/image35.png"/><Relationship Id="rId4" Type="http://schemas.openxmlformats.org/officeDocument/2006/relationships/hyperlink" Target="https://www.youtube.com/watch?v=u4PMwpMGTd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hitehouse.gov/briefing-room/presidential-actions/2024/10/24/memorandum-on-advancing-the-united-states-leadership-in-artificial-intelligence-harnessing-artificial-intelligence-to-fulfill-national-security-objectives-and-fostering-the-safety-security/"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73134" y="961096"/>
            <a:ext cx="4420200" cy="406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Copilot offers multiple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Spark prompt-to-code (in preview)</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 finally has vision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can write and execute code (analysis tool)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macOS desktop app - really good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Llama 3.2 1b &amp; 3b models are 8bit quantized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Cerebras inference Llama3-70b at 2,100 tok/sec</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TSMC in Arizona has outpaced Taiwan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Waymo self-driving cars has raised $5.6 Bln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Red Panda image generation model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Project Jarvis - agent inside Chrome</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Stable Diffusion 3.5 medium is released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Genmo's Mochi 1 open-source video generation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Meta’s Llama-4 expected early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Meta's own real time search engine</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started its own search engine</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Meta's MovieGen AI - videos with sound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Elon Musk xAI is raising funds at $40 Bln valuation</a:t>
            </a:r>
            <a:endParaRPr b="1">
              <a:solidFill>
                <a:srgbClr val="3C78D8"/>
              </a:solidFill>
              <a:latin typeface="Calibri"/>
              <a:ea typeface="Calibri"/>
              <a:cs typeface="Calibri"/>
              <a:sym typeface="Calibri"/>
            </a:endParaRPr>
          </a:p>
        </p:txBody>
      </p:sp>
      <p:sp>
        <p:nvSpPr>
          <p:cNvPr id="58" name="Google Shape;58;p14"/>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01</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4603084" y="961096"/>
            <a:ext cx="4420200" cy="406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- 100K GPU xAI Colossus Cluster</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Shopping - will use AI</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Trend: Agents replacing chatbots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Ameca "Cyber Date" - humanoid robots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OpenAI's Canvas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Co-pilot Updates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Gemini 2.0 in December ?</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o1 model demo in London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Boston Dynamics Atlas robot works autonomously</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M4 Chip and Apple Intelligence</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Linux Patch, Prohibition on certain IT information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National Security Memorandum on AI</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Halloween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Text to Video, NotebookLlama, Revid.AI</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will not replace human coaches and therapists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"Arena" Leaderboard - English</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"Arena" Leaderboard - Coding</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Tech Layoffs in 2024</a:t>
            </a:r>
            <a:endParaRPr b="1">
              <a:solidFill>
                <a:srgbClr val="3C78D8"/>
              </a:solidFill>
              <a:latin typeface="Calibri"/>
              <a:ea typeface="Calibri"/>
              <a:cs typeface="Calibri"/>
              <a:sym typeface="Calibri"/>
            </a:endParaRPr>
          </a:p>
        </p:txBody>
      </p:sp>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35867" y="72975"/>
            <a:ext cx="870182" cy="849599"/>
          </a:xfrm>
          <a:prstGeom prst="rect">
            <a:avLst/>
          </a:prstGeom>
          <a:noFill/>
          <a:ln>
            <a:noFill/>
          </a:ln>
        </p:spPr>
      </p:pic>
      <p:pic>
        <p:nvPicPr>
          <p:cNvPr id="61" name="Google Shape;61;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927000" y="72975"/>
            <a:ext cx="832351" cy="849600"/>
          </a:xfrm>
          <a:prstGeom prst="rect">
            <a:avLst/>
          </a:prstGeom>
          <a:noFill/>
          <a:ln>
            <a:noFill/>
          </a:ln>
        </p:spPr>
      </p:pic>
      <p:pic>
        <p:nvPicPr>
          <p:cNvPr id="62" name="Google Shape;62;p1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8599" y="38325"/>
            <a:ext cx="896891" cy="884250"/>
          </a:xfrm>
          <a:prstGeom prst="rect">
            <a:avLst/>
          </a:prstGeom>
          <a:noFill/>
          <a:ln>
            <a:noFill/>
          </a:ln>
        </p:spPr>
      </p:pic>
      <p:pic>
        <p:nvPicPr>
          <p:cNvPr id="63" name="Google Shape;63;p1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619300" y="157025"/>
            <a:ext cx="1403975" cy="6468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Halloween</a:t>
            </a:r>
            <a:endParaRPr sz="2000" b="1">
              <a:solidFill>
                <a:schemeClr val="dk1"/>
              </a:solidFill>
              <a:latin typeface="Calibri"/>
              <a:ea typeface="Calibri"/>
              <a:cs typeface="Calibri"/>
              <a:sym typeface="Calibri"/>
            </a:endParaRPr>
          </a:p>
        </p:txBody>
      </p:sp>
      <p:pic>
        <p:nvPicPr>
          <p:cNvPr id="157" name="Google Shape;157;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51150" y="508900"/>
            <a:ext cx="7481533" cy="4489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Text to Video</a:t>
            </a:r>
            <a:endParaRPr sz="2000" b="1">
              <a:solidFill>
                <a:schemeClr val="dk1"/>
              </a:solidFill>
              <a:latin typeface="Calibri"/>
              <a:ea typeface="Calibri"/>
              <a:cs typeface="Calibri"/>
              <a:sym typeface="Calibri"/>
            </a:endParaRPr>
          </a:p>
        </p:txBody>
      </p:sp>
      <p:sp>
        <p:nvSpPr>
          <p:cNvPr id="163" name="Google Shape;163;p24"/>
          <p:cNvSpPr txBox="1"/>
          <p:nvPr/>
        </p:nvSpPr>
        <p:spPr>
          <a:xfrm>
            <a:off x="37792" y="403950"/>
            <a:ext cx="39279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https://notebooklm.google.com/</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https://www.youtube.com/watch?v=oSuXs0w1PPY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Google's Notebook LM has a podcast feature, the ability to customize podcasts and a business edition.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the documents or provide a web link</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select "Generate" option under "Audio overview."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"File" menu, select "Export audio" ...</a:t>
            </a:r>
            <a:endParaRPr sz="1300">
              <a:solidFill>
                <a:schemeClr val="dk1"/>
              </a:solidFill>
              <a:latin typeface="Calibri"/>
              <a:ea typeface="Calibri"/>
              <a:cs typeface="Calibri"/>
              <a:sym typeface="Calibri"/>
            </a:endParaRPr>
          </a:p>
        </p:txBody>
      </p:sp>
      <p:sp>
        <p:nvSpPr>
          <p:cNvPr id="164" name="Google Shape;164;p24"/>
          <p:cNvSpPr txBox="1"/>
          <p:nvPr/>
        </p:nvSpPr>
        <p:spPr>
          <a:xfrm>
            <a:off x="37792" y="1796275"/>
            <a:ext cx="39279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NotebookLlama</a:t>
            </a:r>
            <a:r>
              <a:rPr lang="en" sz="1300">
                <a:solidFill>
                  <a:schemeClr val="dk1"/>
                </a:solidFill>
                <a:latin typeface="Calibri"/>
                <a:ea typeface="Calibri"/>
                <a:cs typeface="Calibri"/>
                <a:sym typeface="Calibri"/>
              </a:rPr>
              <a:t> - An Open Version of Google’s NotebookLM from Meta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https://github.com/meta-llama/llama-recipes/tree/main/recipes/quickstart/NotebookLlama</a:t>
            </a:r>
            <a:endParaRPr sz="1000">
              <a:solidFill>
                <a:schemeClr val="dk1"/>
              </a:solidFill>
              <a:latin typeface="Calibri"/>
              <a:ea typeface="Calibri"/>
              <a:cs typeface="Calibri"/>
              <a:sym typeface="Calibri"/>
            </a:endParaRPr>
          </a:p>
        </p:txBody>
      </p:sp>
      <p:sp>
        <p:nvSpPr>
          <p:cNvPr id="165" name="Google Shape;165;p24"/>
          <p:cNvSpPr txBox="1"/>
          <p:nvPr/>
        </p:nvSpPr>
        <p:spPr>
          <a:xfrm>
            <a:off x="5962973" y="125125"/>
            <a:ext cx="3094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Convert audio to video: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https://www.revid.ai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7"/>
              </a:rPr>
              <a:t>https://www.descript.com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https://www.kapwing.com/video-editor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66" name="Google Shape;166;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7800" y="2588300"/>
            <a:ext cx="4419425" cy="2485924"/>
          </a:xfrm>
          <a:prstGeom prst="rect">
            <a:avLst/>
          </a:prstGeom>
          <a:noFill/>
          <a:ln w="9525" cap="flat" cmpd="sng">
            <a:solidFill>
              <a:srgbClr val="FF0000"/>
            </a:solidFill>
            <a:prstDash val="solid"/>
            <a:round/>
            <a:headEnd type="none" w="sm" len="sm"/>
            <a:tailEnd type="none" w="sm" len="sm"/>
          </a:ln>
        </p:spPr>
      </p:pic>
      <p:pic>
        <p:nvPicPr>
          <p:cNvPr id="167" name="Google Shape;167;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936975" y="1045550"/>
            <a:ext cx="3094201" cy="2266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p:nvPr/>
        </p:nvSpPr>
        <p:spPr>
          <a:xfrm>
            <a:off x="91750" y="22650"/>
            <a:ext cx="5528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will not replace human coaches and therapists</a:t>
            </a:r>
            <a:endParaRPr sz="2000" b="1">
              <a:solidFill>
                <a:schemeClr val="dk1"/>
              </a:solidFill>
              <a:latin typeface="Calibri"/>
              <a:ea typeface="Calibri"/>
              <a:cs typeface="Calibri"/>
              <a:sym typeface="Calibri"/>
            </a:endParaRPr>
          </a:p>
        </p:txBody>
      </p:sp>
      <p:sp>
        <p:nvSpPr>
          <p:cNvPr id="173" name="Google Shape;173;p25"/>
          <p:cNvSpPr txBox="1"/>
          <p:nvPr/>
        </p:nvSpPr>
        <p:spPr>
          <a:xfrm>
            <a:off x="91750" y="661500"/>
            <a:ext cx="50988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Emiliya Zhivotovskaya, CEO of the Flourishing Center, argues that AI and AGI will not replace human practitioners in fields like positive psychology, coaching, and therapy.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like a parrot, mimics human language based on the data it's trained on but lacks true understanding, empathy, and consciousness.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AGI (Artificial General Intelligence) is still far off. While AI excels in narrow tasks, achieving human-level general intelligence in machines is a long way away.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Five reasons why human practitioners won't be replaced:**</a:t>
            </a:r>
            <a:endParaRPr sz="1300">
              <a:solidFill>
                <a:schemeClr val="dk1"/>
              </a:solidFill>
              <a:latin typeface="Calibri"/>
              <a:ea typeface="Calibri"/>
              <a:cs typeface="Calibri"/>
              <a:sym typeface="Calibri"/>
            </a:endParaRPr>
          </a:p>
          <a:p>
            <a:pPr marL="400050" lvl="1"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Belief - AI can't genuinely believe in you or your potential the way a human can.</a:t>
            </a:r>
            <a:endParaRPr sz="1300">
              <a:solidFill>
                <a:schemeClr val="dk1"/>
              </a:solidFill>
              <a:latin typeface="Calibri"/>
              <a:ea typeface="Calibri"/>
              <a:cs typeface="Calibri"/>
              <a:sym typeface="Calibri"/>
            </a:endParaRPr>
          </a:p>
          <a:p>
            <a:pPr marL="400050" lvl="1"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Storytelling - AI can't share authentic personal stories that connect with people on a human level.</a:t>
            </a:r>
            <a:endParaRPr sz="1300">
              <a:solidFill>
                <a:schemeClr val="dk1"/>
              </a:solidFill>
              <a:latin typeface="Calibri"/>
              <a:ea typeface="Calibri"/>
              <a:cs typeface="Calibri"/>
              <a:sym typeface="Calibri"/>
            </a:endParaRPr>
          </a:p>
          <a:p>
            <a:pPr marL="400050" lvl="1"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Experiences - AI can't create real-life, engaging experiences that foster learning and growth.</a:t>
            </a:r>
            <a:endParaRPr sz="1300">
              <a:solidFill>
                <a:schemeClr val="dk1"/>
              </a:solidFill>
              <a:latin typeface="Calibri"/>
              <a:ea typeface="Calibri"/>
              <a:cs typeface="Calibri"/>
              <a:sym typeface="Calibri"/>
            </a:endParaRPr>
          </a:p>
          <a:p>
            <a:pPr marL="400050" lvl="1"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Energy Exchange - AI can't replicate the energy exchange and intuition present in human interactions.</a:t>
            </a:r>
            <a:endParaRPr sz="1300">
              <a:solidFill>
                <a:schemeClr val="dk1"/>
              </a:solidFill>
              <a:latin typeface="Calibri"/>
              <a:ea typeface="Calibri"/>
              <a:cs typeface="Calibri"/>
              <a:sym typeface="Calibri"/>
            </a:endParaRPr>
          </a:p>
          <a:p>
            <a:pPr marL="400050" lvl="1"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Reciprocal Relationships - AI can't form genuine, two-way relationships that contribute to well-being.</a:t>
            </a:r>
            <a:endParaRPr sz="1300">
              <a:solidFill>
                <a:schemeClr val="dk1"/>
              </a:solidFill>
              <a:latin typeface="Calibri"/>
              <a:ea typeface="Calibri"/>
              <a:cs typeface="Calibri"/>
              <a:sym typeface="Calibri"/>
            </a:endParaRPr>
          </a:p>
        </p:txBody>
      </p:sp>
      <p:sp>
        <p:nvSpPr>
          <p:cNvPr id="174" name="Google Shape;174;p25"/>
          <p:cNvSpPr txBox="1"/>
          <p:nvPr/>
        </p:nvSpPr>
        <p:spPr>
          <a:xfrm>
            <a:off x="6324925" y="2575075"/>
            <a:ext cx="2085000" cy="372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Emiliya Zhivotovskaya</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3"/>
              </a:rPr>
              <a:t>https://theflourishingcenter.com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75" name="Google Shape;175;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21912" y="661500"/>
            <a:ext cx="1891025" cy="18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1" name="Google Shape;181;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2" name="Google Shape;182;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3" name="Google Shape;183;p26"/>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4" name="Google Shape;184;p26"/>
          <p:cNvSpPr/>
          <p:nvPr/>
        </p:nvSpPr>
        <p:spPr>
          <a:xfrm>
            <a:off x="1208353" y="336645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6"/>
          <p:cNvSpPr/>
          <p:nvPr/>
        </p:nvSpPr>
        <p:spPr>
          <a:xfrm>
            <a:off x="5697025" y="14997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6"/>
          <p:cNvSpPr/>
          <p:nvPr/>
        </p:nvSpPr>
        <p:spPr>
          <a:xfrm>
            <a:off x="5697032" y="189564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6"/>
          <p:cNvSpPr/>
          <p:nvPr/>
        </p:nvSpPr>
        <p:spPr>
          <a:xfrm>
            <a:off x="1208353" y="30756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2,141,583.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2024-10-27.</a:t>
            </a:r>
            <a:endParaRPr sz="1100">
              <a:solidFill>
                <a:srgbClr val="1F2937"/>
              </a:solidFill>
              <a:highlight>
                <a:srgbClr val="FFFFFF"/>
              </a:highlight>
              <a:latin typeface="Calibri"/>
              <a:ea typeface="Calibri"/>
              <a:cs typeface="Calibri"/>
              <a:sym typeface="Calibri"/>
            </a:endParaRPr>
          </a:p>
        </p:txBody>
      </p:sp>
      <p:sp>
        <p:nvSpPr>
          <p:cNvPr id="189" name="Google Shape;189;p26"/>
          <p:cNvSpPr txBox="1"/>
          <p:nvPr/>
        </p:nvSpPr>
        <p:spPr>
          <a:xfrm>
            <a:off x="989460" y="165232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0" name="Google Shape;190;p26"/>
          <p:cNvSpPr txBox="1"/>
          <p:nvPr/>
        </p:nvSpPr>
        <p:spPr>
          <a:xfrm>
            <a:off x="1078012" y="204282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91" name="Google Shape;191;p26"/>
          <p:cNvSpPr txBox="1"/>
          <p:nvPr/>
        </p:nvSpPr>
        <p:spPr>
          <a:xfrm>
            <a:off x="1078012" y="3758915"/>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92" name="Google Shape;192;p26"/>
          <p:cNvSpPr/>
          <p:nvPr/>
        </p:nvSpPr>
        <p:spPr>
          <a:xfrm>
            <a:off x="5697038" y="226898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txBox="1"/>
          <p:nvPr/>
        </p:nvSpPr>
        <p:spPr>
          <a:xfrm>
            <a:off x="989460" y="416256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4" name="Google Shape;194;p26"/>
          <p:cNvSpPr/>
          <p:nvPr/>
        </p:nvSpPr>
        <p:spPr>
          <a:xfrm>
            <a:off x="5697032" y="40293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6"/>
          <p:cNvSpPr txBox="1"/>
          <p:nvPr/>
        </p:nvSpPr>
        <p:spPr>
          <a:xfrm>
            <a:off x="5480455" y="4202446"/>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6" name="Google Shape;196;p26"/>
          <p:cNvSpPr txBox="1"/>
          <p:nvPr/>
        </p:nvSpPr>
        <p:spPr>
          <a:xfrm>
            <a:off x="5480455" y="380909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7" name="Google Shape;197;p26"/>
          <p:cNvSpPr/>
          <p:nvPr/>
        </p:nvSpPr>
        <p:spPr>
          <a:xfrm>
            <a:off x="5697044" y="363598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6"/>
          <p:cNvSpPr/>
          <p:nvPr/>
        </p:nvSpPr>
        <p:spPr>
          <a:xfrm>
            <a:off x="1208353" y="24621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6"/>
          <p:cNvSpPr/>
          <p:nvPr/>
        </p:nvSpPr>
        <p:spPr>
          <a:xfrm>
            <a:off x="1208353" y="442838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0" name="Google Shape;200;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0063" y="777925"/>
            <a:ext cx="3097677" cy="4256850"/>
          </a:xfrm>
          <a:prstGeom prst="rect">
            <a:avLst/>
          </a:prstGeom>
          <a:noFill/>
          <a:ln>
            <a:noFill/>
          </a:ln>
        </p:spPr>
      </p:pic>
      <p:pic>
        <p:nvPicPr>
          <p:cNvPr id="201" name="Google Shape;20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66088" y="792985"/>
            <a:ext cx="3097677" cy="4256850"/>
          </a:xfrm>
          <a:prstGeom prst="rect">
            <a:avLst/>
          </a:prstGeom>
          <a:noFill/>
          <a:ln>
            <a:noFill/>
          </a:ln>
        </p:spPr>
      </p:pic>
      <p:sp>
        <p:nvSpPr>
          <p:cNvPr id="202" name="Google Shape;202;p26"/>
          <p:cNvSpPr/>
          <p:nvPr/>
        </p:nvSpPr>
        <p:spPr>
          <a:xfrm>
            <a:off x="5697038" y="285238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08" name="Google Shape;208;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9" name="Google Shape;209;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0" name="Google Shape;210;p27"/>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11" name="Google Shape;211;p27"/>
          <p:cNvSpPr/>
          <p:nvPr/>
        </p:nvSpPr>
        <p:spPr>
          <a:xfrm>
            <a:off x="5892483" y="346073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7"/>
          <p:cNvSpPr/>
          <p:nvPr/>
        </p:nvSpPr>
        <p:spPr>
          <a:xfrm>
            <a:off x="1567143" y="38425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7"/>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2,141,583.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2024-10-27.</a:t>
            </a:r>
            <a:endParaRPr sz="1100">
              <a:solidFill>
                <a:srgbClr val="1F2937"/>
              </a:solidFill>
              <a:highlight>
                <a:schemeClr val="lt1"/>
              </a:highlight>
              <a:latin typeface="Calibri"/>
              <a:ea typeface="Calibri"/>
              <a:cs typeface="Calibri"/>
              <a:sym typeface="Calibri"/>
            </a:endParaRPr>
          </a:p>
        </p:txBody>
      </p:sp>
      <p:sp>
        <p:nvSpPr>
          <p:cNvPr id="214" name="Google Shape;214;p27"/>
          <p:cNvSpPr/>
          <p:nvPr/>
        </p:nvSpPr>
        <p:spPr>
          <a:xfrm>
            <a:off x="5892483" y="26558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7"/>
          <p:cNvSpPr/>
          <p:nvPr/>
        </p:nvSpPr>
        <p:spPr>
          <a:xfrm>
            <a:off x="5892483" y="42655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7"/>
          <p:cNvSpPr txBox="1"/>
          <p:nvPr/>
        </p:nvSpPr>
        <p:spPr>
          <a:xfrm>
            <a:off x="1318612" y="182538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17" name="Google Shape;217;p27"/>
          <p:cNvSpPr/>
          <p:nvPr/>
        </p:nvSpPr>
        <p:spPr>
          <a:xfrm>
            <a:off x="1567143" y="339438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7"/>
          <p:cNvSpPr/>
          <p:nvPr/>
        </p:nvSpPr>
        <p:spPr>
          <a:xfrm>
            <a:off x="1567143" y="360493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7"/>
          <p:cNvSpPr/>
          <p:nvPr/>
        </p:nvSpPr>
        <p:spPr>
          <a:xfrm>
            <a:off x="1567143" y="40633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7"/>
          <p:cNvSpPr txBox="1"/>
          <p:nvPr/>
        </p:nvSpPr>
        <p:spPr>
          <a:xfrm>
            <a:off x="1168459" y="38189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1" name="Google Shape;221;p27"/>
          <p:cNvSpPr txBox="1"/>
          <p:nvPr/>
        </p:nvSpPr>
        <p:spPr>
          <a:xfrm>
            <a:off x="5646163" y="406335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2" name="Google Shape;222;p27"/>
          <p:cNvSpPr/>
          <p:nvPr/>
        </p:nvSpPr>
        <p:spPr>
          <a:xfrm>
            <a:off x="1567143" y="449039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7"/>
          <p:cNvSpPr txBox="1"/>
          <p:nvPr/>
        </p:nvSpPr>
        <p:spPr>
          <a:xfrm>
            <a:off x="5646171" y="366682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4" name="Google Shape;224;p27"/>
          <p:cNvSpPr txBox="1"/>
          <p:nvPr/>
        </p:nvSpPr>
        <p:spPr>
          <a:xfrm>
            <a:off x="5764369" y="205691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5" name="Google Shape;225;p27"/>
          <p:cNvSpPr txBox="1"/>
          <p:nvPr/>
        </p:nvSpPr>
        <p:spPr>
          <a:xfrm>
            <a:off x="1457662" y="27544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6" name="Google Shape;226;p27"/>
          <p:cNvSpPr/>
          <p:nvPr/>
        </p:nvSpPr>
        <p:spPr>
          <a:xfrm>
            <a:off x="5892483" y="150499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7"/>
          <p:cNvSpPr/>
          <p:nvPr/>
        </p:nvSpPr>
        <p:spPr>
          <a:xfrm>
            <a:off x="5892483" y="464806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28" name="Google Shape;22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719543" y="799863"/>
            <a:ext cx="3049930" cy="4191236"/>
          </a:xfrm>
          <a:prstGeom prst="rect">
            <a:avLst/>
          </a:prstGeom>
          <a:noFill/>
          <a:ln>
            <a:noFill/>
          </a:ln>
        </p:spPr>
      </p:pic>
      <p:pic>
        <p:nvPicPr>
          <p:cNvPr id="229" name="Google Shape;22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7875" y="810450"/>
            <a:ext cx="3049925" cy="4191213"/>
          </a:xfrm>
          <a:prstGeom prst="rect">
            <a:avLst/>
          </a:prstGeom>
          <a:noFill/>
          <a:ln>
            <a:noFill/>
          </a:ln>
        </p:spPr>
      </p:pic>
      <p:sp>
        <p:nvSpPr>
          <p:cNvPr id="230" name="Google Shape;230;p27"/>
          <p:cNvSpPr txBox="1"/>
          <p:nvPr/>
        </p:nvSpPr>
        <p:spPr>
          <a:xfrm>
            <a:off x="1340300" y="423225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1" name="Google Shape;231;p27"/>
          <p:cNvSpPr txBox="1"/>
          <p:nvPr/>
        </p:nvSpPr>
        <p:spPr>
          <a:xfrm>
            <a:off x="5646171" y="128607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49413" y="709150"/>
            <a:ext cx="7445173" cy="3213850"/>
          </a:xfrm>
          <a:prstGeom prst="rect">
            <a:avLst/>
          </a:prstGeom>
          <a:noFill/>
          <a:ln>
            <a:noFill/>
          </a:ln>
        </p:spPr>
      </p:pic>
      <p:sp>
        <p:nvSpPr>
          <p:cNvPr id="237" name="Google Shape;237;p28"/>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38" name="Google Shape;238;p28"/>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39" name="Google Shape;239;p28"/>
          <p:cNvCxnSpPr/>
          <p:nvPr/>
        </p:nvCxnSpPr>
        <p:spPr>
          <a:xfrm rot="10800000">
            <a:off x="4189375" y="1606650"/>
            <a:ext cx="0" cy="2232000"/>
          </a:xfrm>
          <a:prstGeom prst="straightConnector1">
            <a:avLst/>
          </a:prstGeom>
          <a:noFill/>
          <a:ln w="38100" cap="flat" cmpd="sng">
            <a:solidFill>
              <a:schemeClr val="dk2"/>
            </a:solidFill>
            <a:prstDash val="solid"/>
            <a:round/>
            <a:headEnd type="none" w="med" len="med"/>
            <a:tailEnd type="none" w="med" len="med"/>
          </a:ln>
        </p:spPr>
      </p:cxnSp>
      <p:sp>
        <p:nvSpPr>
          <p:cNvPr id="240" name="Google Shape;240;p28"/>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9"/>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46" name="Google Shape;246;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7" name="Google Shape;247;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8" name="Google Shape;248;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49" name="Google Shape;249;p29"/>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50" name="Google Shape;250;p29"/>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- 1</a:t>
            </a:r>
            <a:endParaRPr sz="2000" b="1">
              <a:solidFill>
                <a:schemeClr val="dk1"/>
              </a:solidFill>
              <a:latin typeface="Calibri"/>
              <a:ea typeface="Calibri"/>
              <a:cs typeface="Calibri"/>
              <a:sym typeface="Calibri"/>
            </a:endParaRPr>
          </a:p>
        </p:txBody>
      </p:sp>
      <p:sp>
        <p:nvSpPr>
          <p:cNvPr id="69" name="Google Shape;69;p15"/>
          <p:cNvSpPr txBox="1"/>
          <p:nvPr/>
        </p:nvSpPr>
        <p:spPr>
          <a:xfrm>
            <a:off x="108776" y="454500"/>
            <a:ext cx="43965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GitHub Copilot</a:t>
            </a:r>
            <a:r>
              <a:rPr lang="en" sz="1300">
                <a:solidFill>
                  <a:schemeClr val="dk1"/>
                </a:solidFill>
                <a:latin typeface="Calibri"/>
                <a:ea typeface="Calibri"/>
                <a:cs typeface="Calibri"/>
                <a:sym typeface="Calibri"/>
              </a:rPr>
              <a:t> - now offers selection of models (including Claude 3.5, Sonnet, Gemini 1.5 Pro, and even o1 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GitHub Spark</a:t>
            </a:r>
            <a:r>
              <a:rPr lang="en" sz="1300">
                <a:solidFill>
                  <a:schemeClr val="dk1"/>
                </a:solidFill>
                <a:latin typeface="Calibri"/>
                <a:ea typeface="Calibri"/>
                <a:cs typeface="Calibri"/>
                <a:sym typeface="Calibri"/>
              </a:rPr>
              <a:t> - prompt-to-code (in 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Grok</a:t>
            </a:r>
            <a:r>
              <a:rPr lang="en" sz="1300">
                <a:solidFill>
                  <a:schemeClr val="dk1"/>
                </a:solidFill>
                <a:latin typeface="Calibri"/>
                <a:ea typeface="Calibri"/>
                <a:cs typeface="Calibri"/>
                <a:sym typeface="Calibri"/>
              </a:rPr>
              <a:t> - finally has vision - understand images/memes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Claude</a:t>
            </a:r>
            <a:r>
              <a:rPr lang="en" sz="1300">
                <a:solidFill>
                  <a:schemeClr val="dk1"/>
                </a:solidFill>
                <a:latin typeface="Calibri"/>
                <a:ea typeface="Calibri"/>
                <a:cs typeface="Calibri"/>
                <a:sym typeface="Calibri"/>
              </a:rPr>
              <a:t> can now write and execute code (analysis tool) - </a:t>
            </a:r>
            <a:r>
              <a:rPr lang="en" sz="900" u="sng">
                <a:solidFill>
                  <a:schemeClr val="hlink"/>
                </a:solidFill>
                <a:latin typeface="Calibri"/>
                <a:ea typeface="Calibri"/>
                <a:cs typeface="Calibri"/>
                <a:sym typeface="Calibri"/>
                <a:hlinkClick r:id="rId3"/>
              </a:rPr>
              <a:t>https://www.anthropic.com/news/analysis-tool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Perplexity desktop app</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macOS </a:t>
            </a:r>
            <a:r>
              <a:rPr lang="en" sz="1300">
                <a:solidFill>
                  <a:schemeClr val="dk1"/>
                </a:solidFill>
                <a:latin typeface="Calibri"/>
                <a:ea typeface="Calibri"/>
                <a:cs typeface="Calibri"/>
                <a:sym typeface="Calibri"/>
              </a:rPr>
              <a:t>- really good.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Anthropic, OpenAI, Google Gemini also have desktop apps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 3.2 1b &amp; 3b models</a:t>
            </a:r>
            <a:r>
              <a:rPr lang="en" sz="1300">
                <a:solidFill>
                  <a:schemeClr val="dk1"/>
                </a:solidFill>
                <a:latin typeface="Calibri"/>
                <a:ea typeface="Calibri"/>
                <a:cs typeface="Calibri"/>
                <a:sym typeface="Calibri"/>
              </a:rPr>
              <a:t> are 8bit quantized - much faster inference, low compute/memory requirements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Cerebras</a:t>
            </a:r>
            <a:r>
              <a:rPr lang="en" sz="1300">
                <a:solidFill>
                  <a:schemeClr val="dk1"/>
                </a:solidFill>
                <a:latin typeface="Calibri"/>
                <a:ea typeface="Calibri"/>
                <a:cs typeface="Calibri"/>
                <a:sym typeface="Calibri"/>
              </a:rPr>
              <a:t> inference x3 faster (Llama3-70b at 2,100 tok/sec)</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TSMC</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Taiwan Semiconductor Manufacturing Company</a:t>
            </a:r>
            <a:r>
              <a:rPr lang="en" sz="1300">
                <a:solidFill>
                  <a:schemeClr val="dk1"/>
                </a:solidFill>
                <a:latin typeface="Calibri"/>
                <a:ea typeface="Calibri"/>
                <a:cs typeface="Calibri"/>
                <a:sym typeface="Calibri"/>
              </a:rPr>
              <a:t>) in Arizona has outpaced production in Taiwan.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Waymo</a:t>
            </a:r>
            <a:r>
              <a:rPr lang="en" sz="1300">
                <a:solidFill>
                  <a:schemeClr val="dk1"/>
                </a:solidFill>
                <a:latin typeface="Calibri"/>
                <a:ea typeface="Calibri"/>
                <a:cs typeface="Calibri"/>
                <a:sym typeface="Calibri"/>
              </a:rPr>
              <a:t> (self-driving cars) has raised $5.6 Bln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Red Panda image generation model</a:t>
            </a:r>
            <a:r>
              <a:rPr lang="en" sz="1300">
                <a:solidFill>
                  <a:schemeClr val="dk1"/>
                </a:solidFill>
                <a:latin typeface="Calibri"/>
                <a:ea typeface="Calibri"/>
                <a:cs typeface="Calibri"/>
                <a:sym typeface="Calibri"/>
              </a:rPr>
              <a:t> - beats all other models</a:t>
            </a:r>
            <a:endParaRPr sz="1300">
              <a:solidFill>
                <a:schemeClr val="dk1"/>
              </a:solidFill>
              <a:latin typeface="Calibri"/>
              <a:ea typeface="Calibri"/>
              <a:cs typeface="Calibri"/>
              <a:sym typeface="Calibri"/>
            </a:endParaRPr>
          </a:p>
          <a:p>
            <a:pPr marL="457200" lvl="1"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https://www.tomsguide.com/ai/mysterious-new-red-panda-ai-image-generator-appears-out-of-nowhere-is-this-a-new-dall-e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1"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https://artificialanalysis.ai/text-to-image/arena?tab=Leaderboard</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Project Jarvis</a:t>
            </a:r>
            <a:r>
              <a:rPr lang="en" sz="1300">
                <a:solidFill>
                  <a:schemeClr val="dk1"/>
                </a:solidFill>
                <a:latin typeface="Calibri"/>
                <a:ea typeface="Calibri"/>
                <a:cs typeface="Calibri"/>
                <a:sym typeface="Calibri"/>
              </a:rPr>
              <a:t> - Google agent inside Chrome browser (in dev, using Gemini 2.0, large context window, can work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across multiple web pages)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Stable Diffusion 3.5</a:t>
            </a:r>
            <a:r>
              <a:rPr lang="en" sz="1300">
                <a:solidFill>
                  <a:schemeClr val="dk1"/>
                </a:solidFill>
                <a:latin typeface="Calibri"/>
                <a:ea typeface="Calibri"/>
                <a:cs typeface="Calibri"/>
                <a:sym typeface="Calibri"/>
              </a:rPr>
              <a:t> medium is released</a:t>
            </a:r>
            <a:endParaRPr sz="1300">
              <a:solidFill>
                <a:schemeClr val="dk1"/>
              </a:solidFill>
              <a:latin typeface="Calibri"/>
              <a:ea typeface="Calibri"/>
              <a:cs typeface="Calibri"/>
              <a:sym typeface="Calibri"/>
            </a:endParaRPr>
          </a:p>
        </p:txBody>
      </p:sp>
      <p:pic>
        <p:nvPicPr>
          <p:cNvPr id="70" name="Google Shape;70;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7675" y="152400"/>
            <a:ext cx="1656000" cy="873550"/>
          </a:xfrm>
          <a:prstGeom prst="rect">
            <a:avLst/>
          </a:prstGeom>
          <a:noFill/>
          <a:ln>
            <a:noFill/>
          </a:ln>
        </p:spPr>
      </p:pic>
      <p:pic>
        <p:nvPicPr>
          <p:cNvPr id="71" name="Google Shape;71;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518539" y="152400"/>
            <a:ext cx="1554711" cy="873550"/>
          </a:xfrm>
          <a:prstGeom prst="rect">
            <a:avLst/>
          </a:prstGeom>
          <a:noFill/>
          <a:ln>
            <a:noFill/>
          </a:ln>
        </p:spPr>
      </p:pic>
      <p:pic>
        <p:nvPicPr>
          <p:cNvPr id="72" name="Google Shape;72;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57725" y="1078750"/>
            <a:ext cx="1656000" cy="927356"/>
          </a:xfrm>
          <a:prstGeom prst="rect">
            <a:avLst/>
          </a:prstGeom>
          <a:noFill/>
          <a:ln>
            <a:noFill/>
          </a:ln>
        </p:spPr>
      </p:pic>
      <p:pic>
        <p:nvPicPr>
          <p:cNvPr id="73" name="Google Shape;73;p1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506425" y="1025952"/>
            <a:ext cx="1554700" cy="1181090"/>
          </a:xfrm>
          <a:prstGeom prst="rect">
            <a:avLst/>
          </a:prstGeom>
          <a:noFill/>
          <a:ln>
            <a:noFill/>
          </a:ln>
        </p:spPr>
      </p:pic>
      <p:pic>
        <p:nvPicPr>
          <p:cNvPr id="74" name="Google Shape;74;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45051" y="2032496"/>
            <a:ext cx="927350" cy="927350"/>
          </a:xfrm>
          <a:prstGeom prst="rect">
            <a:avLst/>
          </a:prstGeom>
          <a:noFill/>
          <a:ln>
            <a:noFill/>
          </a:ln>
        </p:spPr>
      </p:pic>
      <p:pic>
        <p:nvPicPr>
          <p:cNvPr id="75" name="Google Shape;75;p1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579775" y="2297948"/>
            <a:ext cx="1481350" cy="832325"/>
          </a:xfrm>
          <a:prstGeom prst="rect">
            <a:avLst/>
          </a:prstGeom>
          <a:noFill/>
          <a:ln>
            <a:noFill/>
          </a:ln>
        </p:spPr>
      </p:pic>
      <p:pic>
        <p:nvPicPr>
          <p:cNvPr id="76" name="Google Shape;76;p1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587459" y="2986250"/>
            <a:ext cx="1071934" cy="832325"/>
          </a:xfrm>
          <a:prstGeom prst="rect">
            <a:avLst/>
          </a:prstGeom>
          <a:noFill/>
          <a:ln>
            <a:noFill/>
          </a:ln>
        </p:spPr>
      </p:pic>
      <p:pic>
        <p:nvPicPr>
          <p:cNvPr id="77" name="Google Shape;77;p1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741580" y="3197775"/>
            <a:ext cx="1519375" cy="1011075"/>
          </a:xfrm>
          <a:prstGeom prst="rect">
            <a:avLst/>
          </a:prstGeom>
          <a:noFill/>
          <a:ln>
            <a:noFill/>
          </a:ln>
        </p:spPr>
      </p:pic>
      <p:pic>
        <p:nvPicPr>
          <p:cNvPr id="78" name="Google Shape;78;p1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7343125" y="3221175"/>
            <a:ext cx="1718000" cy="962080"/>
          </a:xfrm>
          <a:prstGeom prst="rect">
            <a:avLst/>
          </a:prstGeom>
          <a:noFill/>
          <a:ln>
            <a:noFill/>
          </a:ln>
        </p:spPr>
      </p:pic>
      <p:pic>
        <p:nvPicPr>
          <p:cNvPr id="79" name="Google Shape;79;p15"/>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3953025" y="4174600"/>
            <a:ext cx="1519375" cy="914779"/>
          </a:xfrm>
          <a:prstGeom prst="rect">
            <a:avLst/>
          </a:prstGeom>
          <a:noFill/>
          <a:ln>
            <a:noFill/>
          </a:ln>
        </p:spPr>
      </p:pic>
      <p:pic>
        <p:nvPicPr>
          <p:cNvPr id="80" name="Google Shape;80;p15"/>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5822501" y="4261650"/>
            <a:ext cx="1481352" cy="740676"/>
          </a:xfrm>
          <a:prstGeom prst="rect">
            <a:avLst/>
          </a:prstGeom>
          <a:noFill/>
          <a:ln>
            <a:noFill/>
          </a:ln>
        </p:spPr>
      </p:pic>
      <p:pic>
        <p:nvPicPr>
          <p:cNvPr id="81" name="Google Shape;81;p15"/>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5436025" y="2058896"/>
            <a:ext cx="837113" cy="832325"/>
          </a:xfrm>
          <a:prstGeom prst="rect">
            <a:avLst/>
          </a:prstGeom>
          <a:noFill/>
          <a:ln>
            <a:noFill/>
          </a:ln>
        </p:spPr>
      </p:pic>
      <p:pic>
        <p:nvPicPr>
          <p:cNvPr id="82" name="Google Shape;82;p15"/>
          <p:cNvPicPr preferRelativeResize="0"/>
          <p:nvPr/>
        </p:nvPicPr>
        <p:blipFill>
          <a:blip r:embed="rId18" cstate="email">
            <a:alphaModFix/>
            <a:extLst>
              <a:ext uri="{28A0092B-C50C-407E-A947-70E740481C1C}">
                <a14:useLocalDpi xmlns:a14="http://schemas.microsoft.com/office/drawing/2010/main"/>
              </a:ext>
            </a:extLst>
          </a:blip>
          <a:stretch>
            <a:fillRect/>
          </a:stretch>
        </p:blipFill>
        <p:spPr>
          <a:xfrm>
            <a:off x="6423827" y="2133324"/>
            <a:ext cx="837125" cy="837125"/>
          </a:xfrm>
          <a:prstGeom prst="rect">
            <a:avLst/>
          </a:prstGeom>
          <a:noFill/>
          <a:ln>
            <a:noFill/>
          </a:ln>
        </p:spPr>
      </p:pic>
      <p:pic>
        <p:nvPicPr>
          <p:cNvPr id="83" name="Google Shape;83;p15"/>
          <p:cNvPicPr preferRelativeResize="0"/>
          <p:nvPr/>
        </p:nvPicPr>
        <p:blipFill>
          <a:blip r:embed="rId19" cstate="email">
            <a:alphaModFix/>
            <a:extLst>
              <a:ext uri="{28A0092B-C50C-407E-A947-70E740481C1C}">
                <a14:useLocalDpi xmlns:a14="http://schemas.microsoft.com/office/drawing/2010/main"/>
              </a:ext>
            </a:extLst>
          </a:blip>
          <a:stretch>
            <a:fillRect/>
          </a:stretch>
        </p:blipFill>
        <p:spPr>
          <a:xfrm>
            <a:off x="6423819" y="1197938"/>
            <a:ext cx="837125" cy="83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- 2</a:t>
            </a:r>
            <a:endParaRPr sz="2000" b="1">
              <a:solidFill>
                <a:schemeClr val="dk1"/>
              </a:solidFill>
              <a:latin typeface="Calibri"/>
              <a:ea typeface="Calibri"/>
              <a:cs typeface="Calibri"/>
              <a:sym typeface="Calibri"/>
            </a:endParaRPr>
          </a:p>
        </p:txBody>
      </p:sp>
      <p:sp>
        <p:nvSpPr>
          <p:cNvPr id="89" name="Google Shape;89;p16"/>
          <p:cNvSpPr txBox="1"/>
          <p:nvPr/>
        </p:nvSpPr>
        <p:spPr>
          <a:xfrm>
            <a:off x="86251" y="500600"/>
            <a:ext cx="43965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Genmo's Mochi 1 </a:t>
            </a:r>
            <a:r>
              <a:rPr lang="en" sz="1300">
                <a:solidFill>
                  <a:schemeClr val="dk1"/>
                </a:solidFill>
                <a:latin typeface="Calibri"/>
                <a:ea typeface="Calibri"/>
                <a:cs typeface="Calibri"/>
                <a:sym typeface="Calibri"/>
              </a:rPr>
              <a:t>- new open-source video generation model takes second place on the </a:t>
            </a:r>
            <a:r>
              <a:rPr lang="en" sz="1300" b="1">
                <a:solidFill>
                  <a:srgbClr val="3C78D8"/>
                </a:solidFill>
                <a:latin typeface="Calibri"/>
                <a:ea typeface="Calibri"/>
                <a:cs typeface="Calibri"/>
                <a:sym typeface="Calibri"/>
              </a:rPr>
              <a:t>Artificial Analysis video leaderboard</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https://artificialanalysis.ai/leaderboards/models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https://artificialanalysis.ai/text-to-video/arena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0" name="Google Shape;90;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91750" y="1724700"/>
            <a:ext cx="4385501" cy="3010232"/>
          </a:xfrm>
          <a:prstGeom prst="rect">
            <a:avLst/>
          </a:prstGeom>
          <a:noFill/>
          <a:ln w="9525" cap="flat" cmpd="sng">
            <a:solidFill>
              <a:srgbClr val="FF0000"/>
            </a:solidFill>
            <a:prstDash val="solid"/>
            <a:round/>
            <a:headEnd type="none" w="sm" len="sm"/>
            <a:tailEnd type="none" w="sm" len="sm"/>
          </a:ln>
        </p:spPr>
      </p:pic>
      <p:sp>
        <p:nvSpPr>
          <p:cNvPr id="91" name="Google Shape;91;p16"/>
          <p:cNvSpPr txBox="1"/>
          <p:nvPr/>
        </p:nvSpPr>
        <p:spPr>
          <a:xfrm>
            <a:off x="4715386" y="38865"/>
            <a:ext cx="43965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Llama-4</a:t>
            </a:r>
            <a:r>
              <a:rPr lang="en" sz="1300">
                <a:solidFill>
                  <a:schemeClr val="dk1"/>
                </a:solidFill>
                <a:latin typeface="Calibri"/>
                <a:ea typeface="Calibri"/>
                <a:cs typeface="Calibri"/>
                <a:sym typeface="Calibri"/>
              </a:rPr>
              <a:t> AI Models Are Training on a GPU Cluster bigger than 100,000 H100s ("Bigger Than Anything Else").  An initial launch expected early next year.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working on improving Llama's reasoning abilities.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developing their own </a:t>
            </a:r>
            <a:r>
              <a:rPr lang="en" sz="1300" b="1">
                <a:solidFill>
                  <a:srgbClr val="FF0000"/>
                </a:solidFill>
                <a:latin typeface="Calibri"/>
                <a:ea typeface="Calibri"/>
                <a:cs typeface="Calibri"/>
                <a:sym typeface="Calibri"/>
              </a:rPr>
              <a:t>search engine</a:t>
            </a:r>
            <a:r>
              <a:rPr lang="en" sz="1300">
                <a:solidFill>
                  <a:schemeClr val="dk1"/>
                </a:solidFill>
                <a:latin typeface="Calibri"/>
                <a:ea typeface="Calibri"/>
                <a:cs typeface="Calibri"/>
                <a:sym typeface="Calibri"/>
              </a:rPr>
              <a:t> to add real time search result data to their LLM chatbot (and reduce dependency on Google and Bing). This will work in Facebook, Instagram, WhatsApp, ... So Meta's AI search will be providing real-time answers about current events, markets,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MovieGen AI </a:t>
            </a:r>
            <a:r>
              <a:rPr lang="en" sz="1300">
                <a:solidFill>
                  <a:schemeClr val="dk1"/>
                </a:solidFill>
                <a:latin typeface="Calibri"/>
                <a:ea typeface="Calibri"/>
                <a:cs typeface="Calibri"/>
                <a:sym typeface="Calibri"/>
              </a:rPr>
              <a:t>- generate videos with sound - 1080p, 16 frames/sec - </a:t>
            </a:r>
            <a:r>
              <a:rPr lang="en" sz="1300" u="sng">
                <a:solidFill>
                  <a:schemeClr val="hlink"/>
                </a:solidFill>
                <a:latin typeface="Calibri"/>
                <a:ea typeface="Calibri"/>
                <a:cs typeface="Calibri"/>
                <a:sym typeface="Calibri"/>
                <a:hlinkClick r:id="rId6"/>
              </a:rPr>
              <a:t>https://ai.meta.com/research/movie-gen/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92" name="Google Shape;92;p16"/>
          <p:cNvSpPr txBox="1"/>
          <p:nvPr/>
        </p:nvSpPr>
        <p:spPr>
          <a:xfrm>
            <a:off x="4722826" y="3307950"/>
            <a:ext cx="43965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 ChatGPT can now search the web in a much better way than before. </a:t>
            </a:r>
            <a:r>
              <a:rPr lang="en" sz="1300">
                <a:solidFill>
                  <a:schemeClr val="dk1"/>
                </a:solidFill>
                <a:latin typeface="Calibri"/>
                <a:ea typeface="Calibri"/>
                <a:cs typeface="Calibri"/>
                <a:sym typeface="Calibri"/>
              </a:rPr>
              <a:t>You can get fast, timely answers with links to relevant web sources, which you would have previously needed to go to a search engine for. </a:t>
            </a:r>
            <a:br>
              <a:rPr lang="en" sz="1000">
                <a:solidFill>
                  <a:schemeClr val="dk1"/>
                </a:solidFill>
                <a:latin typeface="Calibri"/>
                <a:ea typeface="Calibri"/>
                <a:cs typeface="Calibri"/>
                <a:sym typeface="Calibri"/>
              </a:rPr>
            </a:br>
            <a:r>
              <a:rPr lang="en" sz="1000" b="1" u="sng">
                <a:solidFill>
                  <a:schemeClr val="hlink"/>
                </a:solidFill>
                <a:latin typeface="Calibri"/>
                <a:ea typeface="Calibri"/>
                <a:cs typeface="Calibri"/>
                <a:sym typeface="Calibri"/>
                <a:hlinkClick r:id="rId7"/>
              </a:rPr>
              <a:t>https://openai.com/index/introducing-chatgpt-search/</a:t>
            </a:r>
            <a:r>
              <a:rPr lang="en" sz="1000" b="1">
                <a:solidFill>
                  <a:srgbClr val="FF0000"/>
                </a:solidFill>
                <a:latin typeface="Calibri"/>
                <a:ea typeface="Calibri"/>
                <a:cs typeface="Calibri"/>
                <a:sym typeface="Calibri"/>
              </a:rPr>
              <a:t> </a:t>
            </a:r>
            <a:endParaRPr sz="10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xAI </a:t>
            </a:r>
            <a:r>
              <a:rPr lang="en" sz="1300">
                <a:solidFill>
                  <a:schemeClr val="dk1"/>
                </a:solidFill>
                <a:latin typeface="Calibri"/>
                <a:ea typeface="Calibri"/>
                <a:cs typeface="Calibri"/>
                <a:sym typeface="Calibri"/>
              </a:rPr>
              <a:t>- in talks to raise funds at a $40 Bln valuation.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xAI - 100K GPU xAI Colossus Cluster</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Google Shopping - will use 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Trend: Agents replacing chatbots</a:t>
            </a:r>
            <a:endParaRPr sz="1300" b="1">
              <a:solidFill>
                <a:srgbClr val="FF0000"/>
              </a:solidFill>
              <a:latin typeface="Calibri"/>
              <a:ea typeface="Calibri"/>
              <a:cs typeface="Calibri"/>
              <a:sym typeface="Calibri"/>
            </a:endParaRPr>
          </a:p>
        </p:txBody>
      </p:sp>
      <p:pic>
        <p:nvPicPr>
          <p:cNvPr id="93" name="Google Shape;93;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22825" y="2322900"/>
            <a:ext cx="1370553" cy="912050"/>
          </a:xfrm>
          <a:prstGeom prst="rect">
            <a:avLst/>
          </a:prstGeom>
          <a:noFill/>
          <a:ln w="9525" cap="flat" cmpd="sng">
            <a:solidFill>
              <a:srgbClr val="FF0000"/>
            </a:solidFill>
            <a:prstDash val="solid"/>
            <a:round/>
            <a:headEnd type="none" w="sm" len="sm"/>
            <a:tailEnd type="none" w="sm" len="sm"/>
          </a:ln>
        </p:spPr>
      </p:pic>
      <p:pic>
        <p:nvPicPr>
          <p:cNvPr id="94" name="Google Shape;94;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37281" y="2322900"/>
            <a:ext cx="1464193" cy="912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p:nvPr/>
        </p:nvSpPr>
        <p:spPr>
          <a:xfrm>
            <a:off x="91750" y="22650"/>
            <a:ext cx="408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chats - getting real time news</a:t>
            </a:r>
            <a:endParaRPr sz="2000" b="1">
              <a:solidFill>
                <a:schemeClr val="dk1"/>
              </a:solidFill>
              <a:latin typeface="Calibri"/>
              <a:ea typeface="Calibri"/>
              <a:cs typeface="Calibri"/>
              <a:sym typeface="Calibri"/>
            </a:endParaRPr>
          </a:p>
        </p:txBody>
      </p:sp>
      <p:sp>
        <p:nvSpPr>
          <p:cNvPr id="100" name="Google Shape;100;p17"/>
          <p:cNvSpPr txBox="1"/>
          <p:nvPr/>
        </p:nvSpPr>
        <p:spPr>
          <a:xfrm>
            <a:off x="91761" y="519690"/>
            <a:ext cx="43965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Gemini </a:t>
            </a:r>
            <a:r>
              <a:rPr lang="en" sz="1300">
                <a:solidFill>
                  <a:schemeClr val="dk1"/>
                </a:solidFill>
                <a:latin typeface="Calibri"/>
                <a:ea typeface="Calibri"/>
                <a:cs typeface="Calibri"/>
                <a:sym typeface="Calibri"/>
              </a:rPr>
              <a:t>- knows what Google knows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 AI chats</a:t>
            </a:r>
            <a:r>
              <a:rPr lang="en" sz="1300">
                <a:solidFill>
                  <a:schemeClr val="dk1"/>
                </a:solidFill>
                <a:latin typeface="Calibri"/>
                <a:ea typeface="Calibri"/>
                <a:cs typeface="Calibri"/>
                <a:sym typeface="Calibri"/>
              </a:rPr>
              <a:t> - adding real-time AI search to provide real-time answers about current events, markets,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 ChatGPT Search</a:t>
            </a:r>
            <a:r>
              <a:rPr lang="en" sz="1300">
                <a:solidFill>
                  <a:schemeClr val="dk1"/>
                </a:solidFill>
                <a:latin typeface="Calibri"/>
                <a:ea typeface="Calibri"/>
                <a:cs typeface="Calibri"/>
                <a:sym typeface="Calibri"/>
              </a:rPr>
              <a:t> - (</a:t>
            </a:r>
            <a:r>
              <a:rPr lang="en" sz="1300" b="1">
                <a:solidFill>
                  <a:srgbClr val="FF0000"/>
                </a:solidFill>
                <a:latin typeface="Calibri"/>
                <a:ea typeface="Calibri"/>
                <a:cs typeface="Calibri"/>
                <a:sym typeface="Calibri"/>
              </a:rPr>
              <a:t>only GPT-4o model</a:t>
            </a:r>
            <a:r>
              <a:rPr lang="en" sz="1300">
                <a:solidFill>
                  <a:schemeClr val="dk1"/>
                </a:solidFill>
                <a:latin typeface="Calibri"/>
                <a:ea typeface="Calibri"/>
                <a:cs typeface="Calibri"/>
                <a:sym typeface="Calibri"/>
              </a:rPr>
              <a:t>) - fast, timely answers with links to relevant web sources (Plus and Teams)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Perplexity AI</a:t>
            </a:r>
            <a:r>
              <a:rPr lang="en" sz="1300">
                <a:solidFill>
                  <a:schemeClr val="dk1"/>
                </a:solidFill>
                <a:latin typeface="Calibri"/>
                <a:ea typeface="Calibri"/>
                <a:cs typeface="Calibri"/>
                <a:sym typeface="Calibri"/>
              </a:rPr>
              <a:t> - provides "fast, timely answers with links to relevant web sources" for topics like current news, sports scores, stock quotes, and more, partnered with various news and data providers, including The Associated Press, Reuters, Financial Times, and others, to provide up-to-date information. You need to activate "Pro" mode though.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a:t>
            </a:r>
            <a:r>
              <a:rPr lang="en" sz="1300">
                <a:solidFill>
                  <a:schemeClr val="dk1"/>
                </a:solidFill>
                <a:latin typeface="Calibri"/>
                <a:ea typeface="Calibri"/>
                <a:cs typeface="Calibri"/>
                <a:sym typeface="Calibri"/>
              </a:rPr>
              <a:t> - "Stay updated with contextual news within Copilot chat" for Dynamics 365 Sales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Anthropic Claude </a:t>
            </a:r>
            <a:r>
              <a:rPr lang="en" sz="1300">
                <a:solidFill>
                  <a:schemeClr val="dk1"/>
                </a:solidFill>
                <a:latin typeface="Calibri"/>
                <a:ea typeface="Calibri"/>
                <a:cs typeface="Calibri"/>
                <a:sym typeface="Calibri"/>
              </a:rPr>
              <a:t>- still doesn't have it, but you can access it via </a:t>
            </a:r>
            <a:r>
              <a:rPr lang="en" sz="1300" b="1">
                <a:solidFill>
                  <a:srgbClr val="FF0000"/>
                </a:solidFill>
                <a:latin typeface="Calibri"/>
                <a:ea typeface="Calibri"/>
                <a:cs typeface="Calibri"/>
                <a:sym typeface="Calibri"/>
              </a:rPr>
              <a:t>Perplexity Pro</a:t>
            </a:r>
            <a:endParaRPr sz="1300" b="1">
              <a:solidFill>
                <a:srgbClr val="FF0000"/>
              </a:solidFill>
              <a:latin typeface="Calibri"/>
              <a:ea typeface="Calibri"/>
              <a:cs typeface="Calibri"/>
              <a:sym typeface="Calibri"/>
            </a:endParaRPr>
          </a:p>
        </p:txBody>
      </p:sp>
      <p:pic>
        <p:nvPicPr>
          <p:cNvPr id="101" name="Google Shape;101;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1750" y="3603425"/>
            <a:ext cx="3700411" cy="1422675"/>
          </a:xfrm>
          <a:prstGeom prst="rect">
            <a:avLst/>
          </a:prstGeom>
          <a:noFill/>
          <a:ln w="9525" cap="flat" cmpd="sng">
            <a:solidFill>
              <a:srgbClr val="FF0000"/>
            </a:solidFill>
            <a:prstDash val="solid"/>
            <a:round/>
            <a:headEnd type="none" w="sm" len="sm"/>
            <a:tailEnd type="none" w="sm" len="sm"/>
          </a:ln>
        </p:spPr>
      </p:pic>
      <p:pic>
        <p:nvPicPr>
          <p:cNvPr id="102" name="Google Shape;10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44675" y="96225"/>
            <a:ext cx="3812126" cy="484050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p:nvPr/>
        </p:nvSpPr>
        <p:spPr>
          <a:xfrm>
            <a:off x="91750" y="22650"/>
            <a:ext cx="408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Example: Perplexity News Search</a:t>
            </a:r>
            <a:endParaRPr sz="2000" b="1">
              <a:solidFill>
                <a:schemeClr val="dk1"/>
              </a:solidFill>
              <a:latin typeface="Calibri"/>
              <a:ea typeface="Calibri"/>
              <a:cs typeface="Calibri"/>
              <a:sym typeface="Calibri"/>
            </a:endParaRPr>
          </a:p>
        </p:txBody>
      </p:sp>
      <p:sp>
        <p:nvSpPr>
          <p:cNvPr id="108" name="Google Shape;108;p18"/>
          <p:cNvSpPr txBox="1"/>
          <p:nvPr/>
        </p:nvSpPr>
        <p:spPr>
          <a:xfrm>
            <a:off x="91750" y="471200"/>
            <a:ext cx="298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Prompt: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Please make a bulleted list summary of the main 10-20 news and announcements in the area of AI for the last 30 days (mostly after October 1, 2024) which may be of interest and relevance for a CEO or CRO (Chief Risk Officer) of a CTO (Chief Technology Officer), AI and ML managers and developers of an US based large company. The news may include progress in LLMs, RAG, multi-modal, robotics, governmental regulations, and more.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Please provide links to the sources where possible</a:t>
            </a:r>
            <a:endParaRPr sz="1200">
              <a:solidFill>
                <a:schemeClr val="dk1"/>
              </a:solidFill>
              <a:latin typeface="Calibri"/>
              <a:ea typeface="Calibri"/>
              <a:cs typeface="Calibri"/>
              <a:sym typeface="Calibri"/>
            </a:endParaRPr>
          </a:p>
        </p:txBody>
      </p:sp>
      <p:sp>
        <p:nvSpPr>
          <p:cNvPr id="109" name="Google Shape;109;p18"/>
          <p:cNvSpPr txBox="1"/>
          <p:nvPr/>
        </p:nvSpPr>
        <p:spPr>
          <a:xfrm>
            <a:off x="3176600" y="464275"/>
            <a:ext cx="5891700" cy="446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List from the output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Chipotle introduced an AI recruiter named "Ava Cado" to reduce hiring time by 75%.</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Meta is developing its own AI-powered search engine to decrease reliance on Google and Microsoft.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Anthropic released Claude 3.5 Sonnet, available on Amazon Bedrock, improved coding capabilities.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Anthropic launched a public beta for Claude 3.5 Sonnet with a new "computer use" capability, allowing the AI to control a computer.</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Meta's Ray-Ban smart glasses have become top-selling products in many Ray-Ban stores across Europe, the Middle East, and Africa.</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Meta is implementing facial recognition technology to combat celebrity investment scam ads, starting with a trial involving 50,000 public figures.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NVIDIA announced contributions of its GB200 NVL72 rack and compute and switch tray liquid cooled designs to the Open Compute Project.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DataStax announced a new AI development platform built with NVIDIA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UCLA researchers developed an AI model for expert analysis of 3D medical images.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NVIDIA released Modulus v24.09 with utilities for physics-informed training and validation.</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Advancements in reality capture workflows using AI and NVIDIA RTX GPUs were announced1.</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NVIDIA introduced NV-CLIP, a multimodal embeddings model for image and text.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NVIDIA CUDA-X now accelerates the Polars data processing library1.</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NVIDIA released improvements to NeMo Curator for accelerating data curation (support for images).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 announced its first on-device small LM for improving game character conversations.</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- 3</a:t>
            </a:r>
            <a:endParaRPr sz="2000" b="1">
              <a:solidFill>
                <a:schemeClr val="dk1"/>
              </a:solidFill>
              <a:latin typeface="Calibri"/>
              <a:ea typeface="Calibri"/>
              <a:cs typeface="Calibri"/>
              <a:sym typeface="Calibri"/>
            </a:endParaRPr>
          </a:p>
        </p:txBody>
      </p:sp>
      <p:sp>
        <p:nvSpPr>
          <p:cNvPr id="115" name="Google Shape;115;p19"/>
          <p:cNvSpPr txBox="1"/>
          <p:nvPr/>
        </p:nvSpPr>
        <p:spPr>
          <a:xfrm>
            <a:off x="108776" y="378300"/>
            <a:ext cx="43965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Ameca "Cyber Date" </a:t>
            </a:r>
            <a:r>
              <a:rPr lang="en" sz="1300">
                <a:solidFill>
                  <a:schemeClr val="dk1"/>
                </a:solidFill>
                <a:latin typeface="Calibri"/>
                <a:ea typeface="Calibri"/>
                <a:cs typeface="Calibri"/>
                <a:sym typeface="Calibri"/>
              </a:rPr>
              <a:t>- two humanoid robots communicating with each other</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https://www.youtube.com/watch?v=HFEOg352zgk</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https://www.youtube.com/@EngineeredArtsLtd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OpenAI's Canvas</a:t>
            </a:r>
            <a:r>
              <a:rPr lang="en" sz="1300">
                <a:solidFill>
                  <a:schemeClr val="dk1"/>
                </a:solidFill>
                <a:latin typeface="Calibri"/>
                <a:ea typeface="Calibri"/>
                <a:cs typeface="Calibri"/>
                <a:sym typeface="Calibri"/>
              </a:rPr>
              <a:t> - collaborative workspace for tex, code,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Co-pilot Updates</a:t>
            </a:r>
            <a:r>
              <a:rPr lang="en" sz="1300">
                <a:solidFill>
                  <a:schemeClr val="dk1"/>
                </a:solidFill>
                <a:latin typeface="Calibri"/>
                <a:ea typeface="Calibri"/>
                <a:cs typeface="Calibri"/>
                <a:sym typeface="Calibri"/>
              </a:rPr>
              <a:t>: Co-pilot Daily (news), Co-pilot Plus PCs (Recall, Click to, ...)</a:t>
            </a:r>
            <a:endParaRPr sz="1300">
              <a:solidFill>
                <a:schemeClr val="dk1"/>
              </a:solidFill>
              <a:latin typeface="Calibri"/>
              <a:ea typeface="Calibri"/>
              <a:cs typeface="Calibri"/>
              <a:sym typeface="Calibri"/>
            </a:endParaRPr>
          </a:p>
        </p:txBody>
      </p:sp>
      <p:sp>
        <p:nvSpPr>
          <p:cNvPr id="116" name="Google Shape;116;p19"/>
          <p:cNvSpPr txBox="1"/>
          <p:nvPr/>
        </p:nvSpPr>
        <p:spPr>
          <a:xfrm>
            <a:off x="108776" y="2799575"/>
            <a:ext cx="439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Gemini 2.0</a:t>
            </a:r>
            <a:r>
              <a:rPr lang="en" sz="1300">
                <a:solidFill>
                  <a:schemeClr val="dk1"/>
                </a:solidFill>
                <a:latin typeface="Calibri"/>
                <a:ea typeface="Calibri"/>
                <a:cs typeface="Calibri"/>
                <a:sym typeface="Calibri"/>
              </a:rPr>
              <a:t> in December? It may have "test time compute" to enhance reasoning. Multimodal (audio, video, and images), Long context window, Overall improvements.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Google's reasoning model </a:t>
            </a:r>
            <a:r>
              <a:rPr lang="en" sz="1300">
                <a:solidFill>
                  <a:schemeClr val="dk1"/>
                </a:solidFill>
                <a:latin typeface="Calibri"/>
                <a:ea typeface="Calibri"/>
                <a:cs typeface="Calibri"/>
                <a:sym typeface="Calibri"/>
              </a:rPr>
              <a:t>- project led by </a:t>
            </a:r>
            <a:r>
              <a:rPr lang="en" sz="1300" b="1">
                <a:solidFill>
                  <a:srgbClr val="FF0000"/>
                </a:solidFill>
                <a:latin typeface="Calibri"/>
                <a:ea typeface="Calibri"/>
                <a:cs typeface="Calibri"/>
                <a:sym typeface="Calibri"/>
              </a:rPr>
              <a:t>Noam Shazeer</a:t>
            </a:r>
            <a:endParaRPr sz="1300" b="1">
              <a:solidFill>
                <a:srgbClr val="FF0000"/>
              </a:solidFill>
              <a:latin typeface="Calibri"/>
              <a:ea typeface="Calibri"/>
              <a:cs typeface="Calibri"/>
              <a:sym typeface="Calibri"/>
            </a:endParaRPr>
          </a:p>
        </p:txBody>
      </p:sp>
      <p:pic>
        <p:nvPicPr>
          <p:cNvPr id="117" name="Google Shape;117;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41900" y="1765050"/>
            <a:ext cx="912781" cy="995425"/>
          </a:xfrm>
          <a:prstGeom prst="rect">
            <a:avLst/>
          </a:prstGeom>
          <a:noFill/>
          <a:ln w="9525" cap="flat" cmpd="sng">
            <a:solidFill>
              <a:srgbClr val="FF0000"/>
            </a:solidFill>
            <a:prstDash val="solid"/>
            <a:round/>
            <a:headEnd type="none" w="sm" len="sm"/>
            <a:tailEnd type="none" w="sm" len="sm"/>
          </a:ln>
        </p:spPr>
      </p:pic>
      <p:pic>
        <p:nvPicPr>
          <p:cNvPr id="118" name="Google Shape;118;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1486" y="132450"/>
            <a:ext cx="2403114" cy="1312325"/>
          </a:xfrm>
          <a:prstGeom prst="rect">
            <a:avLst/>
          </a:prstGeom>
          <a:noFill/>
          <a:ln w="9525" cap="flat" cmpd="sng">
            <a:solidFill>
              <a:srgbClr val="FF0000"/>
            </a:solidFill>
            <a:prstDash val="solid"/>
            <a:round/>
            <a:headEnd type="none" w="sm" len="sm"/>
            <a:tailEnd type="none" w="sm" len="sm"/>
          </a:ln>
        </p:spPr>
      </p:pic>
      <p:pic>
        <p:nvPicPr>
          <p:cNvPr id="119" name="Google Shape;119;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71800" y="1579700"/>
            <a:ext cx="2489000" cy="1493400"/>
          </a:xfrm>
          <a:prstGeom prst="rect">
            <a:avLst/>
          </a:prstGeom>
          <a:noFill/>
          <a:ln w="9525" cap="flat" cmpd="sng">
            <a:solidFill>
              <a:srgbClr val="FF0000"/>
            </a:solidFill>
            <a:prstDash val="solid"/>
            <a:round/>
            <a:headEnd type="none" w="sm" len="sm"/>
            <a:tailEnd type="none" w="sm" len="sm"/>
          </a:ln>
        </p:spPr>
      </p:pic>
      <p:pic>
        <p:nvPicPr>
          <p:cNvPr id="120" name="Google Shape;120;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08775" y="1765061"/>
            <a:ext cx="1777500" cy="995414"/>
          </a:xfrm>
          <a:prstGeom prst="rect">
            <a:avLst/>
          </a:prstGeom>
          <a:noFill/>
          <a:ln>
            <a:noFill/>
          </a:ln>
        </p:spPr>
      </p:pic>
      <p:sp>
        <p:nvSpPr>
          <p:cNvPr id="121" name="Google Shape;121;p19"/>
          <p:cNvSpPr txBox="1"/>
          <p:nvPr/>
        </p:nvSpPr>
        <p:spPr>
          <a:xfrm>
            <a:off x="108776" y="3690600"/>
            <a:ext cx="4396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o1 model demo at the OpenAI Dev Day in London</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building a full-stack application to control a drone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voice to help someone plan a trip and order food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providing interactive educational experiences (answering questions, generating visualizations)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9"/>
              </a:rPr>
              <a:t>https://www.youtube.com/watch?v=UsuyDInIsF8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2" name="Google Shape;122;p19"/>
          <p:cNvSpPr txBox="1"/>
          <p:nvPr/>
        </p:nvSpPr>
        <p:spPr>
          <a:xfrm>
            <a:off x="4657675" y="4298525"/>
            <a:ext cx="4444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Boston Dynamics Atlas robot works autonomously. In latest video demo it sorts plastic engine covers between containers. The robot may be used in car manufacturing (because Boston Dynamics is currently 80% owned by the Hyundai Motor Group). </a:t>
            </a:r>
            <a:endParaRPr sz="1300">
              <a:solidFill>
                <a:schemeClr val="dk1"/>
              </a:solidFill>
              <a:latin typeface="Calibri"/>
              <a:ea typeface="Calibri"/>
              <a:cs typeface="Calibri"/>
              <a:sym typeface="Calibri"/>
            </a:endParaRPr>
          </a:p>
        </p:txBody>
      </p:sp>
      <p:pic>
        <p:nvPicPr>
          <p:cNvPr id="123" name="Google Shape;123;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46674" y="3137681"/>
            <a:ext cx="1955200" cy="1090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M4 Chip </a:t>
            </a:r>
            <a:endParaRPr sz="2000" b="1">
              <a:solidFill>
                <a:schemeClr val="dk1"/>
              </a:solidFill>
              <a:latin typeface="Calibri"/>
              <a:ea typeface="Calibri"/>
              <a:cs typeface="Calibri"/>
              <a:sym typeface="Calibri"/>
            </a:endParaRPr>
          </a:p>
        </p:txBody>
      </p:sp>
      <p:sp>
        <p:nvSpPr>
          <p:cNvPr id="129" name="Google Shape;129;p20"/>
          <p:cNvSpPr txBox="1"/>
          <p:nvPr/>
        </p:nvSpPr>
        <p:spPr>
          <a:xfrm>
            <a:off x="108775" y="454500"/>
            <a:ext cx="44442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October 28,29,30 - M4 announcements from Apple</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(shipping starts November 8th):</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iMac 24" - up to 32GB RAM</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Mac mini - up to 64GB RAM </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MacBook Pro &amp; Max 14" &amp; 16"</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 up to 128GB RAM</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M4 is ~20% faster, a bit longer battery life</a:t>
            </a:r>
            <a:endParaRPr sz="1100">
              <a:solidFill>
                <a:schemeClr val="dk1"/>
              </a:solidFill>
              <a:latin typeface="Roboto Mono"/>
              <a:ea typeface="Roboto Mono"/>
              <a:cs typeface="Roboto Mono"/>
              <a:sym typeface="Roboto Mono"/>
            </a:endParaRPr>
          </a:p>
        </p:txBody>
      </p:sp>
      <p:pic>
        <p:nvPicPr>
          <p:cNvPr id="130" name="Google Shape;130;p20"/>
          <p:cNvPicPr preferRelativeResize="0"/>
          <p:nvPr/>
        </p:nvPicPr>
        <p:blipFill>
          <a:blip r:embed="rId3">
            <a:alphaModFix/>
          </a:blip>
          <a:stretch>
            <a:fillRect/>
          </a:stretch>
        </p:blipFill>
        <p:spPr>
          <a:xfrm>
            <a:off x="76200" y="1869900"/>
            <a:ext cx="2857500" cy="1600200"/>
          </a:xfrm>
          <a:prstGeom prst="rect">
            <a:avLst/>
          </a:prstGeom>
          <a:noFill/>
          <a:ln w="9525" cap="flat" cmpd="sng">
            <a:solidFill>
              <a:srgbClr val="FF0000"/>
            </a:solidFill>
            <a:prstDash val="solid"/>
            <a:round/>
            <a:headEnd type="none" w="sm" len="sm"/>
            <a:tailEnd type="none" w="sm" len="sm"/>
          </a:ln>
        </p:spPr>
      </p:pic>
      <p:pic>
        <p:nvPicPr>
          <p:cNvPr id="131" name="Google Shape;131;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000375" y="2286000"/>
            <a:ext cx="2857500" cy="1012650"/>
          </a:xfrm>
          <a:prstGeom prst="rect">
            <a:avLst/>
          </a:prstGeom>
          <a:noFill/>
          <a:ln w="9525" cap="flat" cmpd="sng">
            <a:solidFill>
              <a:srgbClr val="FF0000"/>
            </a:solidFill>
            <a:prstDash val="solid"/>
            <a:round/>
            <a:headEnd type="none" w="sm" len="sm"/>
            <a:tailEnd type="none" w="sm" len="sm"/>
          </a:ln>
        </p:spPr>
      </p:pic>
      <p:pic>
        <p:nvPicPr>
          <p:cNvPr id="132" name="Google Shape;132;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200" y="3622500"/>
            <a:ext cx="2857500" cy="1428750"/>
          </a:xfrm>
          <a:prstGeom prst="rect">
            <a:avLst/>
          </a:prstGeom>
          <a:noFill/>
          <a:ln w="9525" cap="flat" cmpd="sng">
            <a:solidFill>
              <a:srgbClr val="FF0000"/>
            </a:solidFill>
            <a:prstDash val="solid"/>
            <a:round/>
            <a:headEnd type="none" w="sm" len="sm"/>
            <a:tailEnd type="none" w="sm" len="sm"/>
          </a:ln>
        </p:spPr>
      </p:pic>
      <p:pic>
        <p:nvPicPr>
          <p:cNvPr id="133" name="Google Shape;133;p20"/>
          <p:cNvPicPr preferRelativeResize="0"/>
          <p:nvPr/>
        </p:nvPicPr>
        <p:blipFill>
          <a:blip r:embed="rId6">
            <a:alphaModFix/>
          </a:blip>
          <a:stretch>
            <a:fillRect/>
          </a:stretch>
        </p:blipFill>
        <p:spPr>
          <a:xfrm>
            <a:off x="3000375" y="3755850"/>
            <a:ext cx="3524250" cy="1295400"/>
          </a:xfrm>
          <a:prstGeom prst="rect">
            <a:avLst/>
          </a:prstGeom>
          <a:noFill/>
          <a:ln w="9525" cap="flat" cmpd="sng">
            <a:solidFill>
              <a:srgbClr val="FF0000"/>
            </a:solidFill>
            <a:prstDash val="solid"/>
            <a:round/>
            <a:headEnd type="none" w="sm" len="sm"/>
            <a:tailEnd type="none" w="sm" len="sm"/>
          </a:ln>
        </p:spPr>
      </p:pic>
      <p:pic>
        <p:nvPicPr>
          <p:cNvPr id="134" name="Google Shape;134;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95851" y="127754"/>
            <a:ext cx="4171951" cy="2027476"/>
          </a:xfrm>
          <a:prstGeom prst="rect">
            <a:avLst/>
          </a:prstGeom>
          <a:noFill/>
          <a:ln w="9525" cap="flat" cmpd="sng">
            <a:solidFill>
              <a:srgbClr val="FF0000"/>
            </a:solidFill>
            <a:prstDash val="solid"/>
            <a:round/>
            <a:headEnd type="none" w="sm" len="sm"/>
            <a:tailEnd type="none" w="sm" len="sm"/>
          </a:ln>
        </p:spPr>
      </p:pic>
      <p:sp>
        <p:nvSpPr>
          <p:cNvPr id="135" name="Google Shape;135;p20"/>
          <p:cNvSpPr txBox="1"/>
          <p:nvPr/>
        </p:nvSpPr>
        <p:spPr>
          <a:xfrm>
            <a:off x="6619300" y="2436800"/>
            <a:ext cx="24486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Intelligence</a:t>
            </a:r>
            <a:r>
              <a:rPr lang="en" sz="1300">
                <a:solidFill>
                  <a:schemeClr val="dk1"/>
                </a:solidFill>
                <a:latin typeface="Calibri"/>
                <a:ea typeface="Calibri"/>
                <a:cs typeface="Calibri"/>
                <a:sym typeface="Calibri"/>
              </a:rPr>
              <a:t> (iOS 18.1) - has some cool features like notification rollups and describing albums in Apple Photos, but overall it's not very impressive.</a:t>
            </a:r>
            <a:endParaRPr sz="1300">
              <a:solidFill>
                <a:schemeClr val="dk1"/>
              </a:solidFill>
              <a:latin typeface="Calibri"/>
              <a:ea typeface="Calibri"/>
              <a:cs typeface="Calibri"/>
              <a:sym typeface="Calibri"/>
            </a:endParaRPr>
          </a:p>
        </p:txBody>
      </p:sp>
      <p:pic>
        <p:nvPicPr>
          <p:cNvPr id="136" name="Google Shape;136;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8052300" y="3335850"/>
            <a:ext cx="881175" cy="86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Linux Patch</a:t>
            </a:r>
            <a:endParaRPr sz="2000" b="1">
              <a:solidFill>
                <a:schemeClr val="dk1"/>
              </a:solidFill>
              <a:latin typeface="Calibri"/>
              <a:ea typeface="Calibri"/>
              <a:cs typeface="Calibri"/>
              <a:sym typeface="Calibri"/>
            </a:endParaRPr>
          </a:p>
        </p:txBody>
      </p:sp>
      <p:sp>
        <p:nvSpPr>
          <p:cNvPr id="142" name="Google Shape;142;p21"/>
          <p:cNvSpPr txBox="1"/>
          <p:nvPr/>
        </p:nvSpPr>
        <p:spPr>
          <a:xfrm>
            <a:off x="91750" y="384300"/>
            <a:ext cx="34497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October 2024, a patch was merged into the </a:t>
            </a:r>
            <a:r>
              <a:rPr lang="en" sz="1300" b="1">
                <a:solidFill>
                  <a:srgbClr val="3C78D8"/>
                </a:solidFill>
                <a:latin typeface="Calibri"/>
                <a:ea typeface="Calibri"/>
                <a:cs typeface="Calibri"/>
                <a:sym typeface="Calibri"/>
              </a:rPr>
              <a:t>Linux kernel</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removing many maintainers with Russian email addresses</a:t>
            </a:r>
            <a:r>
              <a:rPr lang="en" sz="1300">
                <a:solidFill>
                  <a:schemeClr val="dk1"/>
                </a:solidFill>
                <a:latin typeface="Calibri"/>
                <a:ea typeface="Calibri"/>
                <a:cs typeface="Calibri"/>
                <a:sym typeface="Calibri"/>
              </a:rPr>
              <a:t>, citing </a:t>
            </a:r>
            <a:r>
              <a:rPr lang="en" sz="1300" b="1">
                <a:solidFill>
                  <a:srgbClr val="6AA84F"/>
                </a:solidFill>
                <a:latin typeface="Calibri"/>
                <a:ea typeface="Calibri"/>
                <a:cs typeface="Calibri"/>
                <a:sym typeface="Calibri"/>
              </a:rPr>
              <a:t>"compliance requirements." </a:t>
            </a:r>
            <a:endParaRPr sz="1300" b="1">
              <a:solidFill>
                <a:srgbClr val="6AA84F"/>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Linus Torvalds</a:t>
            </a:r>
            <a:r>
              <a:rPr lang="en" sz="1300">
                <a:solidFill>
                  <a:schemeClr val="dk1"/>
                </a:solidFill>
                <a:latin typeface="Calibri"/>
                <a:ea typeface="Calibri"/>
                <a:cs typeface="Calibri"/>
                <a:sym typeface="Calibri"/>
              </a:rPr>
              <a:t>, the creator of Linux, defended the patch, stating it was </a:t>
            </a:r>
            <a:r>
              <a:rPr lang="en" sz="1300" b="1">
                <a:solidFill>
                  <a:srgbClr val="6AA84F"/>
                </a:solidFill>
                <a:latin typeface="Calibri"/>
                <a:ea typeface="Calibri"/>
                <a:cs typeface="Calibri"/>
                <a:sym typeface="Calibri"/>
              </a:rPr>
              <a:t>due to US sanctions against Russia</a:t>
            </a:r>
            <a:endParaRPr sz="1300" b="1">
              <a:solidFill>
                <a:srgbClr val="6AA84F"/>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James Bottomley</a:t>
            </a:r>
            <a:r>
              <a:rPr lang="en" sz="1300">
                <a:solidFill>
                  <a:schemeClr val="dk1"/>
                </a:solidFill>
                <a:latin typeface="Calibri"/>
                <a:ea typeface="Calibri"/>
                <a:cs typeface="Calibri"/>
                <a:sym typeface="Calibri"/>
              </a:rPr>
              <a:t>, a prominent Linux kernel developer, clarified that </a:t>
            </a:r>
            <a:r>
              <a:rPr lang="en" sz="1300" b="1">
                <a:solidFill>
                  <a:srgbClr val="FF0000"/>
                </a:solidFill>
                <a:latin typeface="Calibri"/>
                <a:ea typeface="Calibri"/>
                <a:cs typeface="Calibri"/>
                <a:sym typeface="Calibri"/>
              </a:rPr>
              <a:t>anyone on the US sanctions list cannot be a maintainer. </a:t>
            </a:r>
            <a:endParaRPr sz="13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https://ofac.treasury.gov/media/932951/download?inline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https://www.youtube.com/watch?v=u4PMwpMGTdY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43" name="Google Shape;143;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541450" y="63300"/>
            <a:ext cx="5543284" cy="4838702"/>
          </a:xfrm>
          <a:prstGeom prst="rect">
            <a:avLst/>
          </a:prstGeom>
          <a:noFill/>
          <a:ln>
            <a:noFill/>
          </a:ln>
        </p:spPr>
      </p:pic>
      <p:sp>
        <p:nvSpPr>
          <p:cNvPr id="144" name="Google Shape;144;p21"/>
          <p:cNvSpPr txBox="1"/>
          <p:nvPr/>
        </p:nvSpPr>
        <p:spPr>
          <a:xfrm>
            <a:off x="91750" y="2794900"/>
            <a:ext cx="34497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ABBYY, US AI text recognition software company, has fired all Russian employees (including in their offices in Hungary, Serbia, and Cyprus). Probably because their clients are large American companies, and the company works with their documents. ABBY was founded in 1989 by an MFTI graduate, left Russia in 2022</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https://en.wikipedia.org/wiki/ABBYY</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p:nvPr/>
        </p:nvSpPr>
        <p:spPr>
          <a:xfrm>
            <a:off x="91750" y="22650"/>
            <a:ext cx="4511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National Security Memorandum on AI</a:t>
            </a:r>
            <a:endParaRPr sz="2000" b="1">
              <a:solidFill>
                <a:schemeClr val="dk1"/>
              </a:solidFill>
              <a:latin typeface="Calibri"/>
              <a:ea typeface="Calibri"/>
              <a:cs typeface="Calibri"/>
              <a:sym typeface="Calibri"/>
            </a:endParaRPr>
          </a:p>
        </p:txBody>
      </p:sp>
      <p:sp>
        <p:nvSpPr>
          <p:cNvPr id="150" name="Google Shape;150;p22"/>
          <p:cNvSpPr txBox="1"/>
          <p:nvPr/>
        </p:nvSpPr>
        <p:spPr>
          <a:xfrm>
            <a:off x="154825" y="503650"/>
            <a:ext cx="3449700" cy="157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This memorandum outlines the governance of AI in national security systems, emphasizing responsible development and use while addressing oversight and transparency requirements.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Released October 24, approx 57 pages</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https://www.whitehouse.gov/briefing-room/presidential-actions/2024/10/24/memorandum-on-advancing-the-united-states-leadership-in-artificial-intelligence-harnessing-artificial-intelligence-to-fulfill-national-security-objectives-and-fostering-the-safety-security/</a:t>
            </a:r>
            <a:endParaRPr sz="900">
              <a:solidFill>
                <a:schemeClr val="dk1"/>
              </a:solidFill>
              <a:latin typeface="Calibri"/>
              <a:ea typeface="Calibri"/>
              <a:cs typeface="Calibri"/>
              <a:sym typeface="Calibri"/>
            </a:endParaRPr>
          </a:p>
        </p:txBody>
      </p:sp>
      <p:pic>
        <p:nvPicPr>
          <p:cNvPr id="151" name="Google Shape;15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56925" y="501450"/>
            <a:ext cx="5234678" cy="421994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2306</Words>
  <Application>Microsoft Macintosh PowerPoint</Application>
  <PresentationFormat>On-screen Show (16:9)</PresentationFormat>
  <Paragraphs>201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2024-11-01T18:40:27Z</dcterms:modified>
</cp:coreProperties>
</file>