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Victor Mono" panose="02000009000000000000" pitchFamily="49"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43" d="100"/>
          <a:sy n="143" d="100"/>
        </p:scale>
        <p:origin x="1304"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d8477d411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2d8477d411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af44bcd5f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2af44bcd5f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d847d1f006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2d847d1f006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2f0e8ef7f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32f0e8ef7f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af57c04b5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2af57c04b5c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d846923213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2d846923213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d878db965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2d878db965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f5af12b2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2af5af12b2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299e4cb74e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3299e4cb74e_2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d855f7b21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d855f7b21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d88638edd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2d88638edd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d8702fccbc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2d8702fccbc_2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d847c293e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2d847c293e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hyperlink" Target="https://www.amazon.com/Thinking-Systems-Donella-H-Meadows/dp/1603580557" TargetMode="External"/><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hyperlink" Target="https://donellameadows.org/dancing-with-systems/" TargetMode="External"/><Relationship Id="rId4" Type="http://schemas.openxmlformats.org/officeDocument/2006/relationships/hyperlink" Target="https://www.youtube.com/watch?v=C6jhqpe6Xoc"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emcie-co/parlant" TargetMode="External"/><Relationship Id="rId7" Type="http://schemas.openxmlformats.org/officeDocument/2006/relationships/hyperlink" Target="https://www.ainvest.com/news/microsoft-s-cloud-monopoly-challenged-openai-diversifies-providers-2501101034b0080b4bcbd7a2/"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hyperlink" Target="https://huggingface.co/NovaSky-AI/Sky-T1-32B-Flash" TargetMode="Externa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hyperlink" Target="https://manhattan.institute/article/measuring-political-preferences-in-ai-systems-an-integrative-approach" TargetMode="External"/><Relationship Id="rId7" Type="http://schemas.openxmlformats.org/officeDocument/2006/relationships/hyperlink" Target="https://arxiv.org/pdf/2501.14342"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block.github.io/goose/" TargetMode="External"/><Relationship Id="rId5" Type="http://schemas.openxmlformats.org/officeDocument/2006/relationships/hyperlink" Target="https://github.com/block/goose" TargetMode="External"/><Relationship Id="rId4" Type="http://schemas.openxmlformats.org/officeDocument/2006/relationships/hyperlink" Target="https://huggingface.co/Alibaba-NLP/gte-modernbert-bas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arioamodei.com/on-deepseek-and-export-controls"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https://www.youtube.com/watch?v=i-OAzG2mCUE"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hyperlink" Target="https://a16z.com" TargetMode="External"/><Relationship Id="rId7" Type="http://schemas.openxmlformats.org/officeDocument/2006/relationships/hyperlink" Target="https://www.youtube.com/watch?v=eZ5tanQtTUw"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www.youtube.com/watch?v=_Z1JFCARXpA" TargetMode="External"/><Relationship Id="rId5" Type="http://schemas.openxmlformats.org/officeDocument/2006/relationships/hyperlink" Target="https://www.youtube.com/watch?v=8efsFy8ViTA" TargetMode="External"/><Relationship Id="rId4" Type="http://schemas.openxmlformats.org/officeDocument/2006/relationships/hyperlink" Target="https://en.wikipedia.org/wiki/Andreessen_Horowitz" TargetMode="External"/><Relationship Id="rId9" Type="http://schemas.openxmlformats.org/officeDocument/2006/relationships/image" Target="../media/image36.jpeg"/></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hyperlink" Target="https://chat.lmsys.org/?leaderboar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arxiv.org/abs/2412.19437v1" TargetMode="External"/><Relationship Id="rId7" Type="http://schemas.openxmlformats.org/officeDocument/2006/relationships/hyperlink" Target="https://github.com/trending?since=weekly"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ithub.com/exo-explore/exo" TargetMode="External"/><Relationship Id="rId5" Type="http://schemas.openxmlformats.org/officeDocument/2006/relationships/hyperlink" Target="https://x.com/alexocheema/status/1881561143736664180" TargetMode="External"/><Relationship Id="rId4" Type="http://schemas.openxmlformats.org/officeDocument/2006/relationships/hyperlink" Target="https://arxiv.org/abs/2501.12948" TargetMode="External"/><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watch?v=hpwoGjpYygI" TargetMode="External"/><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1.png"/><Relationship Id="rId3" Type="http://schemas.openxmlformats.org/officeDocument/2006/relationships/hyperlink" Target="https://www.moonshot.cn" TargetMode="External"/><Relationship Id="rId7" Type="http://schemas.openxmlformats.org/officeDocument/2006/relationships/hyperlink" Target="https://www.youtube.com/watch?v=_FYnwYdLtIc" TargetMode="External"/><Relationship Id="rId12"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arxiv.org/abs/2501.12599" TargetMode="External"/><Relationship Id="rId11" Type="http://schemas.openxmlformats.org/officeDocument/2006/relationships/image" Target="../media/image19.png"/><Relationship Id="rId5" Type="http://schemas.openxmlformats.org/officeDocument/2006/relationships/hyperlink" Target="https://www.analyticsvidhya.com/blog/2025/01/kimi-k1-5-vs-deepseek-r1/" TargetMode="External"/><Relationship Id="rId10" Type="http://schemas.openxmlformats.org/officeDocument/2006/relationships/image" Target="../media/image18.png"/><Relationship Id="rId4" Type="http://schemas.openxmlformats.org/officeDocument/2006/relationships/hyperlink" Target="https://github.com/MoonshotAI/Kimi-k1.5" TargetMode="External"/><Relationship Id="rId9" Type="http://schemas.openxmlformats.org/officeDocument/2006/relationships/hyperlink" Target="https://www.youtube.com/watch?v=rNg-MVUN_FQ"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youtube.com/watch?v=NeJlTWwtLyg" TargetMode="External"/><Relationship Id="rId3" Type="http://schemas.openxmlformats.org/officeDocument/2006/relationships/hyperlink" Target="https://github.com/huggingface/open-r1" TargetMode="External"/><Relationship Id="rId7" Type="http://schemas.openxmlformats.org/officeDocument/2006/relationships/hyperlink" Target="https://arxiv.org/abs/2501.12326"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github.com/bytedance/UI-TARS" TargetMode="External"/><Relationship Id="rId11" Type="http://schemas.openxmlformats.org/officeDocument/2006/relationships/hyperlink" Target="https://x.com/karpathy/status/1872362712958906460" TargetMode="External"/><Relationship Id="rId5" Type="http://schemas.openxmlformats.org/officeDocument/2006/relationships/hyperlink" Target="https://x.com/OpenAI/status/1882876172339757392" TargetMode="External"/><Relationship Id="rId10" Type="http://schemas.openxmlformats.org/officeDocument/2006/relationships/hyperlink" Target="https://www.youtube.com/watch?v=IMXRpbxifq8" TargetMode="External"/><Relationship Id="rId4" Type="http://schemas.openxmlformats.org/officeDocument/2006/relationships/hyperlink" Target="https://qwenlm.github.io/blog/qwen2.5-1m/" TargetMode="External"/><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E_h8xt0X1Kg"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hyperlink" Target="https://mistral.ai/news/mistral-small-3/" TargetMode="External"/><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hyperlink" Target="https://allenai.org/blog/tulu-3-405B" TargetMode="External"/><Relationship Id="rId4" Type="http://schemas.openxmlformats.org/officeDocument/2006/relationships/hyperlink" Target="https://www.youtube.com/watch?v=NIdrv3d895o"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mhKC3Avqy2E" TargetMode="External"/><Relationship Id="rId7" Type="http://schemas.openxmlformats.org/officeDocument/2006/relationships/hyperlink" Target="https://leti.blebli.de"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hyperlink" Target="https://arxiv.org/abs/2412.0676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110352" y="1210085"/>
            <a:ext cx="4420200" cy="3417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R1 Learns to Reason using RL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vs OpenAI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 Source AI Development Drive Prices Down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Kimi k1.5 by MoonshotAI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Qwen-2.5-M 7b &amp; 14b  1 Mln context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Janus Pro - text-to-image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 R1 Reproduction of DeepSeek R1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Meta's $60-$65 Bln infra investment in 2025</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UI-TARS native GUI agent -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 explanation and analysis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Berkley - Small Model Learns Using RL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 Source AI Development around the Globe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 Small 3, a 24B params,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Allen AI Tülu 3 405B surpasses DeepSeek V3 </a:t>
            </a:r>
            <a:endParaRPr sz="1500" b="1">
              <a:solidFill>
                <a:srgbClr val="3C78D8"/>
              </a:solidFill>
              <a:latin typeface="Calibri"/>
              <a:ea typeface="Calibri"/>
              <a:cs typeface="Calibri"/>
              <a:sym typeface="Calibri"/>
            </a:endParaRPr>
          </a:p>
        </p:txBody>
      </p:sp>
      <p:sp>
        <p:nvSpPr>
          <p:cNvPr id="64" name="Google Shape;64;p15"/>
          <p:cNvSpPr txBox="1"/>
          <p:nvPr/>
        </p:nvSpPr>
        <p:spPr>
          <a:xfrm>
            <a:off x="2838900" y="48139"/>
            <a:ext cx="27750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January 31</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62952" y="1210085"/>
            <a:ext cx="4420200" cy="3186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COCONUT Paper (Chain of Continuous Thought)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Thinking in Systems - by D. H. Meadows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Parlant - Customer-Facing Agents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Sky-T1-32B-Flash - Faster Reasoning LLM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Diversifies Cloud Providers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Measure Political Preferences in AI Systems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GTE-ModernBERT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ChatGPT Gov platform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Goose - automate engineering, in Rust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CoRAG - Chain of RAG Framework</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Dario Amodei on DeepSeek</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Andreessen Horowitz ( a16z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p:txBody>
      </p:sp>
      <p:pic>
        <p:nvPicPr>
          <p:cNvPr id="66" name="Google Shape;66;p1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10338" y="107700"/>
            <a:ext cx="1468005" cy="326400"/>
          </a:xfrm>
          <a:prstGeom prst="rect">
            <a:avLst/>
          </a:prstGeom>
          <a:noFill/>
          <a:ln w="9525" cap="flat" cmpd="sng">
            <a:solidFill>
              <a:srgbClr val="FF0000"/>
            </a:solidFill>
            <a:prstDash val="solid"/>
            <a:round/>
            <a:headEnd type="none" w="sm" len="sm"/>
            <a:tailEnd type="none" w="sm" len="sm"/>
          </a:ln>
        </p:spPr>
      </p:pic>
      <p:pic>
        <p:nvPicPr>
          <p:cNvPr id="67" name="Google Shape;67;p1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504050" y="342500"/>
            <a:ext cx="1545250" cy="544500"/>
          </a:xfrm>
          <a:prstGeom prst="rect">
            <a:avLst/>
          </a:prstGeom>
          <a:noFill/>
          <a:ln>
            <a:noFill/>
          </a:ln>
        </p:spPr>
      </p:pic>
      <p:pic>
        <p:nvPicPr>
          <p:cNvPr id="68" name="Google Shape;68;p1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663913" y="232453"/>
            <a:ext cx="1362720" cy="326400"/>
          </a:xfrm>
          <a:prstGeom prst="rect">
            <a:avLst/>
          </a:prstGeom>
          <a:noFill/>
          <a:ln w="9525" cap="flat" cmpd="sng">
            <a:solidFill>
              <a:srgbClr val="FF0000"/>
            </a:solidFill>
            <a:prstDash val="solid"/>
            <a:round/>
            <a:headEnd type="none" w="sm" len="sm"/>
            <a:tailEnd type="none" w="sm" len="sm"/>
          </a:ln>
        </p:spPr>
      </p:pic>
      <p:pic>
        <p:nvPicPr>
          <p:cNvPr id="69" name="Google Shape;69;p1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123416" y="169200"/>
            <a:ext cx="804899" cy="452900"/>
          </a:xfrm>
          <a:prstGeom prst="rect">
            <a:avLst/>
          </a:prstGeom>
          <a:noFill/>
          <a:ln w="9525" cap="flat" cmpd="sng">
            <a:solidFill>
              <a:srgbClr val="FF0000"/>
            </a:solidFill>
            <a:prstDash val="solid"/>
            <a:round/>
            <a:headEnd type="none" w="sm" len="sm"/>
            <a:tailEnd type="none" w="sm" len="sm"/>
          </a:ln>
        </p:spPr>
      </p:pic>
      <p:pic>
        <p:nvPicPr>
          <p:cNvPr id="70" name="Google Shape;70;p15"/>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8028050" y="157363"/>
            <a:ext cx="804900" cy="47657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p:nvPr/>
        </p:nvSpPr>
        <p:spPr>
          <a:xfrm>
            <a:off x="55075" y="-23450"/>
            <a:ext cx="444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Thinking in Systems - by D. H. Meadows</a:t>
            </a:r>
            <a:endParaRPr sz="2000" b="1">
              <a:solidFill>
                <a:schemeClr val="dk1"/>
              </a:solidFill>
              <a:latin typeface="Calibri"/>
              <a:ea typeface="Calibri"/>
              <a:cs typeface="Calibri"/>
              <a:sym typeface="Calibri"/>
            </a:endParaRPr>
          </a:p>
        </p:txBody>
      </p:sp>
      <p:sp>
        <p:nvSpPr>
          <p:cNvPr id="168" name="Google Shape;168;p24"/>
          <p:cNvSpPr txBox="1"/>
          <p:nvPr/>
        </p:nvSpPr>
        <p:spPr>
          <a:xfrm>
            <a:off x="55075" y="368775"/>
            <a:ext cx="4447200" cy="72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Thinking in Systems - by Donella H. Meadows </a:t>
            </a:r>
            <a:endParaRPr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International Bestseller, 2008</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https://www.amazon.com/Thinking-Systems-Donella-H-Meadows/dp/1603580557</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https://www.youtube.com/watch?v=C6jhqpe6Xoc</a:t>
            </a:r>
            <a:r>
              <a:rPr lang="en" sz="1000">
                <a:solidFill>
                  <a:schemeClr val="dk1"/>
                </a:solidFill>
                <a:latin typeface="Calibri"/>
                <a:ea typeface="Calibri"/>
                <a:cs typeface="Calibri"/>
                <a:sym typeface="Calibri"/>
              </a:rPr>
              <a:t> - video summary</a:t>
            </a:r>
            <a:endParaRPr sz="1000">
              <a:solidFill>
                <a:schemeClr val="dk1"/>
              </a:solidFill>
              <a:latin typeface="Calibri"/>
              <a:ea typeface="Calibri"/>
              <a:cs typeface="Calibri"/>
              <a:sym typeface="Calibri"/>
            </a:endParaRPr>
          </a:p>
        </p:txBody>
      </p:sp>
      <p:sp>
        <p:nvSpPr>
          <p:cNvPr id="169" name="Google Shape;169;p24"/>
          <p:cNvSpPr txBox="1"/>
          <p:nvPr/>
        </p:nvSpPr>
        <p:spPr>
          <a:xfrm>
            <a:off x="1713425" y="1248274"/>
            <a:ext cx="48294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600" b="1">
                <a:solidFill>
                  <a:srgbClr val="FF0000"/>
                </a:solidFill>
                <a:latin typeface="Calibri"/>
                <a:ea typeface="Calibri"/>
                <a:cs typeface="Calibri"/>
                <a:sym typeface="Calibri"/>
              </a:rPr>
              <a:t>"Thinking in Systems: you can not control systems, you can dance with them"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This phrase is attributed to Donella Meadows, a prominent systems thinker, meaning that rather than trying to completely control complex systems, we should learn to adapt and work with their inherent dynamics, similar to how one would dance with a partner, responding to their movements while guiding the interaction</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5"/>
              </a:rPr>
              <a:t>https://donellameadows.org/dancing-with-systems/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70" name="Google Shape;170;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19775" y="1237400"/>
            <a:ext cx="1493974" cy="2238475"/>
          </a:xfrm>
          <a:prstGeom prst="rect">
            <a:avLst/>
          </a:prstGeom>
          <a:noFill/>
          <a:ln w="9525" cap="flat" cmpd="sng">
            <a:solidFill>
              <a:srgbClr val="FF0000"/>
            </a:solidFill>
            <a:prstDash val="solid"/>
            <a:round/>
            <a:headEnd type="none" w="sm" len="sm"/>
            <a:tailEnd type="none" w="sm" len="sm"/>
          </a:ln>
        </p:spPr>
      </p:pic>
      <p:pic>
        <p:nvPicPr>
          <p:cNvPr id="171" name="Google Shape;171;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162098" y="40342"/>
            <a:ext cx="2941849" cy="690000"/>
          </a:xfrm>
          <a:prstGeom prst="rect">
            <a:avLst/>
          </a:prstGeom>
          <a:noFill/>
          <a:ln>
            <a:noFill/>
          </a:ln>
        </p:spPr>
      </p:pic>
      <p:pic>
        <p:nvPicPr>
          <p:cNvPr id="172" name="Google Shape;172;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642500" y="643598"/>
            <a:ext cx="2338324" cy="1557350"/>
          </a:xfrm>
          <a:prstGeom prst="rect">
            <a:avLst/>
          </a:prstGeom>
          <a:noFill/>
          <a:ln w="9525" cap="flat" cmpd="sng">
            <a:solidFill>
              <a:srgbClr val="FF0000"/>
            </a:solidFill>
            <a:prstDash val="solid"/>
            <a:round/>
            <a:headEnd type="none" w="sm" len="sm"/>
            <a:tailEnd type="none" w="sm" len="sm"/>
          </a:ln>
        </p:spPr>
      </p:pic>
      <p:sp>
        <p:nvSpPr>
          <p:cNvPr id="173" name="Google Shape;173;p24"/>
          <p:cNvSpPr txBox="1"/>
          <p:nvPr/>
        </p:nvSpPr>
        <p:spPr>
          <a:xfrm>
            <a:off x="1697100" y="2909725"/>
            <a:ext cx="6406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“But self-organizing, nonlinear feedback systems are inherently unpredictable.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They are not controllable.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They  are understandable only in the  most general way.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making a complex system do just what  you want it to do can be achieved only temporarily, at best.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we can expect surprises and learn from them and even profit from them.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We can’t impose our will upon a system.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We can listen to what the system tells us, and discover how its properties and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our values can work together to bring forth something much better than could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ever be produced by our will alone.</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“We can’t control systems or figure them out. But we can dance with them!”</a:t>
            </a:r>
            <a:endParaRPr sz="1200" b="1">
              <a:solidFill>
                <a:srgbClr val="FF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p:nvPr/>
        </p:nvSpPr>
        <p:spPr>
          <a:xfrm>
            <a:off x="55075" y="-23450"/>
            <a:ext cx="334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a:solidFill>
                <a:schemeClr val="dk1"/>
              </a:solidFill>
              <a:latin typeface="Calibri"/>
              <a:ea typeface="Calibri"/>
              <a:cs typeface="Calibri"/>
              <a:sym typeface="Calibri"/>
            </a:endParaRPr>
          </a:p>
        </p:txBody>
      </p:sp>
      <p:sp>
        <p:nvSpPr>
          <p:cNvPr id="179" name="Google Shape;179;p25"/>
          <p:cNvSpPr txBox="1"/>
          <p:nvPr/>
        </p:nvSpPr>
        <p:spPr>
          <a:xfrm>
            <a:off x="115700" y="471050"/>
            <a:ext cx="56091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Parlant: The Behavior Guidance Framework for Customer-Facing Agents</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https://github.com/emcie-co/parlant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a:solidFill>
                  <a:srgbClr val="3C78D8"/>
                </a:solidFill>
                <a:latin typeface="Victor Mono"/>
                <a:ea typeface="Victor Mono"/>
                <a:cs typeface="Victor Mono"/>
                <a:sym typeface="Victor Mono"/>
              </a:rPr>
              <a:t>$ pip install parlant</a:t>
            </a:r>
            <a:endParaRPr sz="900">
              <a:solidFill>
                <a:srgbClr val="3C78D8"/>
              </a:solidFill>
              <a:latin typeface="Victor Mono"/>
              <a:ea typeface="Victor Mono"/>
              <a:cs typeface="Victor Mono"/>
              <a:sym typeface="Victor Mono"/>
            </a:endParaRPr>
          </a:p>
          <a:p>
            <a:pPr marL="0" lvl="0" indent="0" algn="l" rtl="0">
              <a:spcBef>
                <a:spcPts val="0"/>
              </a:spcBef>
              <a:spcAft>
                <a:spcPts val="0"/>
              </a:spcAft>
              <a:buClr>
                <a:schemeClr val="dk1"/>
              </a:buClr>
              <a:buSzPts val="1100"/>
              <a:buFont typeface="Arial"/>
              <a:buNone/>
            </a:pPr>
            <a:r>
              <a:rPr lang="en" sz="900">
                <a:solidFill>
                  <a:srgbClr val="3C78D8"/>
                </a:solidFill>
                <a:latin typeface="Victor Mono"/>
                <a:ea typeface="Victor Mono"/>
                <a:cs typeface="Victor Mono"/>
                <a:sym typeface="Victor Mono"/>
              </a:rPr>
              <a:t>$ parlant-server</a:t>
            </a:r>
            <a:endParaRPr sz="900">
              <a:solidFill>
                <a:srgbClr val="3C78D8"/>
              </a:solidFill>
              <a:latin typeface="Victor Mono"/>
              <a:ea typeface="Victor Mono"/>
              <a:cs typeface="Victor Mono"/>
              <a:sym typeface="Victor Mono"/>
            </a:endParaRPr>
          </a:p>
          <a:p>
            <a:pPr marL="0" lvl="0" indent="0" algn="l" rtl="0">
              <a:spcBef>
                <a:spcPts val="0"/>
              </a:spcBef>
              <a:spcAft>
                <a:spcPts val="0"/>
              </a:spcAft>
              <a:buClr>
                <a:schemeClr val="dk1"/>
              </a:buClr>
              <a:buSzPts val="1100"/>
              <a:buFont typeface="Arial"/>
              <a:buNone/>
            </a:pPr>
            <a:r>
              <a:rPr lang="en" sz="900">
                <a:solidFill>
                  <a:srgbClr val="3C78D8"/>
                </a:solidFill>
                <a:latin typeface="Victor Mono"/>
                <a:ea typeface="Victor Mono"/>
                <a:cs typeface="Victor Mono"/>
                <a:sym typeface="Victor Mono"/>
              </a:rPr>
              <a:t>$ # Open the sandbox UI at http://localhost:8800 and play</a:t>
            </a:r>
            <a:endParaRPr sz="900">
              <a:solidFill>
                <a:srgbClr val="3C78D8"/>
              </a:solidFill>
              <a:latin typeface="Victor Mono"/>
              <a:ea typeface="Victor Mono"/>
              <a:cs typeface="Victor Mono"/>
              <a:sym typeface="Victor Mono"/>
            </a:endParaRPr>
          </a:p>
          <a:p>
            <a:pPr marL="0" lvl="0" indent="0" algn="l" rtl="0">
              <a:spcBef>
                <a:spcPts val="0"/>
              </a:spcBef>
              <a:spcAft>
                <a:spcPts val="0"/>
              </a:spcAft>
              <a:buNone/>
            </a:pPr>
            <a:endParaRPr sz="900">
              <a:solidFill>
                <a:srgbClr val="3C78D8"/>
              </a:solidFill>
              <a:latin typeface="Victor Mono"/>
              <a:ea typeface="Victor Mono"/>
              <a:cs typeface="Victor Mono"/>
              <a:sym typeface="Victor Mono"/>
            </a:endParaRPr>
          </a:p>
          <a:p>
            <a:pPr marL="0" lvl="0" indent="0" algn="l" rtl="0">
              <a:spcBef>
                <a:spcPts val="0"/>
              </a:spcBef>
              <a:spcAft>
                <a:spcPts val="0"/>
              </a:spcAft>
              <a:buClr>
                <a:schemeClr val="dk1"/>
              </a:buClr>
              <a:buSzPts val="1100"/>
              <a:buFont typeface="Arial"/>
              <a:buNone/>
            </a:pPr>
            <a:r>
              <a:rPr lang="en" sz="900">
                <a:solidFill>
                  <a:srgbClr val="3C78D8"/>
                </a:solidFill>
                <a:latin typeface="Victor Mono"/>
                <a:ea typeface="Victor Mono"/>
                <a:cs typeface="Victor Mono"/>
                <a:sym typeface="Victor Mono"/>
              </a:rPr>
              <a:t>$ parlant guideline create \</a:t>
            </a:r>
            <a:endParaRPr sz="900">
              <a:solidFill>
                <a:srgbClr val="3C78D8"/>
              </a:solidFill>
              <a:latin typeface="Victor Mono"/>
              <a:ea typeface="Victor Mono"/>
              <a:cs typeface="Victor Mono"/>
              <a:sym typeface="Victor Mono"/>
            </a:endParaRPr>
          </a:p>
          <a:p>
            <a:pPr marL="0" lvl="0" indent="0" algn="l" rtl="0">
              <a:spcBef>
                <a:spcPts val="0"/>
              </a:spcBef>
              <a:spcAft>
                <a:spcPts val="0"/>
              </a:spcAft>
              <a:buClr>
                <a:schemeClr val="dk1"/>
              </a:buClr>
              <a:buSzPts val="1100"/>
              <a:buFont typeface="Arial"/>
              <a:buNone/>
            </a:pPr>
            <a:r>
              <a:rPr lang="en" sz="900">
                <a:solidFill>
                  <a:srgbClr val="3C78D8"/>
                </a:solidFill>
                <a:latin typeface="Victor Mono"/>
                <a:ea typeface="Victor Mono"/>
                <a:cs typeface="Victor Mono"/>
                <a:sym typeface="Victor Mono"/>
              </a:rPr>
              <a:t>    --agent-id MY_AGENT_ID \</a:t>
            </a:r>
            <a:endParaRPr sz="900">
              <a:solidFill>
                <a:srgbClr val="3C78D8"/>
              </a:solidFill>
              <a:latin typeface="Victor Mono"/>
              <a:ea typeface="Victor Mono"/>
              <a:cs typeface="Victor Mono"/>
              <a:sym typeface="Victor Mono"/>
            </a:endParaRPr>
          </a:p>
          <a:p>
            <a:pPr marL="0" lvl="0" indent="0" algn="l" rtl="0">
              <a:spcBef>
                <a:spcPts val="0"/>
              </a:spcBef>
              <a:spcAft>
                <a:spcPts val="0"/>
              </a:spcAft>
              <a:buClr>
                <a:schemeClr val="dk1"/>
              </a:buClr>
              <a:buSzPts val="1100"/>
              <a:buFont typeface="Arial"/>
              <a:buNone/>
            </a:pPr>
            <a:r>
              <a:rPr lang="en" sz="900">
                <a:solidFill>
                  <a:srgbClr val="3C78D8"/>
                </a:solidFill>
                <a:latin typeface="Victor Mono"/>
                <a:ea typeface="Victor Mono"/>
                <a:cs typeface="Victor Mono"/>
                <a:sym typeface="Victor Mono"/>
              </a:rPr>
              <a:t>    --condition "the customer wants to return an item" \</a:t>
            </a:r>
            <a:endParaRPr sz="900">
              <a:solidFill>
                <a:srgbClr val="3C78D8"/>
              </a:solidFill>
              <a:latin typeface="Victor Mono"/>
              <a:ea typeface="Victor Mono"/>
              <a:cs typeface="Victor Mono"/>
              <a:sym typeface="Victor Mono"/>
            </a:endParaRPr>
          </a:p>
          <a:p>
            <a:pPr marL="0" lvl="0" indent="0" algn="l" rtl="0">
              <a:spcBef>
                <a:spcPts val="0"/>
              </a:spcBef>
              <a:spcAft>
                <a:spcPts val="0"/>
              </a:spcAft>
              <a:buNone/>
            </a:pPr>
            <a:r>
              <a:rPr lang="en" sz="900">
                <a:solidFill>
                  <a:srgbClr val="3C78D8"/>
                </a:solidFill>
                <a:latin typeface="Victor Mono"/>
                <a:ea typeface="Victor Mono"/>
                <a:cs typeface="Victor Mono"/>
                <a:sym typeface="Victor Mono"/>
              </a:rPr>
              <a:t>    --action "get the order number and item name and then help them return it"</a:t>
            </a:r>
            <a:endParaRPr sz="1000">
              <a:solidFill>
                <a:schemeClr val="dk1"/>
              </a:solidFill>
              <a:latin typeface="Calibri"/>
              <a:ea typeface="Calibri"/>
              <a:cs typeface="Calibri"/>
              <a:sym typeface="Calibri"/>
            </a:endParaRPr>
          </a:p>
        </p:txBody>
      </p:sp>
      <p:pic>
        <p:nvPicPr>
          <p:cNvPr id="180" name="Google Shape;180;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55175" y="471050"/>
            <a:ext cx="2686025" cy="1343025"/>
          </a:xfrm>
          <a:prstGeom prst="rect">
            <a:avLst/>
          </a:prstGeom>
          <a:noFill/>
          <a:ln w="9525" cap="flat" cmpd="sng">
            <a:solidFill>
              <a:srgbClr val="FF0000"/>
            </a:solidFill>
            <a:prstDash val="solid"/>
            <a:round/>
            <a:headEnd type="none" w="sm" len="sm"/>
            <a:tailEnd type="none" w="sm" len="sm"/>
          </a:ln>
        </p:spPr>
      </p:pic>
      <p:sp>
        <p:nvSpPr>
          <p:cNvPr id="181" name="Google Shape;181;p25"/>
          <p:cNvSpPr txBox="1"/>
          <p:nvPr/>
        </p:nvSpPr>
        <p:spPr>
          <a:xfrm>
            <a:off x="115700" y="2193150"/>
            <a:ext cx="4920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Sky-T1-32B-Flash - A New Reasoning LLM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performance is on par with o1-preview model in both math and coding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Reduces Overthinking, Slashing Inference Costs by up to 57%</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Berkeley Sky Computing Lab Introduces</a:t>
            </a:r>
            <a:endParaRPr sz="1200">
              <a:solidFill>
                <a:schemeClr val="dk1"/>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https://huggingface.co/NovaSky-AI/Sky-T1-32B-Flash</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82" name="Google Shape;182;p25"/>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105550" y="2193150"/>
            <a:ext cx="3945000" cy="2331650"/>
          </a:xfrm>
          <a:prstGeom prst="rect">
            <a:avLst/>
          </a:prstGeom>
          <a:noFill/>
          <a:ln w="9525" cap="flat" cmpd="sng">
            <a:solidFill>
              <a:srgbClr val="FF0000"/>
            </a:solidFill>
            <a:prstDash val="solid"/>
            <a:round/>
            <a:headEnd type="none" w="sm" len="sm"/>
            <a:tailEnd type="none" w="sm" len="sm"/>
          </a:ln>
        </p:spPr>
      </p:pic>
      <p:sp>
        <p:nvSpPr>
          <p:cNvPr id="183" name="Google Shape;183;p25"/>
          <p:cNvSpPr txBox="1"/>
          <p:nvPr/>
        </p:nvSpPr>
        <p:spPr>
          <a:xfrm>
            <a:off x="115700" y="3238150"/>
            <a:ext cx="49200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OpenAI Diversifies Cloud Providers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will diversify its cloud computing providers, moving away from Microsoft's Azure as its sole cloud provider.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helps it to get more Compute Power, do development faster, reduce dependency on MSFT as a single provider, and potentially reduce costs. This also should influence Revenue Sharing. And MSFT may lose access to some  Intellectual Property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https://www.ainvest.com/news/microsoft-s-cloud-monopoly-challenged-openai-diversifies-providers-2501101034b0080b4bcbd7a2/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p:nvPr/>
        </p:nvSpPr>
        <p:spPr>
          <a:xfrm>
            <a:off x="55075" y="-23450"/>
            <a:ext cx="334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a:solidFill>
                <a:schemeClr val="dk1"/>
              </a:solidFill>
              <a:latin typeface="Calibri"/>
              <a:ea typeface="Calibri"/>
              <a:cs typeface="Calibri"/>
              <a:sym typeface="Calibri"/>
            </a:endParaRPr>
          </a:p>
        </p:txBody>
      </p:sp>
      <p:sp>
        <p:nvSpPr>
          <p:cNvPr id="189" name="Google Shape;189;p26"/>
          <p:cNvSpPr txBox="1"/>
          <p:nvPr/>
        </p:nvSpPr>
        <p:spPr>
          <a:xfrm>
            <a:off x="55075" y="539900"/>
            <a:ext cx="4448100" cy="269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Measuring Political Preferences in AI Systems An Integrative Approach</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https://manhattan.institute/article/measuring-political-preferences-in-ai-systems-an-integrative-approach</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report analyzes political bias in LLMs. Key findings: Most conversational AI systems display left-leaning preferences, though the degree varies.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Base (pre-trained) models show milder left-leaning tendencies. The least biased conversational AIs were Google's Gemma 2b, xAI's Grok, and Mistral AI's 7B. The most biased were Google's Gemini 1.5 models and OpenAI's GPT-4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report emphasizes that political bias in AI systems isn't inevitable, as studies show models can be fine-tuned toward different political orientations. It calls for responsible development focusing on factual accuracy while maintaining neutrality on contested political issues.</a:t>
            </a:r>
            <a:endParaRPr sz="1200">
              <a:solidFill>
                <a:schemeClr val="dk1"/>
              </a:solidFill>
              <a:latin typeface="Calibri"/>
              <a:ea typeface="Calibri"/>
              <a:cs typeface="Calibri"/>
              <a:sym typeface="Calibri"/>
            </a:endParaRPr>
          </a:p>
        </p:txBody>
      </p:sp>
      <p:sp>
        <p:nvSpPr>
          <p:cNvPr id="190" name="Google Shape;190;p26"/>
          <p:cNvSpPr txBox="1"/>
          <p:nvPr/>
        </p:nvSpPr>
        <p:spPr>
          <a:xfrm>
            <a:off x="55075" y="3334725"/>
            <a:ext cx="44481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a:t>
            </a:r>
            <a:r>
              <a:rPr lang="en" sz="1200" b="1">
                <a:solidFill>
                  <a:srgbClr val="FF0000"/>
                </a:solidFill>
                <a:latin typeface="Calibri"/>
                <a:ea typeface="Calibri"/>
                <a:cs typeface="Calibri"/>
                <a:sym typeface="Calibri"/>
              </a:rPr>
              <a:t>libaba GTE-ModernBERT</a:t>
            </a:r>
            <a:r>
              <a:rPr lang="en" sz="1200">
                <a:solidFill>
                  <a:schemeClr val="dk1"/>
                </a:solidFill>
                <a:latin typeface="Calibri"/>
                <a:ea typeface="Calibri"/>
                <a:cs typeface="Calibri"/>
                <a:sym typeface="Calibri"/>
              </a:rPr>
              <a:t> series of models are built upon the latest ModernBERT pre-trained encoder-only foundation models. They include both text embedding models and rerank models. The models demonstrate competitive performance in several text embedding and text retrieval evaluation tasks when compared to similar-scale models from the current open-source community. The gte-modernbert series models have a size of less than 1B parameters.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https://huggingface.co/Alibaba-NLP/gte-modernbert-base</a:t>
            </a:r>
            <a:endParaRPr sz="1200">
              <a:solidFill>
                <a:schemeClr val="dk1"/>
              </a:solidFill>
              <a:latin typeface="Calibri"/>
              <a:ea typeface="Calibri"/>
              <a:cs typeface="Calibri"/>
              <a:sym typeface="Calibri"/>
            </a:endParaRPr>
          </a:p>
        </p:txBody>
      </p:sp>
      <p:sp>
        <p:nvSpPr>
          <p:cNvPr id="191" name="Google Shape;191;p26"/>
          <p:cNvSpPr txBox="1"/>
          <p:nvPr/>
        </p:nvSpPr>
        <p:spPr>
          <a:xfrm>
            <a:off x="4621550" y="539900"/>
            <a:ext cx="44481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ChatGPT Gov platform</a:t>
            </a:r>
            <a:r>
              <a:rPr lang="en" sz="1200">
                <a:solidFill>
                  <a:schemeClr val="dk1"/>
                </a:solidFill>
                <a:latin typeface="Calibri"/>
                <a:ea typeface="Calibri"/>
                <a:cs typeface="Calibri"/>
                <a:sym typeface="Calibri"/>
              </a:rPr>
              <a:t> - specialized version of ChatGPT  chatbot designed specifically for U.S. agencies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Deployed within MSFT Azure Cloud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Complies with  security and privacy protocols while working with sensitive data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- 4o, department-wide deployments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Enterprise features: conversation sharing, custom GPTs, and admin controls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90k employees, 3,500 agencies, 18M messages since 2024.</a:t>
            </a:r>
            <a:endParaRPr sz="1200">
              <a:solidFill>
                <a:schemeClr val="dk1"/>
              </a:solidFill>
              <a:latin typeface="Calibri"/>
              <a:ea typeface="Calibri"/>
              <a:cs typeface="Calibri"/>
              <a:sym typeface="Calibri"/>
            </a:endParaRPr>
          </a:p>
        </p:txBody>
      </p:sp>
      <p:sp>
        <p:nvSpPr>
          <p:cNvPr id="192" name="Google Shape;192;p26"/>
          <p:cNvSpPr txBox="1"/>
          <p:nvPr/>
        </p:nvSpPr>
        <p:spPr>
          <a:xfrm>
            <a:off x="4621550" y="2336225"/>
            <a:ext cx="44481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goose</a:t>
            </a:r>
            <a:r>
              <a:rPr lang="en" sz="1200">
                <a:solidFill>
                  <a:schemeClr val="dk1"/>
                </a:solidFill>
                <a:latin typeface="Calibri"/>
                <a:ea typeface="Calibri"/>
                <a:cs typeface="Calibri"/>
                <a:sym typeface="Calibri"/>
              </a:rPr>
              <a:t> - open-source, extensible, local AI agent automating engineering tasks. Written in Rust. Helps developers create AI assistants. Works with many different AI systems and keeps user information private. Can help testing/debugging software</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https://github.com/block/goose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https://block.github.io/goose/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93" name="Google Shape;193;p26"/>
          <p:cNvSpPr txBox="1"/>
          <p:nvPr/>
        </p:nvSpPr>
        <p:spPr>
          <a:xfrm>
            <a:off x="4621550" y="3437000"/>
            <a:ext cx="4448100" cy="541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CoRAG</a:t>
            </a:r>
            <a:r>
              <a:rPr lang="en" sz="1200">
                <a:solidFill>
                  <a:schemeClr val="dk1"/>
                </a:solidFill>
                <a:latin typeface="Calibri"/>
                <a:ea typeface="Calibri"/>
                <a:cs typeface="Calibri"/>
                <a:sym typeface="Calibri"/>
              </a:rPr>
              <a:t> - Chain-of-Retrieval Augmented Generation - AI Framework for Iterative Retrieval and Reasoning - Microsoft, China</a:t>
            </a:r>
            <a:br>
              <a:rPr lang="en" sz="12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7"/>
              </a:rPr>
              <a:t>https://arxiv.org/pdf/2501.14342</a:t>
            </a:r>
            <a:endParaRPr sz="1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p:nvPr/>
        </p:nvSpPr>
        <p:spPr>
          <a:xfrm>
            <a:off x="55075" y="-23450"/>
            <a:ext cx="334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Dario Amodei on DeepSeek</a:t>
            </a:r>
            <a:endParaRPr sz="2000" b="1">
              <a:solidFill>
                <a:schemeClr val="dk1"/>
              </a:solidFill>
              <a:latin typeface="Calibri"/>
              <a:ea typeface="Calibri"/>
              <a:cs typeface="Calibri"/>
              <a:sym typeface="Calibri"/>
            </a:endParaRPr>
          </a:p>
        </p:txBody>
      </p:sp>
      <p:sp>
        <p:nvSpPr>
          <p:cNvPr id="199" name="Google Shape;199;p27"/>
          <p:cNvSpPr txBox="1"/>
          <p:nvPr/>
        </p:nvSpPr>
        <p:spPr>
          <a:xfrm>
            <a:off x="55075" y="539900"/>
            <a:ext cx="44481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Dario Amodei, former employee at OpenAI and current CEO and founder of Anthropic, has written an essay detailing his thoughts on deep learning model innovation and GPU export controls to China.</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https://darioamodei.com/on-deepseek-and-export-controls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essay, combined with new evidence suggesting that DeepSeek may have distilled data from OpenAI's models, is causing a stir in the AI industry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https://www.youtube.com/watch?v=i-OAzG2mCUE</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Amodei emphasizes the importance of scaling laws in AI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impact of both software and hardware improvements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Emergence of new paradigms, use of RL (reinforcement learning) to train models to generate chains of thought.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DeepSeek's R1 model is not a unique breakthrough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DeepSeek's V3 model is not just $5 Mln. It is a result of much more research, development, data preparation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Amodei concludes by emphasizing the importance of export controls in maintaining the US's lead in AI. He predicts that AI smarter than humans will likely be developed in 2026-2027</a:t>
            </a:r>
            <a:endParaRPr sz="1200">
              <a:solidFill>
                <a:schemeClr val="dk1"/>
              </a:solidFill>
              <a:latin typeface="Calibri"/>
              <a:ea typeface="Calibri"/>
              <a:cs typeface="Calibri"/>
              <a:sym typeface="Calibri"/>
            </a:endParaRPr>
          </a:p>
        </p:txBody>
      </p:sp>
      <p:pic>
        <p:nvPicPr>
          <p:cNvPr id="200" name="Google Shape;200;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23075" y="133050"/>
            <a:ext cx="2676300" cy="1640550"/>
          </a:xfrm>
          <a:prstGeom prst="rect">
            <a:avLst/>
          </a:prstGeom>
          <a:noFill/>
          <a:ln w="9525" cap="flat" cmpd="sng">
            <a:solidFill>
              <a:srgbClr val="FF0000"/>
            </a:solidFill>
            <a:prstDash val="solid"/>
            <a:round/>
            <a:headEnd type="none" w="sm" len="sm"/>
            <a:tailEnd type="none" w="sm" len="sm"/>
          </a:ln>
        </p:spPr>
      </p:pic>
      <p:pic>
        <p:nvPicPr>
          <p:cNvPr id="201" name="Google Shape;201;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23075" y="1887325"/>
            <a:ext cx="2433711" cy="30650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p:nvPr/>
        </p:nvSpPr>
        <p:spPr>
          <a:xfrm>
            <a:off x="55075" y="-23450"/>
            <a:ext cx="334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Andreessen Horowitz</a:t>
            </a:r>
            <a:endParaRPr sz="2000" b="1">
              <a:solidFill>
                <a:schemeClr val="dk1"/>
              </a:solidFill>
              <a:latin typeface="Calibri"/>
              <a:ea typeface="Calibri"/>
              <a:cs typeface="Calibri"/>
              <a:sym typeface="Calibri"/>
            </a:endParaRPr>
          </a:p>
        </p:txBody>
      </p:sp>
      <p:sp>
        <p:nvSpPr>
          <p:cNvPr id="207" name="Google Shape;207;p28"/>
          <p:cNvSpPr txBox="1"/>
          <p:nvPr/>
        </p:nvSpPr>
        <p:spPr>
          <a:xfrm>
            <a:off x="79450" y="318650"/>
            <a:ext cx="60570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Andreessen Horowitz</a:t>
            </a:r>
            <a:endParaRPr sz="1200" b="1">
              <a:solidFill>
                <a:srgbClr val="FF0000"/>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AH Capital Management, LLC (commonly known as Andreessen Horowitz, or a16z - </a:t>
            </a:r>
            <a:r>
              <a:rPr lang="en" sz="1200" u="sng">
                <a:solidFill>
                  <a:schemeClr val="hlink"/>
                </a:solidFill>
                <a:latin typeface="Calibri"/>
                <a:ea typeface="Calibri"/>
                <a:cs typeface="Calibri"/>
                <a:sym typeface="Calibri"/>
                <a:hlinkClick r:id="rId3"/>
              </a:rPr>
              <a:t>https://a16z.com</a:t>
            </a:r>
            <a:r>
              <a:rPr lang="en" sz="1200">
                <a:solidFill>
                  <a:schemeClr val="dk1"/>
                </a:solidFill>
                <a:latin typeface="Calibri"/>
                <a:ea typeface="Calibri"/>
                <a:cs typeface="Calibri"/>
                <a:sym typeface="Calibri"/>
              </a:rPr>
              <a:t> ) is an American privately held venture capital firm,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was founded in 2009 by Marc Andreessen and Ben Horowitz.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company is headquartered in Menlo Park, California. Aprox 500 employees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$42 Billion under management as of May 2024. Charges ~2% /year  for money management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Investments - both early-stage startups and established growth companies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healthcare, consumer, cryptocurrency, gaming, fintech, education and enterprise IT (including cloud computing, security, and software as a service) industries</a:t>
            </a:r>
            <a:endParaRPr sz="1200">
              <a:solidFill>
                <a:schemeClr val="dk1"/>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https://en.wikipedia.org/wiki/Andreessen_Horowitz</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https://www.youtube.com/watch?v=8efsFy8ViTA</a:t>
            </a:r>
            <a:r>
              <a:rPr lang="en" sz="1200">
                <a:solidFill>
                  <a:schemeClr val="dk1"/>
                </a:solidFill>
                <a:latin typeface="Calibri"/>
                <a:ea typeface="Calibri"/>
                <a:cs typeface="Calibri"/>
                <a:sym typeface="Calibri"/>
              </a:rPr>
              <a:t> - Marc Andreessen &amp; Jordan Peterson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https://www.youtube.com/watch?v=_Z1JFCARXpA</a:t>
            </a:r>
            <a:r>
              <a:rPr lang="en" sz="1200">
                <a:solidFill>
                  <a:schemeClr val="dk1"/>
                </a:solidFill>
                <a:latin typeface="Calibri"/>
                <a:ea typeface="Calibri"/>
                <a:cs typeface="Calibri"/>
                <a:sym typeface="Calibri"/>
              </a:rPr>
              <a:t> - full 2h video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https://www.youtube.com/watch?v=eZ5tanQtTUw</a:t>
            </a:r>
            <a:r>
              <a:rPr lang="en" sz="1200">
                <a:solidFill>
                  <a:schemeClr val="dk1"/>
                </a:solidFill>
                <a:latin typeface="Calibri"/>
                <a:ea typeface="Calibri"/>
                <a:cs typeface="Calibri"/>
                <a:sym typeface="Calibri"/>
              </a:rPr>
              <a:t> - How Biden Admin Planned to Control AI by suppressing AI development in the US by picking a few big winners it could control and starve the rest</a:t>
            </a:r>
            <a:endParaRPr sz="1200">
              <a:solidFill>
                <a:schemeClr val="dk1"/>
              </a:solidFill>
              <a:latin typeface="Calibri"/>
              <a:ea typeface="Calibri"/>
              <a:cs typeface="Calibri"/>
              <a:sym typeface="Calibri"/>
            </a:endParaRPr>
          </a:p>
        </p:txBody>
      </p:sp>
      <p:pic>
        <p:nvPicPr>
          <p:cNvPr id="208" name="Google Shape;208;p2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194895" y="56225"/>
            <a:ext cx="1444479" cy="1838925"/>
          </a:xfrm>
          <a:prstGeom prst="rect">
            <a:avLst/>
          </a:prstGeom>
          <a:noFill/>
          <a:ln>
            <a:noFill/>
          </a:ln>
        </p:spPr>
      </p:pic>
      <p:pic>
        <p:nvPicPr>
          <p:cNvPr id="209" name="Google Shape;209;p28"/>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7697750" y="56225"/>
            <a:ext cx="1393175" cy="1838925"/>
          </a:xfrm>
          <a:prstGeom prst="rect">
            <a:avLst/>
          </a:prstGeom>
          <a:noFill/>
          <a:ln>
            <a:noFill/>
          </a:ln>
        </p:spPr>
      </p:pic>
      <p:sp>
        <p:nvSpPr>
          <p:cNvPr id="210" name="Google Shape;210;p28"/>
          <p:cNvSpPr txBox="1"/>
          <p:nvPr/>
        </p:nvSpPr>
        <p:spPr>
          <a:xfrm>
            <a:off x="6194900" y="1913350"/>
            <a:ext cx="2895900" cy="2340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a:solidFill>
                  <a:schemeClr val="dk1"/>
                </a:solidFill>
                <a:latin typeface="Calibri"/>
                <a:ea typeface="Calibri"/>
                <a:cs typeface="Calibri"/>
                <a:sym typeface="Calibri"/>
              </a:rPr>
              <a:t>Marc Andreessen and Ben Horowitz</a:t>
            </a:r>
            <a:endParaRPr>
              <a:solidFill>
                <a:schemeClr val="dk1"/>
              </a:solidFill>
              <a:latin typeface="Calibri"/>
              <a:ea typeface="Calibri"/>
              <a:cs typeface="Calibri"/>
              <a:sym typeface="Calibri"/>
            </a:endParaRPr>
          </a:p>
        </p:txBody>
      </p:sp>
      <p:sp>
        <p:nvSpPr>
          <p:cNvPr id="211" name="Google Shape;211;p28"/>
          <p:cNvSpPr txBox="1"/>
          <p:nvPr/>
        </p:nvSpPr>
        <p:spPr>
          <a:xfrm>
            <a:off x="79450" y="3319646"/>
            <a:ext cx="9011400" cy="1757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AI investments - https://a16z.com/ai/    (132 companies):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000">
                <a:solidFill>
                  <a:schemeClr val="dk1"/>
                </a:solidFill>
                <a:latin typeface="Calibri"/>
                <a:ea typeface="Calibri"/>
                <a:cs typeface="Calibri"/>
                <a:sym typeface="Calibri"/>
              </a:rPr>
              <a:t>11x - Aerodome - Air Space Intelligence - AKASA - Alchemy Health - Amber - Ambience Healthcare - Ambient.ai - Anduril - Anyscale - Applied Intuition - Asserts - Exit - Azra Games - Bayesian Health - BigHat Biosciences - BioAge Labs - Exit - Biodock - Black Forest Labs - BrainTrust Data - Captions - Cardiogram - Exit - Cartography Biosciences - Character.AI - Ciitizen - Exit - Civitai - Coactive - Concourse - Counsel Health - Cresta - Cursor - Databricks - Decagon - Deepcell - Descript - Devoted Health - DoNotPay - Dyno Therapeutics - EarnBetter - ElevenLabs - Equals - Eve - Fal.ai - Firefly Health - Flock Safety - Fortuna Health - Freenome - Genesis Therapeutics - Gensyn - Happyrobot - Hebbia - Hex - Hippocratic AI - Ideogram - Inceptive - Inductive Bio - Infinitus - InSitro - Instabase - Jungla - Exit - Knownwell - KoBold Metals - Komodo Health - Labelbox - Levels Health - Limitless - Loom - Exit - Luma AI - Macro - Mana Bio - Marker Learning - Mem Labs - Memora Health - Exit - Milu Health - Mistral AI - Nautilus Biotechnology - Exit - Navan - Omada Health - OpenAI - Pahdo Labs - Pantheon AI - People.ai - Pinecone - PLAI Labs - Pomelo Care - Prepared - Q Bio, Inc. - Rasa - Raspberry AI - Ready Player Me - Reface - Regression - Replicate - Replit - Rezo Therapeutics - Ribbon Health - Exit - Santa Ana Bio - Sardine - Saronic - Scribenote - Season Health - Series Entertainment - Shield AI - Skydio - Slingshot AI - Sourcegraph - Sprinter Health - Tecton - Tennr - Thatch Health - Topography Health - Turquoise Health - Ultima Genomics - Valar Labs - Ventrilo - Ventus Therapeutics - Viggle - Waymark - Waymo - World Labs - Yellow - Zipline - Zuma - Zus Health</a:t>
            </a:r>
            <a:endParaRPr sz="1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9"/>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17" name="Google Shape;217;p29"/>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18" name="Google Shape;218;p29"/>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4"/>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19" name="Google Shape;219;p29"/>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20" name="Google Shape;220;p29"/>
          <p:cNvSpPr txBox="1"/>
          <p:nvPr/>
        </p:nvSpPr>
        <p:spPr>
          <a:xfrm>
            <a:off x="5061974" y="65625"/>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195</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2,582,581 </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2025-01-27</a:t>
            </a:r>
            <a:endParaRPr sz="1100">
              <a:solidFill>
                <a:srgbClr val="1F2937"/>
              </a:solidFill>
              <a:highlight>
                <a:srgbClr val="FFFFFF"/>
              </a:highlight>
              <a:latin typeface="Calibri"/>
              <a:ea typeface="Calibri"/>
              <a:cs typeface="Calibri"/>
              <a:sym typeface="Calibri"/>
            </a:endParaRPr>
          </a:p>
        </p:txBody>
      </p:sp>
      <p:sp>
        <p:nvSpPr>
          <p:cNvPr id="221" name="Google Shape;221;p29"/>
          <p:cNvSpPr txBox="1"/>
          <p:nvPr/>
        </p:nvSpPr>
        <p:spPr>
          <a:xfrm>
            <a:off x="47098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22" name="Google Shape;222;p29"/>
          <p:cNvSpPr txBox="1"/>
          <p:nvPr/>
        </p:nvSpPr>
        <p:spPr>
          <a:xfrm flipH="1">
            <a:off x="633152" y="368566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23" name="Google Shape;223;p29"/>
          <p:cNvSpPr txBox="1"/>
          <p:nvPr/>
        </p:nvSpPr>
        <p:spPr>
          <a:xfrm>
            <a:off x="372576" y="155530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4" name="Google Shape;224;p29"/>
          <p:cNvSpPr/>
          <p:nvPr/>
        </p:nvSpPr>
        <p:spPr>
          <a:xfrm>
            <a:off x="685111" y="11785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 name="Google Shape;225;p29"/>
          <p:cNvSpPr/>
          <p:nvPr/>
        </p:nvSpPr>
        <p:spPr>
          <a:xfrm>
            <a:off x="683354" y="13660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6" name="Google Shape;226;p29"/>
          <p:cNvSpPr/>
          <p:nvPr/>
        </p:nvSpPr>
        <p:spPr>
          <a:xfrm>
            <a:off x="694236" y="438402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29"/>
          <p:cNvSpPr/>
          <p:nvPr/>
        </p:nvSpPr>
        <p:spPr>
          <a:xfrm>
            <a:off x="683344" y="350683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8" name="Google Shape;228;p29"/>
          <p:cNvSpPr txBox="1"/>
          <p:nvPr/>
        </p:nvSpPr>
        <p:spPr>
          <a:xfrm>
            <a:off x="4834073" y="309454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9" name="Google Shape;229;p29"/>
          <p:cNvSpPr/>
          <p:nvPr/>
        </p:nvSpPr>
        <p:spPr>
          <a:xfrm>
            <a:off x="4999163" y="36753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29"/>
          <p:cNvSpPr/>
          <p:nvPr/>
        </p:nvSpPr>
        <p:spPr>
          <a:xfrm>
            <a:off x="4988628" y="351190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29"/>
          <p:cNvSpPr/>
          <p:nvPr/>
        </p:nvSpPr>
        <p:spPr>
          <a:xfrm>
            <a:off x="4992955" y="117151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29"/>
          <p:cNvSpPr/>
          <p:nvPr/>
        </p:nvSpPr>
        <p:spPr>
          <a:xfrm>
            <a:off x="4992955" y="251307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29"/>
          <p:cNvSpPr/>
          <p:nvPr/>
        </p:nvSpPr>
        <p:spPr>
          <a:xfrm>
            <a:off x="4996841" y="446426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29"/>
          <p:cNvSpPr/>
          <p:nvPr/>
        </p:nvSpPr>
        <p:spPr>
          <a:xfrm>
            <a:off x="4988618" y="407019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29"/>
          <p:cNvSpPr/>
          <p:nvPr/>
        </p:nvSpPr>
        <p:spPr>
          <a:xfrm>
            <a:off x="5005080" y="271871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29"/>
          <p:cNvSpPr/>
          <p:nvPr/>
        </p:nvSpPr>
        <p:spPr>
          <a:xfrm>
            <a:off x="692317" y="411477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 name="Google Shape;237;p29"/>
          <p:cNvSpPr/>
          <p:nvPr/>
        </p:nvSpPr>
        <p:spPr>
          <a:xfrm>
            <a:off x="4992955" y="174807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29"/>
          <p:cNvSpPr txBox="1"/>
          <p:nvPr/>
        </p:nvSpPr>
        <p:spPr>
          <a:xfrm>
            <a:off x="529306" y="311704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9" name="Google Shape;239;p29"/>
          <p:cNvSpPr/>
          <p:nvPr/>
        </p:nvSpPr>
        <p:spPr>
          <a:xfrm>
            <a:off x="694223" y="388071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0" name="Google Shape;240;p29"/>
          <p:cNvSpPr txBox="1"/>
          <p:nvPr/>
        </p:nvSpPr>
        <p:spPr>
          <a:xfrm>
            <a:off x="528449" y="270994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1" name="Google Shape;241;p29"/>
          <p:cNvSpPr/>
          <p:nvPr/>
        </p:nvSpPr>
        <p:spPr>
          <a:xfrm>
            <a:off x="684707" y="175823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29"/>
          <p:cNvSpPr/>
          <p:nvPr/>
        </p:nvSpPr>
        <p:spPr>
          <a:xfrm>
            <a:off x="683354" y="291613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p29"/>
          <p:cNvSpPr/>
          <p:nvPr/>
        </p:nvSpPr>
        <p:spPr>
          <a:xfrm>
            <a:off x="692322" y="232895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4" name="Google Shape;244;p29"/>
          <p:cNvSpPr/>
          <p:nvPr/>
        </p:nvSpPr>
        <p:spPr>
          <a:xfrm>
            <a:off x="4992955" y="21378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5" name="Google Shape;245;p29"/>
          <p:cNvSpPr/>
          <p:nvPr/>
        </p:nvSpPr>
        <p:spPr>
          <a:xfrm>
            <a:off x="4992955" y="155678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6" name="Google Shape;246;p29"/>
          <p:cNvSpPr/>
          <p:nvPr/>
        </p:nvSpPr>
        <p:spPr>
          <a:xfrm>
            <a:off x="4992955" y="23228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7" name="Google Shape;247;p29"/>
          <p:cNvSpPr/>
          <p:nvPr/>
        </p:nvSpPr>
        <p:spPr>
          <a:xfrm>
            <a:off x="5003204" y="485107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29"/>
          <p:cNvSpPr/>
          <p:nvPr/>
        </p:nvSpPr>
        <p:spPr>
          <a:xfrm>
            <a:off x="5005395" y="42671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9" name="Google Shape;249;p29"/>
          <p:cNvSpPr/>
          <p:nvPr/>
        </p:nvSpPr>
        <p:spPr>
          <a:xfrm>
            <a:off x="684707" y="193961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29"/>
          <p:cNvSpPr/>
          <p:nvPr/>
        </p:nvSpPr>
        <p:spPr>
          <a:xfrm>
            <a:off x="683341" y="155704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29"/>
          <p:cNvSpPr/>
          <p:nvPr/>
        </p:nvSpPr>
        <p:spPr>
          <a:xfrm>
            <a:off x="684337" y="214058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2" name="Google Shape;252;p29"/>
          <p:cNvSpPr txBox="1"/>
          <p:nvPr/>
        </p:nvSpPr>
        <p:spPr>
          <a:xfrm>
            <a:off x="4837916" y="387889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3" name="Google Shape;253;p29"/>
          <p:cNvSpPr txBox="1"/>
          <p:nvPr/>
        </p:nvSpPr>
        <p:spPr>
          <a:xfrm>
            <a:off x="527547" y="330968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4" name="Google Shape;254;p29"/>
          <p:cNvSpPr/>
          <p:nvPr/>
        </p:nvSpPr>
        <p:spPr>
          <a:xfrm>
            <a:off x="694236" y="481473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p29"/>
          <p:cNvSpPr/>
          <p:nvPr/>
        </p:nvSpPr>
        <p:spPr>
          <a:xfrm>
            <a:off x="692321" y="457071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6" name="Google Shape;256;p29"/>
          <p:cNvSpPr txBox="1"/>
          <p:nvPr/>
        </p:nvSpPr>
        <p:spPr>
          <a:xfrm>
            <a:off x="4845745" y="328857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7" name="Google Shape;257;p29"/>
          <p:cNvSpPr/>
          <p:nvPr/>
        </p:nvSpPr>
        <p:spPr>
          <a:xfrm>
            <a:off x="5005388" y="464403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p29"/>
          <p:cNvSpPr txBox="1"/>
          <p:nvPr/>
        </p:nvSpPr>
        <p:spPr>
          <a:xfrm>
            <a:off x="4695140" y="464402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9" name="Google Shape;259;p29"/>
          <p:cNvSpPr txBox="1"/>
          <p:nvPr/>
        </p:nvSpPr>
        <p:spPr>
          <a:xfrm>
            <a:off x="372576" y="249437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0" name="Google Shape;260;p29"/>
          <p:cNvSpPr/>
          <p:nvPr/>
        </p:nvSpPr>
        <p:spPr>
          <a:xfrm>
            <a:off x="683341" y="249611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61" name="Google Shape;261;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65625" y="876200"/>
            <a:ext cx="2710875" cy="4150499"/>
          </a:xfrm>
          <a:prstGeom prst="rect">
            <a:avLst/>
          </a:prstGeom>
          <a:noFill/>
          <a:ln w="9525" cap="flat" cmpd="sng">
            <a:solidFill>
              <a:srgbClr val="FF0000"/>
            </a:solidFill>
            <a:prstDash val="solid"/>
            <a:round/>
            <a:headEnd type="none" w="sm" len="sm"/>
            <a:tailEnd type="none" w="sm" len="sm"/>
          </a:ln>
        </p:spPr>
      </p:pic>
      <p:pic>
        <p:nvPicPr>
          <p:cNvPr id="262" name="Google Shape;262;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49225" y="847053"/>
            <a:ext cx="2710875" cy="4150499"/>
          </a:xfrm>
          <a:prstGeom prst="rect">
            <a:avLst/>
          </a:prstGeom>
          <a:noFill/>
          <a:ln w="9525" cap="flat" cmpd="sng">
            <a:solidFill>
              <a:srgbClr val="FF0000"/>
            </a:solidFill>
            <a:prstDash val="solid"/>
            <a:round/>
            <a:headEnd type="none" w="sm" len="sm"/>
            <a:tailEnd type="none" w="sm" len="sm"/>
          </a:ln>
        </p:spPr>
      </p:pic>
      <p:sp>
        <p:nvSpPr>
          <p:cNvPr id="263" name="Google Shape;263;p29"/>
          <p:cNvSpPr txBox="1"/>
          <p:nvPr/>
        </p:nvSpPr>
        <p:spPr>
          <a:xfrm>
            <a:off x="4718103" y="136380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4" name="Google Shape;264;p29"/>
          <p:cNvSpPr/>
          <p:nvPr/>
        </p:nvSpPr>
        <p:spPr>
          <a:xfrm>
            <a:off x="5001078" y="136931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5" name="Google Shape;265;p29"/>
          <p:cNvSpPr/>
          <p:nvPr/>
        </p:nvSpPr>
        <p:spPr>
          <a:xfrm>
            <a:off x="4992955" y="194563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6" name="Google Shape;266;p29"/>
          <p:cNvSpPr txBox="1"/>
          <p:nvPr/>
        </p:nvSpPr>
        <p:spPr>
          <a:xfrm>
            <a:off x="4718103" y="290966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7" name="Google Shape;267;p29"/>
          <p:cNvSpPr/>
          <p:nvPr/>
        </p:nvSpPr>
        <p:spPr>
          <a:xfrm>
            <a:off x="5001078" y="291517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8" name="Google Shape;268;p29"/>
          <p:cNvSpPr txBox="1"/>
          <p:nvPr/>
        </p:nvSpPr>
        <p:spPr>
          <a:xfrm>
            <a:off x="4693345" y="366957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3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74" name="Google Shape;274;p30"/>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75" name="Google Shape;275;p30"/>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76" name="Google Shape;276;p3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77" name="Google Shape;277;p30"/>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78" name="Google Shape;278;p30"/>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1"/>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55075" y="-23450"/>
            <a:ext cx="444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R1 Learns to Reason using RL</a:t>
            </a:r>
            <a:endParaRPr sz="2000" b="1">
              <a:solidFill>
                <a:schemeClr val="dk1"/>
              </a:solidFill>
              <a:latin typeface="Calibri"/>
              <a:ea typeface="Calibri"/>
              <a:cs typeface="Calibri"/>
              <a:sym typeface="Calibri"/>
            </a:endParaRPr>
          </a:p>
        </p:txBody>
      </p:sp>
      <p:sp>
        <p:nvSpPr>
          <p:cNvPr id="76" name="Google Shape;76;p16"/>
          <p:cNvSpPr txBox="1"/>
          <p:nvPr/>
        </p:nvSpPr>
        <p:spPr>
          <a:xfrm>
            <a:off x="55075" y="368775"/>
            <a:ext cx="44472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DeepSeek R1 was fine-tuned on top of DeepSeek V3 using RL (Reinforcement Learning) during its training phase</a:t>
            </a:r>
            <a:r>
              <a:rPr lang="en" sz="1200">
                <a:solidFill>
                  <a:schemeClr val="dk1"/>
                </a:solidFill>
                <a:latin typeface="Calibri"/>
                <a:ea typeface="Calibri"/>
                <a:cs typeface="Calibri"/>
                <a:sym typeface="Calibri"/>
              </a:rPr>
              <a:t>, b</a:t>
            </a:r>
            <a:r>
              <a:rPr lang="en" sz="1200" b="1">
                <a:solidFill>
                  <a:srgbClr val="3C78D8"/>
                </a:solidFill>
                <a:latin typeface="Calibri"/>
                <a:ea typeface="Calibri"/>
                <a:cs typeface="Calibri"/>
                <a:sym typeface="Calibri"/>
              </a:rPr>
              <a:t>efore being deployed for public use</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3"/>
              </a:rPr>
              <a:t>https://arxiv.org/abs/2412.19437v1</a:t>
            </a:r>
            <a:r>
              <a:rPr lang="en" sz="1200">
                <a:solidFill>
                  <a:schemeClr val="dk1"/>
                </a:solidFill>
                <a:latin typeface="Calibri"/>
                <a:ea typeface="Calibri"/>
                <a:cs typeface="Calibri"/>
                <a:sym typeface="Calibri"/>
              </a:rPr>
              <a:t> - V3 paper</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4"/>
              </a:rPr>
              <a:t>https://arxiv.org/abs/2501.12948</a:t>
            </a:r>
            <a:r>
              <a:rPr lang="en" sz="1200">
                <a:solidFill>
                  <a:schemeClr val="dk1"/>
                </a:solidFill>
                <a:latin typeface="Calibri"/>
                <a:ea typeface="Calibri"/>
                <a:cs typeface="Calibri"/>
                <a:sym typeface="Calibri"/>
              </a:rPr>
              <a:t> - R1 paper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RL process: </a:t>
            </a:r>
            <a:r>
              <a:rPr lang="en" sz="1200" b="1">
                <a:solidFill>
                  <a:srgbClr val="6AA84F"/>
                </a:solidFill>
                <a:latin typeface="Calibri"/>
                <a:ea typeface="Calibri"/>
                <a:cs typeface="Calibri"/>
                <a:sym typeface="Calibri"/>
              </a:rPr>
              <a:t>the model receives feedback on its predictions and iteratively refines them to improve accuracy</a:t>
            </a:r>
            <a:r>
              <a:rPr lang="en" sz="1200">
                <a:solidFill>
                  <a:schemeClr val="dk1"/>
                </a:solidFill>
                <a:latin typeface="Calibri"/>
                <a:ea typeface="Calibri"/>
                <a:cs typeface="Calibri"/>
                <a:sym typeface="Calibri"/>
              </a:rPr>
              <a:t>. This process happens without needing massive amounts of extra computational resources.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model's training process is s</a:t>
            </a:r>
            <a:r>
              <a:rPr lang="en" sz="1200" b="1">
                <a:solidFill>
                  <a:srgbClr val="6AA84F"/>
                </a:solidFill>
                <a:latin typeface="Calibri"/>
                <a:ea typeface="Calibri"/>
                <a:cs typeface="Calibri"/>
                <a:sym typeface="Calibri"/>
              </a:rPr>
              <a:t>tructured like human education, starting with simple tasks and gradually increasing in complexity</a:t>
            </a:r>
            <a:r>
              <a:rPr lang="en" sz="1200">
                <a:solidFill>
                  <a:schemeClr val="dk1"/>
                </a:solidFill>
                <a:latin typeface="Calibri"/>
                <a:ea typeface="Calibri"/>
                <a:cs typeface="Calibri"/>
                <a:sym typeface="Calibri"/>
              </a:rPr>
              <a:t>. This allows it to build a strong foundation and learn more effectively.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DeepSeek R1 can analyze its own reasoning process</a:t>
            </a:r>
            <a:r>
              <a:rPr lang="en" sz="1200">
                <a:solidFill>
                  <a:schemeClr val="dk1"/>
                </a:solidFill>
                <a:latin typeface="Calibri"/>
                <a:ea typeface="Calibri"/>
                <a:cs typeface="Calibri"/>
                <a:sym typeface="Calibri"/>
              </a:rPr>
              <a:t>, identify potential errors, and adjust its approach to improve accuracy. </a:t>
            </a:r>
            <a:br>
              <a:rPr lang="en" sz="1200">
                <a:solidFill>
                  <a:schemeClr val="dk1"/>
                </a:solidFill>
                <a:latin typeface="Calibri"/>
                <a:ea typeface="Calibri"/>
                <a:cs typeface="Calibri"/>
                <a:sym typeface="Calibri"/>
              </a:rPr>
            </a:br>
            <a:r>
              <a:rPr lang="en" sz="1200" b="1">
                <a:solidFill>
                  <a:srgbClr val="FF0000"/>
                </a:solidFill>
                <a:latin typeface="Calibri"/>
                <a:ea typeface="Calibri"/>
                <a:cs typeface="Calibri"/>
                <a:sym typeface="Calibri"/>
              </a:rPr>
              <a:t>This "self-reflection" is a key part of its learning process.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continuous learning process allows DeepSeek R1 to become more accurate and efficient over time, </a:t>
            </a:r>
            <a:r>
              <a:rPr lang="en" sz="1200" b="1">
                <a:solidFill>
                  <a:srgbClr val="3C78D8"/>
                </a:solidFill>
                <a:latin typeface="Calibri"/>
                <a:ea typeface="Calibri"/>
                <a:cs typeface="Calibri"/>
                <a:sym typeface="Calibri"/>
              </a:rPr>
              <a:t>without relying solely on increasing the size of its training data or computational power.</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a significant departure from traditional LLMs, which often focus on scaling up data and compute resources to improve performance.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 R1's approach suggests a potential shift towards more efficient and adaptable AI models in the future.</a:t>
            </a:r>
            <a:endParaRPr sz="1200">
              <a:solidFill>
                <a:schemeClr val="dk1"/>
              </a:solidFill>
              <a:latin typeface="Calibri"/>
              <a:ea typeface="Calibri"/>
              <a:cs typeface="Calibri"/>
              <a:sym typeface="Calibri"/>
            </a:endParaRPr>
          </a:p>
        </p:txBody>
      </p:sp>
      <p:sp>
        <p:nvSpPr>
          <p:cNvPr id="77" name="Google Shape;77;p16"/>
          <p:cNvSpPr txBox="1"/>
          <p:nvPr/>
        </p:nvSpPr>
        <p:spPr>
          <a:xfrm>
            <a:off x="4615650" y="151600"/>
            <a:ext cx="4447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Running DeepSeek R1 across 7 M4 Pro Mac Minis and 1 M4 Max MacBook Pro. Total unified memory = 496GB. Uses @exolabs  distributed inference with 4-bit quantization.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Approx 64GB each, $3K * 8 = $24K total cost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Next goal is fp8 (requires &gt;700GB)</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https://x.com/alexocheema/status/1881561143736664180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https://github.com/exo-explore/exo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https://github.com/trending?since=weekly</a:t>
            </a:r>
            <a:endParaRPr sz="1200">
              <a:solidFill>
                <a:schemeClr val="dk1"/>
              </a:solidFill>
              <a:latin typeface="Calibri"/>
              <a:ea typeface="Calibri"/>
              <a:cs typeface="Calibri"/>
              <a:sym typeface="Calibri"/>
            </a:endParaRPr>
          </a:p>
        </p:txBody>
      </p:sp>
      <p:pic>
        <p:nvPicPr>
          <p:cNvPr id="78" name="Google Shape;78;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369373" y="1767700"/>
            <a:ext cx="1693474" cy="2757823"/>
          </a:xfrm>
          <a:prstGeom prst="rect">
            <a:avLst/>
          </a:prstGeom>
          <a:noFill/>
          <a:ln>
            <a:noFill/>
          </a:ln>
        </p:spPr>
      </p:pic>
      <p:pic>
        <p:nvPicPr>
          <p:cNvPr id="79" name="Google Shape;79;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095413" y="1767700"/>
            <a:ext cx="1204200" cy="802800"/>
          </a:xfrm>
          <a:prstGeom prst="rect">
            <a:avLst/>
          </a:prstGeom>
          <a:noFill/>
          <a:ln w="9525" cap="flat" cmpd="sng">
            <a:solidFill>
              <a:srgbClr val="FF0000"/>
            </a:solidFill>
            <a:prstDash val="solid"/>
            <a:round/>
            <a:headEnd type="none" w="sm" len="sm"/>
            <a:tailEnd type="none" w="sm" len="sm"/>
          </a:ln>
        </p:spPr>
      </p:pic>
      <p:sp>
        <p:nvSpPr>
          <p:cNvPr id="80" name="Google Shape;80;p16"/>
          <p:cNvSpPr txBox="1"/>
          <p:nvPr/>
        </p:nvSpPr>
        <p:spPr>
          <a:xfrm>
            <a:off x="4615675" y="1767700"/>
            <a:ext cx="1410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exo: Run your own AI cluster at home with everyday devices</a:t>
            </a:r>
            <a:endParaRPr sz="1200">
              <a:solidFill>
                <a:schemeClr val="dk1"/>
              </a:solidFill>
              <a:latin typeface="Calibri"/>
              <a:ea typeface="Calibri"/>
              <a:cs typeface="Calibri"/>
              <a:sym typeface="Calibri"/>
            </a:endParaRPr>
          </a:p>
        </p:txBody>
      </p:sp>
      <p:sp>
        <p:nvSpPr>
          <p:cNvPr id="81" name="Google Shape;81;p16"/>
          <p:cNvSpPr txBox="1"/>
          <p:nvPr/>
        </p:nvSpPr>
        <p:spPr>
          <a:xfrm>
            <a:off x="55074" y="4529025"/>
            <a:ext cx="2462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DeepSeek's AI Assistant has overtaken OpenAI's ChatGPT on Apple's (AAPL) app store in the U.S.</a:t>
            </a:r>
            <a:endParaRPr sz="1200">
              <a:solidFill>
                <a:schemeClr val="dk1"/>
              </a:solidFill>
              <a:latin typeface="Calibri"/>
              <a:ea typeface="Calibri"/>
              <a:cs typeface="Calibri"/>
              <a:sym typeface="Calibri"/>
            </a:endParaRPr>
          </a:p>
        </p:txBody>
      </p:sp>
      <p:sp>
        <p:nvSpPr>
          <p:cNvPr id="82" name="Google Shape;82;p16"/>
          <p:cNvSpPr txBox="1"/>
          <p:nvPr/>
        </p:nvSpPr>
        <p:spPr>
          <a:xfrm>
            <a:off x="2606223" y="4516700"/>
            <a:ext cx="2258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DeepSeek has claimed it spent only $5.6 million over two months to develop its latest AI model</a:t>
            </a:r>
            <a:endParaRPr sz="1200">
              <a:solidFill>
                <a:schemeClr val="dk1"/>
              </a:solidFill>
              <a:latin typeface="Calibri"/>
              <a:ea typeface="Calibri"/>
              <a:cs typeface="Calibri"/>
              <a:sym typeface="Calibri"/>
            </a:endParaRPr>
          </a:p>
        </p:txBody>
      </p:sp>
      <p:sp>
        <p:nvSpPr>
          <p:cNvPr id="83" name="Google Shape;83;p16"/>
          <p:cNvSpPr txBox="1"/>
          <p:nvPr/>
        </p:nvSpPr>
        <p:spPr>
          <a:xfrm>
            <a:off x="4639975" y="2615625"/>
            <a:ext cx="2659500" cy="166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Nvidia lost $593 Billion cap value on Mon Jan 27, a record one-day loss for any company on Wall Street. This fear is largely unfounded.</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400">
              <a:solidFill>
                <a:schemeClr val="dk1"/>
              </a:solidFill>
              <a:latin typeface="Calibri"/>
              <a:ea typeface="Calibri"/>
              <a:cs typeface="Calibri"/>
              <a:sym typeface="Calibri"/>
            </a:endParaRPr>
          </a:p>
          <a:p>
            <a:pPr marL="0" lvl="0" indent="0" algn="l" rtl="0">
              <a:spcBef>
                <a:spcPts val="0"/>
              </a:spcBef>
              <a:spcAft>
                <a:spcPts val="0"/>
              </a:spcAft>
              <a:buNone/>
            </a:pPr>
            <a:r>
              <a:rPr lang="en" sz="900" b="1">
                <a:solidFill>
                  <a:srgbClr val="3C78D8"/>
                </a:solidFill>
                <a:latin typeface="Victor Mono"/>
                <a:ea typeface="Victor Mono"/>
                <a:cs typeface="Victor Mono"/>
                <a:sym typeface="Victor Mono"/>
              </a:rPr>
              <a:t>Training:</a:t>
            </a:r>
            <a:endParaRPr sz="900" b="1">
              <a:solidFill>
                <a:srgbClr val="3C78D8"/>
              </a:solidFill>
              <a:latin typeface="Victor Mono"/>
              <a:ea typeface="Victor Mono"/>
              <a:cs typeface="Victor Mono"/>
              <a:sym typeface="Victor Mono"/>
            </a:endParaRPr>
          </a:p>
          <a:p>
            <a:pPr marL="0" lvl="0" indent="0" algn="l" rtl="0">
              <a:spcBef>
                <a:spcPts val="0"/>
              </a:spcBef>
              <a:spcAft>
                <a:spcPts val="0"/>
              </a:spcAft>
              <a:buNone/>
            </a:pPr>
            <a:r>
              <a:rPr lang="en" sz="900" b="1">
                <a:solidFill>
                  <a:srgbClr val="3C78D8"/>
                </a:solidFill>
                <a:latin typeface="Victor Mono"/>
                <a:ea typeface="Victor Mono"/>
                <a:cs typeface="Victor Mono"/>
                <a:sym typeface="Victor Mono"/>
              </a:rPr>
              <a:t>DeepSeek:  2.8 Mln GPU-hours (H800)</a:t>
            </a:r>
            <a:endParaRPr sz="900" b="1">
              <a:solidFill>
                <a:srgbClr val="3C78D8"/>
              </a:solidFill>
              <a:latin typeface="Victor Mono"/>
              <a:ea typeface="Victor Mono"/>
              <a:cs typeface="Victor Mono"/>
              <a:sym typeface="Victor Mono"/>
            </a:endParaRPr>
          </a:p>
          <a:p>
            <a:pPr marL="0" lvl="0" indent="0" algn="l" rtl="0">
              <a:spcBef>
                <a:spcPts val="0"/>
              </a:spcBef>
              <a:spcAft>
                <a:spcPts val="0"/>
              </a:spcAft>
              <a:buNone/>
            </a:pPr>
            <a:r>
              <a:rPr lang="en" sz="900" b="1">
                <a:solidFill>
                  <a:srgbClr val="3C78D8"/>
                </a:solidFill>
                <a:latin typeface="Victor Mono"/>
                <a:ea typeface="Victor Mono"/>
                <a:cs typeface="Victor Mono"/>
                <a:sym typeface="Victor Mono"/>
              </a:rPr>
              <a:t>GPT-4   : 60.0 Mln GPU hours (A100)</a:t>
            </a:r>
            <a:endParaRPr sz="900" b="1">
              <a:solidFill>
                <a:srgbClr val="3C78D8"/>
              </a:solidFill>
              <a:latin typeface="Victor Mono"/>
              <a:ea typeface="Victor Mono"/>
              <a:cs typeface="Victor Mono"/>
              <a:sym typeface="Victor Mono"/>
            </a:endParaRPr>
          </a:p>
          <a:p>
            <a:pPr marL="0" lvl="0" indent="0" algn="l" rtl="0">
              <a:spcBef>
                <a:spcPts val="0"/>
              </a:spcBef>
              <a:spcAft>
                <a:spcPts val="0"/>
              </a:spcAft>
              <a:buNone/>
            </a:pPr>
            <a:endParaRPr sz="4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H800 is x2 .. x9 faster than A100 (depending on specific operations)</a:t>
            </a:r>
            <a:endParaRPr sz="1200">
              <a:solidFill>
                <a:schemeClr val="dk1"/>
              </a:solidFill>
              <a:latin typeface="Calibri"/>
              <a:ea typeface="Calibri"/>
              <a:cs typeface="Calibri"/>
              <a:sym typeface="Calibri"/>
            </a:endParaRPr>
          </a:p>
        </p:txBody>
      </p:sp>
      <p:sp>
        <p:nvSpPr>
          <p:cNvPr id="84" name="Google Shape;84;p16"/>
          <p:cNvSpPr txBox="1"/>
          <p:nvPr/>
        </p:nvSpPr>
        <p:spPr>
          <a:xfrm>
            <a:off x="4953673" y="4516700"/>
            <a:ext cx="2258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OpenAI accuses DeepSeek for IP theft (for using OpenAI models to train theirs).</a:t>
            </a:r>
            <a:endParaRPr sz="1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p:nvPr/>
        </p:nvSpPr>
        <p:spPr>
          <a:xfrm>
            <a:off x="55075" y="-23450"/>
            <a:ext cx="444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vs OpenAI</a:t>
            </a:r>
            <a:endParaRPr sz="2000" b="1">
              <a:solidFill>
                <a:schemeClr val="dk1"/>
              </a:solidFill>
              <a:latin typeface="Calibri"/>
              <a:ea typeface="Calibri"/>
              <a:cs typeface="Calibri"/>
              <a:sym typeface="Calibri"/>
            </a:endParaRPr>
          </a:p>
        </p:txBody>
      </p:sp>
      <p:sp>
        <p:nvSpPr>
          <p:cNvPr id="90" name="Google Shape;90;p17"/>
          <p:cNvSpPr txBox="1"/>
          <p:nvPr/>
        </p:nvSpPr>
        <p:spPr>
          <a:xfrm>
            <a:off x="3957676" y="614588"/>
            <a:ext cx="18552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DeepSeek's AI Assistant has overtaken OpenAI's ChatGPT on Apple's (AAPL) app store in the U.S.</a:t>
            </a:r>
            <a:endParaRPr sz="1300">
              <a:solidFill>
                <a:schemeClr val="dk1"/>
              </a:solidFill>
              <a:latin typeface="Calibri"/>
              <a:ea typeface="Calibri"/>
              <a:cs typeface="Calibri"/>
              <a:sym typeface="Calibri"/>
            </a:endParaRPr>
          </a:p>
        </p:txBody>
      </p:sp>
      <p:sp>
        <p:nvSpPr>
          <p:cNvPr id="91" name="Google Shape;91;p17"/>
          <p:cNvSpPr txBox="1"/>
          <p:nvPr/>
        </p:nvSpPr>
        <p:spPr>
          <a:xfrm>
            <a:off x="2153525" y="2273425"/>
            <a:ext cx="23487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DeepSeek has claimed it spent only $5.6 million over two months to develop its latest AI model</a:t>
            </a:r>
            <a:endParaRPr sz="1300">
              <a:solidFill>
                <a:schemeClr val="dk1"/>
              </a:solidFill>
              <a:latin typeface="Calibri"/>
              <a:ea typeface="Calibri"/>
              <a:cs typeface="Calibri"/>
              <a:sym typeface="Calibri"/>
            </a:endParaRPr>
          </a:p>
        </p:txBody>
      </p:sp>
      <p:sp>
        <p:nvSpPr>
          <p:cNvPr id="92" name="Google Shape;92;p17"/>
          <p:cNvSpPr txBox="1"/>
          <p:nvPr/>
        </p:nvSpPr>
        <p:spPr>
          <a:xfrm>
            <a:off x="8082375" y="3936275"/>
            <a:ext cx="27891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OpenAI accuses DeepSeek for IP theft (for using OpenAI models to train theirs).</a:t>
            </a:r>
            <a:endParaRPr sz="1300">
              <a:solidFill>
                <a:schemeClr val="dk1"/>
              </a:solidFill>
              <a:latin typeface="Calibri"/>
              <a:ea typeface="Calibri"/>
              <a:cs typeface="Calibri"/>
              <a:sym typeface="Calibri"/>
            </a:endParaRPr>
          </a:p>
        </p:txBody>
      </p:sp>
      <p:pic>
        <p:nvPicPr>
          <p:cNvPr id="93" name="Google Shape;93;p17"/>
          <p:cNvPicPr preferRelativeResize="0"/>
          <p:nvPr/>
        </p:nvPicPr>
        <p:blipFill>
          <a:blip r:embed="rId3">
            <a:alphaModFix/>
          </a:blip>
          <a:stretch>
            <a:fillRect/>
          </a:stretch>
        </p:blipFill>
        <p:spPr>
          <a:xfrm>
            <a:off x="5089799" y="3463000"/>
            <a:ext cx="2914650" cy="1562100"/>
          </a:xfrm>
          <a:prstGeom prst="rect">
            <a:avLst/>
          </a:prstGeom>
          <a:noFill/>
          <a:ln w="9525" cap="flat" cmpd="sng">
            <a:solidFill>
              <a:srgbClr val="FF0000"/>
            </a:solidFill>
            <a:prstDash val="solid"/>
            <a:round/>
            <a:headEnd type="none" w="sm" len="sm"/>
            <a:tailEnd type="none" w="sm" len="sm"/>
          </a:ln>
        </p:spPr>
      </p:pic>
      <p:pic>
        <p:nvPicPr>
          <p:cNvPr id="94" name="Google Shape;94;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901676" y="152400"/>
            <a:ext cx="2326674" cy="1743076"/>
          </a:xfrm>
          <a:prstGeom prst="rect">
            <a:avLst/>
          </a:prstGeom>
          <a:noFill/>
          <a:ln w="9525" cap="flat" cmpd="sng">
            <a:solidFill>
              <a:srgbClr val="FF0000"/>
            </a:solidFill>
            <a:prstDash val="solid"/>
            <a:round/>
            <a:headEnd type="none" w="sm" len="sm"/>
            <a:tailEnd type="none" w="sm" len="sm"/>
          </a:ln>
        </p:spPr>
      </p:pic>
      <p:pic>
        <p:nvPicPr>
          <p:cNvPr id="95" name="Google Shape;95;p17"/>
          <p:cNvPicPr preferRelativeResize="0"/>
          <p:nvPr/>
        </p:nvPicPr>
        <p:blipFill>
          <a:blip r:embed="rId5">
            <a:alphaModFix/>
          </a:blip>
          <a:stretch>
            <a:fillRect/>
          </a:stretch>
        </p:blipFill>
        <p:spPr>
          <a:xfrm>
            <a:off x="8317138" y="152388"/>
            <a:ext cx="2619375" cy="1743075"/>
          </a:xfrm>
          <a:prstGeom prst="rect">
            <a:avLst/>
          </a:prstGeom>
          <a:noFill/>
          <a:ln w="9525" cap="flat" cmpd="sng">
            <a:solidFill>
              <a:srgbClr val="FF0000"/>
            </a:solidFill>
            <a:prstDash val="solid"/>
            <a:round/>
            <a:headEnd type="none" w="sm" len="sm"/>
            <a:tailEnd type="none" w="sm" len="sm"/>
          </a:ln>
        </p:spPr>
      </p:pic>
      <p:pic>
        <p:nvPicPr>
          <p:cNvPr id="96" name="Google Shape;96;p17"/>
          <p:cNvPicPr preferRelativeResize="0"/>
          <p:nvPr/>
        </p:nvPicPr>
        <p:blipFill>
          <a:blip r:embed="rId6">
            <a:alphaModFix/>
          </a:blip>
          <a:stretch>
            <a:fillRect/>
          </a:stretch>
        </p:blipFill>
        <p:spPr>
          <a:xfrm>
            <a:off x="153325" y="1635200"/>
            <a:ext cx="1914525" cy="23907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p:nvPr/>
        </p:nvSpPr>
        <p:spPr>
          <a:xfrm>
            <a:off x="48600" y="391635"/>
            <a:ext cx="4447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 Monday stock market deeped because of the panic caused by the release of </a:t>
            </a:r>
            <a:r>
              <a:rPr lang="en" sz="1200" b="1">
                <a:solidFill>
                  <a:srgbClr val="FF0000"/>
                </a:solidFill>
                <a:latin typeface="Calibri"/>
                <a:ea typeface="Calibri"/>
                <a:cs typeface="Calibri"/>
                <a:sym typeface="Calibri"/>
              </a:rPr>
              <a:t>Deepseek-R1</a:t>
            </a:r>
            <a:r>
              <a:rPr lang="en" sz="1200">
                <a:solidFill>
                  <a:schemeClr val="dk1"/>
                </a:solidFill>
                <a:latin typeface="Calibri"/>
                <a:ea typeface="Calibri"/>
                <a:cs typeface="Calibri"/>
                <a:sym typeface="Calibri"/>
              </a:rPr>
              <a:t> in China.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 Wednesday </a:t>
            </a:r>
            <a:r>
              <a:rPr lang="en" sz="1200" b="1">
                <a:solidFill>
                  <a:srgbClr val="FF0000"/>
                </a:solidFill>
                <a:latin typeface="Calibri"/>
                <a:ea typeface="Calibri"/>
                <a:cs typeface="Calibri"/>
                <a:sym typeface="Calibri"/>
              </a:rPr>
              <a:t>Alibaba</a:t>
            </a:r>
            <a:r>
              <a:rPr lang="en" sz="1200">
                <a:solidFill>
                  <a:schemeClr val="dk1"/>
                </a:solidFill>
                <a:latin typeface="Calibri"/>
                <a:ea typeface="Calibri"/>
                <a:cs typeface="Calibri"/>
                <a:sym typeface="Calibri"/>
              </a:rPr>
              <a:t> (China) has announced similar model. It is called "</a:t>
            </a:r>
            <a:r>
              <a:rPr lang="en" sz="1200" b="1">
                <a:solidFill>
                  <a:srgbClr val="FF0000"/>
                </a:solidFill>
                <a:latin typeface="Calibri"/>
                <a:ea typeface="Calibri"/>
                <a:cs typeface="Calibri"/>
                <a:sym typeface="Calibri"/>
              </a:rPr>
              <a:t>Max</a:t>
            </a:r>
            <a:r>
              <a:rPr lang="en" sz="1200">
                <a:solidFill>
                  <a:schemeClr val="dk1"/>
                </a:solidFill>
                <a:latin typeface="Calibri"/>
                <a:ea typeface="Calibri"/>
                <a:cs typeface="Calibri"/>
                <a:sym typeface="Calibri"/>
              </a:rPr>
              <a:t>" model in their </a:t>
            </a:r>
            <a:r>
              <a:rPr lang="en" sz="1200" b="1">
                <a:solidFill>
                  <a:srgbClr val="FF0000"/>
                </a:solidFill>
                <a:latin typeface="Calibri"/>
                <a:ea typeface="Calibri"/>
                <a:cs typeface="Calibri"/>
                <a:sym typeface="Calibri"/>
              </a:rPr>
              <a:t>Qwen-2.5</a:t>
            </a:r>
            <a:r>
              <a:rPr lang="en" sz="1200">
                <a:solidFill>
                  <a:schemeClr val="dk1"/>
                </a:solidFill>
                <a:latin typeface="Calibri"/>
                <a:ea typeface="Calibri"/>
                <a:cs typeface="Calibri"/>
                <a:sym typeface="Calibri"/>
              </a:rPr>
              <a:t> family of models.</a:t>
            </a:r>
            <a:endParaRPr sz="1200">
              <a:solidFill>
                <a:schemeClr val="dk1"/>
              </a:solidFill>
              <a:latin typeface="Calibri"/>
              <a:ea typeface="Calibri"/>
              <a:cs typeface="Calibri"/>
              <a:sym typeface="Calibri"/>
            </a:endParaRPr>
          </a:p>
          <a:p>
            <a:pPr marL="3429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claimed to match or beat Deepseek on many benchmarks.</a:t>
            </a:r>
            <a:endParaRPr sz="1200">
              <a:solidFill>
                <a:schemeClr val="dk1"/>
              </a:solidFill>
              <a:latin typeface="Calibri"/>
              <a:ea typeface="Calibri"/>
              <a:cs typeface="Calibri"/>
              <a:sym typeface="Calibri"/>
            </a:endParaRPr>
          </a:p>
          <a:p>
            <a:pPr marL="3429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much smaller (72B vs 671B parameters) </a:t>
            </a:r>
            <a:endParaRPr sz="1200">
              <a:solidFill>
                <a:schemeClr val="dk1"/>
              </a:solidFill>
              <a:latin typeface="Calibri"/>
              <a:ea typeface="Calibri"/>
              <a:cs typeface="Calibri"/>
              <a:sym typeface="Calibri"/>
            </a:endParaRPr>
          </a:p>
          <a:p>
            <a:pPr marL="3429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And Alibaba is known to open-source their models.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Kiwi k1.5</a:t>
            </a:r>
            <a:r>
              <a:rPr lang="en" sz="1200">
                <a:solidFill>
                  <a:schemeClr val="dk1"/>
                </a:solidFill>
                <a:latin typeface="Calibri"/>
                <a:ea typeface="Calibri"/>
                <a:cs typeface="Calibri"/>
                <a:sym typeface="Calibri"/>
              </a:rPr>
              <a:t> - yet another new open-source LLM from China (Jan 24th)</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(by Moonshot AI), it is multimodal 128 K context, great for STEM, coding, and general reasoning. It outshines giants like OpenAI o1 and Qwen models like QVQ-72B/32B Preview on several parameters like Maths, Coding and Vision</a:t>
            </a:r>
            <a:endParaRPr sz="1200">
              <a:solidFill>
                <a:schemeClr val="dk1"/>
              </a:solidFill>
              <a:latin typeface="Calibri"/>
              <a:ea typeface="Calibri"/>
              <a:cs typeface="Calibri"/>
              <a:sym typeface="Calibri"/>
            </a:endParaRPr>
          </a:p>
        </p:txBody>
      </p:sp>
      <p:sp>
        <p:nvSpPr>
          <p:cNvPr id="102" name="Google Shape;102;p18"/>
          <p:cNvSpPr txBox="1"/>
          <p:nvPr/>
        </p:nvSpPr>
        <p:spPr>
          <a:xfrm>
            <a:off x="48600" y="22860"/>
            <a:ext cx="4447200" cy="2646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600" b="1">
                <a:solidFill>
                  <a:schemeClr val="dk1"/>
                </a:solidFill>
                <a:latin typeface="Calibri"/>
                <a:ea typeface="Calibri"/>
                <a:cs typeface="Calibri"/>
                <a:sym typeface="Calibri"/>
              </a:rPr>
              <a:t>Open Source AI Development Drive Prices Down</a:t>
            </a:r>
            <a:endParaRPr sz="1600" b="1">
              <a:solidFill>
                <a:schemeClr val="dk1"/>
              </a:solidFill>
              <a:latin typeface="Calibri"/>
              <a:ea typeface="Calibri"/>
              <a:cs typeface="Calibri"/>
              <a:sym typeface="Calibri"/>
            </a:endParaRPr>
          </a:p>
        </p:txBody>
      </p:sp>
      <p:pic>
        <p:nvPicPr>
          <p:cNvPr id="103" name="Google Shape;103;p18"/>
          <p:cNvPicPr preferRelativeResize="0"/>
          <p:nvPr/>
        </p:nvPicPr>
        <p:blipFill>
          <a:blip r:embed="rId3">
            <a:alphaModFix/>
          </a:blip>
          <a:stretch>
            <a:fillRect/>
          </a:stretch>
        </p:blipFill>
        <p:spPr>
          <a:xfrm>
            <a:off x="4767425" y="2236350"/>
            <a:ext cx="1638300" cy="1514475"/>
          </a:xfrm>
          <a:prstGeom prst="rect">
            <a:avLst/>
          </a:prstGeom>
          <a:noFill/>
          <a:ln w="9525" cap="flat" cmpd="sng">
            <a:solidFill>
              <a:srgbClr val="FF0000"/>
            </a:solidFill>
            <a:prstDash val="solid"/>
            <a:round/>
            <a:headEnd type="none" w="sm" len="sm"/>
            <a:tailEnd type="none" w="sm" len="sm"/>
          </a:ln>
        </p:spPr>
      </p:pic>
      <p:sp>
        <p:nvSpPr>
          <p:cNvPr id="104" name="Google Shape;104;p18"/>
          <p:cNvSpPr txBox="1"/>
          <p:nvPr/>
        </p:nvSpPr>
        <p:spPr>
          <a:xfrm>
            <a:off x="48600" y="2855160"/>
            <a:ext cx="4447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What will be the consequences of models getting better and more affordable? Here is an example.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Ford has created affordable Model "T" car in 1908, and this has started huge automobile industry.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Same is happening in AI world today as models are becoming more affordable.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 these models need chips to run - which is very good for Nvidia and other chip manufactures.</a:t>
            </a:r>
            <a:endParaRPr sz="1200">
              <a:solidFill>
                <a:schemeClr val="dk1"/>
              </a:solidFill>
              <a:latin typeface="Calibri"/>
              <a:ea typeface="Calibri"/>
              <a:cs typeface="Calibri"/>
              <a:sym typeface="Calibri"/>
            </a:endParaRPr>
          </a:p>
        </p:txBody>
      </p:sp>
      <p:pic>
        <p:nvPicPr>
          <p:cNvPr id="105" name="Google Shape;105;p1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833713" y="159225"/>
            <a:ext cx="1468005" cy="326400"/>
          </a:xfrm>
          <a:prstGeom prst="rect">
            <a:avLst/>
          </a:prstGeom>
          <a:noFill/>
          <a:ln w="9525" cap="flat" cmpd="sng">
            <a:solidFill>
              <a:srgbClr val="FF0000"/>
            </a:solidFill>
            <a:prstDash val="solid"/>
            <a:round/>
            <a:headEnd type="none" w="sm" len="sm"/>
            <a:tailEnd type="none" w="sm" len="sm"/>
          </a:ln>
        </p:spPr>
      </p:pic>
      <p:pic>
        <p:nvPicPr>
          <p:cNvPr id="106" name="Google Shape;106;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00175" y="596825"/>
            <a:ext cx="1735075" cy="900900"/>
          </a:xfrm>
          <a:prstGeom prst="rect">
            <a:avLst/>
          </a:prstGeom>
          <a:noFill/>
          <a:ln>
            <a:noFill/>
          </a:ln>
        </p:spPr>
      </p:pic>
      <p:pic>
        <p:nvPicPr>
          <p:cNvPr id="107" name="Google Shape;107;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906124" y="3763076"/>
            <a:ext cx="2975951" cy="1187500"/>
          </a:xfrm>
          <a:prstGeom prst="rect">
            <a:avLst/>
          </a:prstGeom>
          <a:noFill/>
          <a:ln w="9525" cap="flat" cmpd="sng">
            <a:solidFill>
              <a:srgbClr val="FF0000"/>
            </a:solidFill>
            <a:prstDash val="solid"/>
            <a:round/>
            <a:headEnd type="none" w="sm" len="sm"/>
            <a:tailEnd type="none" w="sm" len="sm"/>
          </a:ln>
        </p:spPr>
      </p:pic>
      <p:pic>
        <p:nvPicPr>
          <p:cNvPr id="108" name="Google Shape;108;p1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927200" y="3640100"/>
            <a:ext cx="1138250" cy="277075"/>
          </a:xfrm>
          <a:prstGeom prst="rect">
            <a:avLst/>
          </a:prstGeom>
          <a:noFill/>
          <a:ln w="9525" cap="flat" cmpd="sng">
            <a:solidFill>
              <a:srgbClr val="FF0000"/>
            </a:solidFill>
            <a:prstDash val="solid"/>
            <a:round/>
            <a:headEnd type="none" w="sm" len="sm"/>
            <a:tailEnd type="none" w="sm" len="sm"/>
          </a:ln>
        </p:spPr>
      </p:pic>
      <p:sp>
        <p:nvSpPr>
          <p:cNvPr id="109" name="Google Shape;109;p18"/>
          <p:cNvSpPr txBox="1"/>
          <p:nvPr/>
        </p:nvSpPr>
        <p:spPr>
          <a:xfrm>
            <a:off x="6495950" y="2791100"/>
            <a:ext cx="25695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I recommend this 5-min Fireship video: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8"/>
              </a:rPr>
              <a:t>https://www.youtube.com/watch?v=hpwoGjpYygI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10" name="Google Shape;110;p1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48375" y="1581758"/>
            <a:ext cx="2382150" cy="5705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p:nvPr/>
        </p:nvSpPr>
        <p:spPr>
          <a:xfrm>
            <a:off x="48600" y="391625"/>
            <a:ext cx="39159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Kimi k1.5 by MoonshotAI </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https://www.moonshot.cn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https://github.com/MoonshotAI/Kimi-k1.5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https://www.analyticsvidhya.com/blog/2025/01/kimi-k1-5-vs-deepseek-r1/</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https://arxiv.org/abs//2501.12599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16" name="Google Shape;116;p19"/>
          <p:cNvSpPr txBox="1"/>
          <p:nvPr/>
        </p:nvSpPr>
        <p:spPr>
          <a:xfrm>
            <a:off x="48600" y="22860"/>
            <a:ext cx="444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Qwen 2.5 Max and Kimi k1.5</a:t>
            </a:r>
            <a:endParaRPr sz="2000" b="1">
              <a:solidFill>
                <a:schemeClr val="dk1"/>
              </a:solidFill>
              <a:latin typeface="Calibri"/>
              <a:ea typeface="Calibri"/>
              <a:cs typeface="Calibri"/>
              <a:sym typeface="Calibri"/>
            </a:endParaRPr>
          </a:p>
        </p:txBody>
      </p:sp>
      <p:sp>
        <p:nvSpPr>
          <p:cNvPr id="117" name="Google Shape;117;p19"/>
          <p:cNvSpPr txBox="1"/>
          <p:nvPr/>
        </p:nvSpPr>
        <p:spPr>
          <a:xfrm>
            <a:off x="4944900" y="110350"/>
            <a:ext cx="41421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Qwen 2.5 Max </a:t>
            </a:r>
            <a:r>
              <a:rPr lang="en" sz="1200">
                <a:solidFill>
                  <a:schemeClr val="dk1"/>
                </a:solidFill>
                <a:latin typeface="Calibri"/>
                <a:ea typeface="Calibri"/>
                <a:cs typeface="Calibri"/>
                <a:sym typeface="Calibri"/>
              </a:rPr>
              <a:t>- open-source, 72B, outperforms DeepSeek V3</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 2.5 Max (72B parameters)</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 2.5 VL (Vision Language Model)</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 2.5 7B &amp; 3B variants</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 2.5 7B/14B Instruct with 1M token context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handle large videos, object detection, structured output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https://www.youtube.com/watch?v=_FYnwYdLtIc</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p:txBody>
      </p:sp>
      <p:pic>
        <p:nvPicPr>
          <p:cNvPr id="118" name="Google Shape;118;p1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410175" y="2099825"/>
            <a:ext cx="3372023" cy="1917475"/>
          </a:xfrm>
          <a:prstGeom prst="rect">
            <a:avLst/>
          </a:prstGeom>
          <a:noFill/>
          <a:ln w="9525" cap="flat" cmpd="sng">
            <a:solidFill>
              <a:srgbClr val="FF0000"/>
            </a:solidFill>
            <a:prstDash val="solid"/>
            <a:round/>
            <a:headEnd type="none" w="sm" len="sm"/>
            <a:tailEnd type="none" w="sm" len="sm"/>
          </a:ln>
        </p:spPr>
      </p:pic>
      <p:sp>
        <p:nvSpPr>
          <p:cNvPr id="119" name="Google Shape;119;p19"/>
          <p:cNvSpPr txBox="1"/>
          <p:nvPr/>
        </p:nvSpPr>
        <p:spPr>
          <a:xfrm>
            <a:off x="86724" y="4304300"/>
            <a:ext cx="39159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 Janus Pro - New Image Model</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9"/>
              </a:rPr>
              <a:t>https://www.youtube.com/watch?v=rNg-MVUN_FQ</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text-to-image generation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answer questions about images (image understanding)</a:t>
            </a:r>
            <a:endParaRPr sz="1200">
              <a:solidFill>
                <a:schemeClr val="dk1"/>
              </a:solidFill>
              <a:latin typeface="Calibri"/>
              <a:ea typeface="Calibri"/>
              <a:cs typeface="Calibri"/>
              <a:sym typeface="Calibri"/>
            </a:endParaRPr>
          </a:p>
        </p:txBody>
      </p:sp>
      <p:pic>
        <p:nvPicPr>
          <p:cNvPr id="120" name="Google Shape;120;p1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228600" y="1825340"/>
            <a:ext cx="3632150" cy="1653650"/>
          </a:xfrm>
          <a:prstGeom prst="rect">
            <a:avLst/>
          </a:prstGeom>
          <a:noFill/>
          <a:ln w="9525" cap="flat" cmpd="sng">
            <a:solidFill>
              <a:srgbClr val="FF0000"/>
            </a:solidFill>
            <a:prstDash val="solid"/>
            <a:round/>
            <a:headEnd type="none" w="sm" len="sm"/>
            <a:tailEnd type="none" w="sm" len="sm"/>
          </a:ln>
        </p:spPr>
      </p:pic>
      <p:pic>
        <p:nvPicPr>
          <p:cNvPr id="121" name="Google Shape;121;p19"/>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835376" y="1203425"/>
            <a:ext cx="2487926" cy="578125"/>
          </a:xfrm>
          <a:prstGeom prst="rect">
            <a:avLst/>
          </a:prstGeom>
          <a:noFill/>
          <a:ln w="9525" cap="flat" cmpd="sng">
            <a:solidFill>
              <a:srgbClr val="FF0000"/>
            </a:solidFill>
            <a:prstDash val="solid"/>
            <a:round/>
            <a:headEnd type="none" w="sm" len="sm"/>
            <a:tailEnd type="none" w="sm" len="sm"/>
          </a:ln>
        </p:spPr>
      </p:pic>
      <p:pic>
        <p:nvPicPr>
          <p:cNvPr id="122" name="Google Shape;122;p19"/>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3964498" y="4088600"/>
            <a:ext cx="1113402" cy="632350"/>
          </a:xfrm>
          <a:prstGeom prst="rect">
            <a:avLst/>
          </a:prstGeom>
          <a:noFill/>
          <a:ln w="9525" cap="flat" cmpd="sng">
            <a:solidFill>
              <a:srgbClr val="FF0000"/>
            </a:solidFill>
            <a:prstDash val="solid"/>
            <a:round/>
            <a:headEnd type="none" w="sm" len="sm"/>
            <a:tailEnd type="none" w="sm" len="sm"/>
          </a:ln>
        </p:spPr>
      </p:pic>
      <p:pic>
        <p:nvPicPr>
          <p:cNvPr id="123" name="Google Shape;123;p19"/>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6157482" y="1421647"/>
            <a:ext cx="1783892" cy="6323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p:nvPr/>
        </p:nvSpPr>
        <p:spPr>
          <a:xfrm>
            <a:off x="48600" y="391635"/>
            <a:ext cx="4447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 R1 - A fully open reproduction of DeepSeek-R1</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https://github.com/huggingface/open-r1</a:t>
            </a:r>
            <a:r>
              <a:rPr lang="en" sz="1200">
                <a:solidFill>
                  <a:schemeClr val="dk1"/>
                </a:solidFill>
                <a:latin typeface="Calibri"/>
                <a:ea typeface="Calibri"/>
                <a:cs typeface="Calibri"/>
                <a:sym typeface="Calibri"/>
              </a:rPr>
              <a:t> (work in progress)</a:t>
            </a:r>
            <a:endParaRPr sz="1200">
              <a:solidFill>
                <a:schemeClr val="dk1"/>
              </a:solidFill>
              <a:latin typeface="Calibri"/>
              <a:ea typeface="Calibri"/>
              <a:cs typeface="Calibri"/>
              <a:sym typeface="Calibri"/>
            </a:endParaRPr>
          </a:p>
        </p:txBody>
      </p:sp>
      <p:sp>
        <p:nvSpPr>
          <p:cNvPr id="129" name="Google Shape;129;p20"/>
          <p:cNvSpPr txBox="1"/>
          <p:nvPr/>
        </p:nvSpPr>
        <p:spPr>
          <a:xfrm>
            <a:off x="48600" y="22860"/>
            <a:ext cx="444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 Source AI Development</a:t>
            </a:r>
            <a:endParaRPr sz="2000" b="1">
              <a:solidFill>
                <a:schemeClr val="dk1"/>
              </a:solidFill>
              <a:latin typeface="Calibri"/>
              <a:ea typeface="Calibri"/>
              <a:cs typeface="Calibri"/>
              <a:sym typeface="Calibri"/>
            </a:endParaRPr>
          </a:p>
        </p:txBody>
      </p:sp>
      <p:sp>
        <p:nvSpPr>
          <p:cNvPr id="130" name="Google Shape;130;p20"/>
          <p:cNvSpPr txBox="1"/>
          <p:nvPr/>
        </p:nvSpPr>
        <p:spPr>
          <a:xfrm>
            <a:off x="48600" y="895685"/>
            <a:ext cx="4447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Qwen2.5-1M - 1 Mln context length small models (7b &amp; 14b)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Qwen2.5-7B-Instruct-1M</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Qwen2.5-14B-Instruct-1M</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https://qwenlm.github.io/blog/qwen2.5-1m/</a:t>
            </a:r>
            <a:endParaRPr sz="1200">
              <a:solidFill>
                <a:schemeClr val="dk1"/>
              </a:solidFill>
              <a:latin typeface="Calibri"/>
              <a:ea typeface="Calibri"/>
              <a:cs typeface="Calibri"/>
              <a:sym typeface="Calibri"/>
            </a:endParaRPr>
          </a:p>
        </p:txBody>
      </p:sp>
      <p:sp>
        <p:nvSpPr>
          <p:cNvPr id="131" name="Google Shape;131;p20"/>
          <p:cNvSpPr txBox="1"/>
          <p:nvPr/>
        </p:nvSpPr>
        <p:spPr>
          <a:xfrm>
            <a:off x="48600" y="1769035"/>
            <a:ext cx="44472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Meta's $60-$65 Billion AI Infrastructure Investment for 2025</a:t>
            </a:r>
            <a:endParaRPr sz="1200" b="1">
              <a:solidFill>
                <a:srgbClr val="FF0000"/>
              </a:solidFill>
              <a:latin typeface="Calibri"/>
              <a:ea typeface="Calibri"/>
              <a:cs typeface="Calibri"/>
              <a:sym typeface="Calibri"/>
            </a:endParaRPr>
          </a:p>
        </p:txBody>
      </p:sp>
      <p:sp>
        <p:nvSpPr>
          <p:cNvPr id="132" name="Google Shape;132;p20"/>
          <p:cNvSpPr txBox="1"/>
          <p:nvPr/>
        </p:nvSpPr>
        <p:spPr>
          <a:xfrm>
            <a:off x="48600" y="2088285"/>
            <a:ext cx="4447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Canvas now works with OpenAI o1</a:t>
            </a:r>
            <a:r>
              <a:rPr lang="en" sz="1200">
                <a:latin typeface="Calibri"/>
                <a:ea typeface="Calibri"/>
                <a:cs typeface="Calibri"/>
                <a:sym typeface="Calibri"/>
              </a:rPr>
              <a:t> (use the toolbox icon or the “/canvas” command)</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Also Canvas can now render HTML &amp; React code</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https://x.com/OpenAI/status/1882876172339757392</a:t>
            </a:r>
            <a:endParaRPr sz="1200">
              <a:latin typeface="Calibri"/>
              <a:ea typeface="Calibri"/>
              <a:cs typeface="Calibri"/>
              <a:sym typeface="Calibri"/>
            </a:endParaRPr>
          </a:p>
        </p:txBody>
      </p:sp>
      <p:sp>
        <p:nvSpPr>
          <p:cNvPr id="133" name="Google Shape;133;p20"/>
          <p:cNvSpPr txBox="1"/>
          <p:nvPr/>
        </p:nvSpPr>
        <p:spPr>
          <a:xfrm>
            <a:off x="48600" y="2909310"/>
            <a:ext cx="4447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UI-TARS native GUI agent - open source</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6"/>
              </a:rPr>
              <a:t>https://github.com/bytedance/UI-TARS</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7"/>
              </a:rPr>
              <a:t>https://arxiv.org/abs/2501.12326</a:t>
            </a:r>
            <a:r>
              <a:rPr lang="en" sz="1200">
                <a:solidFill>
                  <a:schemeClr val="dk1"/>
                </a:solidFill>
                <a:latin typeface="Calibri"/>
                <a:ea typeface="Calibri"/>
                <a:cs typeface="Calibri"/>
                <a:sym typeface="Calibri"/>
              </a:rPr>
              <a:t> - paper</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8"/>
              </a:rPr>
              <a:t>https://www.youtube.com/watch?v=NeJlTWwtLyg</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Navigates and controls computers and mobile devices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perceives the screen visually like humans do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by ByteDance and Tsinghua University (China)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GPT-4o, OpenAI's Operator, and Claude on multiple GUI benchmarks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learns from experience (reflection tuning)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Two sizes: 7B and 72B params</a:t>
            </a:r>
            <a:endParaRPr sz="1200">
              <a:solidFill>
                <a:schemeClr val="dk1"/>
              </a:solidFill>
              <a:latin typeface="Calibri"/>
              <a:ea typeface="Calibri"/>
              <a:cs typeface="Calibri"/>
              <a:sym typeface="Calibri"/>
            </a:endParaRPr>
          </a:p>
        </p:txBody>
      </p:sp>
      <p:pic>
        <p:nvPicPr>
          <p:cNvPr id="134" name="Google Shape;134;p2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18700" y="2938035"/>
            <a:ext cx="1814367" cy="2050200"/>
          </a:xfrm>
          <a:prstGeom prst="rect">
            <a:avLst/>
          </a:prstGeom>
          <a:noFill/>
          <a:ln w="9525" cap="flat" cmpd="sng">
            <a:solidFill>
              <a:srgbClr val="FF0000"/>
            </a:solidFill>
            <a:prstDash val="solid"/>
            <a:round/>
            <a:headEnd type="none" w="sm" len="sm"/>
            <a:tailEnd type="none" w="sm" len="sm"/>
          </a:ln>
        </p:spPr>
      </p:pic>
      <p:sp>
        <p:nvSpPr>
          <p:cNvPr id="135" name="Google Shape;135;p20"/>
          <p:cNvSpPr txBox="1"/>
          <p:nvPr/>
        </p:nvSpPr>
        <p:spPr>
          <a:xfrm>
            <a:off x="4618700" y="56835"/>
            <a:ext cx="4447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 R1 - Mathew Berman explanation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0"/>
              </a:rPr>
              <a:t>https://www.youtube.com/watch?v=IMXRpbxifq8</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p:txBody>
      </p:sp>
      <p:sp>
        <p:nvSpPr>
          <p:cNvPr id="136" name="Google Shape;136;p20"/>
          <p:cNvSpPr txBox="1"/>
          <p:nvPr/>
        </p:nvSpPr>
        <p:spPr>
          <a:xfrm>
            <a:off x="4618700" y="479135"/>
            <a:ext cx="4447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Andrej Karpathy about DeepSeek in December 2024</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 (Chinese AI co) making it look easy today with an open weights release of a frontier-grade LLM </a:t>
            </a:r>
            <a:r>
              <a:rPr lang="en" sz="1200" b="1">
                <a:solidFill>
                  <a:srgbClr val="FF0000"/>
                </a:solidFill>
                <a:latin typeface="Calibri"/>
                <a:ea typeface="Calibri"/>
                <a:cs typeface="Calibri"/>
                <a:sym typeface="Calibri"/>
              </a:rPr>
              <a:t>trained on a joke of a budget (2048 GPUs for 2 months, $6M).</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reference, this level of capability is supposed to require clusters of closer to 16K GPUs, the ones being brought up today are more around 100K GPUs. E.g. Llama 3 405B used 30.8M GPU-hours, while DeepSeek-V3 looks to be a stronger model at only 2.8M GPU-hours (~11X less compute).  ... a highly impressive display of research and engineering under resource constraints.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Does this mean you don't need large GPU clusters for frontier LLMs? No but you have to ensure that you're not wasteful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1"/>
              </a:rPr>
              <a:t>https://x.com/karpathy/status/1872362712958906460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p:nvPr/>
        </p:nvSpPr>
        <p:spPr>
          <a:xfrm>
            <a:off x="48600" y="391635"/>
            <a:ext cx="44472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 R1 Replicated for $30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Berkley's STUNNING Breakthrough Sparks a Revolution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https://www.youtube.com/watch?v=E_h8xt0X1Kg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Berkeley researchers replicated DeepSeek's R1 core technology (reasoning) for only $30.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research demonstrates that even tiny models (1.5 Billion parameters) can exhibit sophisticated problem-solving skills.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models were tested using the </a:t>
            </a:r>
            <a:r>
              <a:rPr lang="en" sz="1200" b="1">
                <a:solidFill>
                  <a:srgbClr val="3C78D8"/>
                </a:solidFill>
                <a:latin typeface="Calibri"/>
                <a:ea typeface="Calibri"/>
                <a:cs typeface="Calibri"/>
                <a:sym typeface="Calibri"/>
              </a:rPr>
              <a:t>countdown game</a:t>
            </a:r>
            <a:r>
              <a:rPr lang="en" sz="1200">
                <a:solidFill>
                  <a:schemeClr val="dk1"/>
                </a:solidFill>
                <a:latin typeface="Calibri"/>
                <a:ea typeface="Calibri"/>
                <a:cs typeface="Calibri"/>
                <a:sym typeface="Calibri"/>
              </a:rPr>
              <a:t>, requiring them to solve mathematical equations.  They also performed number multiplication using the distributive law.</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models developed </a:t>
            </a:r>
            <a:r>
              <a:rPr lang="en" sz="1200" b="1">
                <a:solidFill>
                  <a:srgbClr val="3C78D8"/>
                </a:solidFill>
                <a:latin typeface="Calibri"/>
                <a:ea typeface="Calibri"/>
                <a:cs typeface="Calibri"/>
                <a:sym typeface="Calibri"/>
              </a:rPr>
              <a:t>specialized problem-solving strategies</a:t>
            </a:r>
            <a:r>
              <a:rPr lang="en" sz="1200">
                <a:solidFill>
                  <a:schemeClr val="dk1"/>
                </a:solidFill>
                <a:latin typeface="Calibri"/>
                <a:ea typeface="Calibri"/>
                <a:cs typeface="Calibri"/>
                <a:sym typeface="Calibri"/>
              </a:rPr>
              <a:t> for different tasks, suggesting they aren't general problem solvers but excel in their specific domain.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success relies heavily on reinforcement learning (RL), where the </a:t>
            </a:r>
            <a:r>
              <a:rPr lang="en" sz="1200" b="1">
                <a:solidFill>
                  <a:srgbClr val="3C78D8"/>
                </a:solidFill>
                <a:latin typeface="Calibri"/>
                <a:ea typeface="Calibri"/>
                <a:cs typeface="Calibri"/>
                <a:sym typeface="Calibri"/>
              </a:rPr>
              <a:t>AI learns through trial and error in a simulated environment</a:t>
            </a:r>
            <a:r>
              <a:rPr lang="en" sz="1200">
                <a:solidFill>
                  <a:schemeClr val="dk1"/>
                </a:solidFill>
                <a:latin typeface="Calibri"/>
                <a:ea typeface="Calibri"/>
                <a:cs typeface="Calibri"/>
                <a:sym typeface="Calibri"/>
              </a:rPr>
              <a:t>. This is what allows the "aha moment" of self-discovery of solutions.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breakthrough democratizes AI research, making it accessible to individuals and smaller teams due to the lower cost.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Comparison to DeepSeek R10 - the current work shows similar capabilities in much smaller models.</a:t>
            </a:r>
            <a:endParaRPr sz="1200">
              <a:solidFill>
                <a:schemeClr val="dk1"/>
              </a:solidFill>
              <a:latin typeface="Calibri"/>
              <a:ea typeface="Calibri"/>
              <a:cs typeface="Calibri"/>
              <a:sym typeface="Calibri"/>
            </a:endParaRPr>
          </a:p>
        </p:txBody>
      </p:sp>
      <p:sp>
        <p:nvSpPr>
          <p:cNvPr id="142" name="Google Shape;142;p21"/>
          <p:cNvSpPr txBox="1"/>
          <p:nvPr/>
        </p:nvSpPr>
        <p:spPr>
          <a:xfrm>
            <a:off x="48600" y="22860"/>
            <a:ext cx="444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Berkley - Small Model Learns Using RL</a:t>
            </a:r>
            <a:endParaRPr sz="2000" b="1">
              <a:solidFill>
                <a:schemeClr val="dk1"/>
              </a:solidFill>
              <a:latin typeface="Calibri"/>
              <a:ea typeface="Calibri"/>
              <a:cs typeface="Calibri"/>
              <a:sym typeface="Calibri"/>
            </a:endParaRPr>
          </a:p>
        </p:txBody>
      </p:sp>
      <p:pic>
        <p:nvPicPr>
          <p:cNvPr id="143" name="Google Shape;143;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48200" y="152400"/>
            <a:ext cx="4343398" cy="244916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p:nvPr/>
        </p:nvSpPr>
        <p:spPr>
          <a:xfrm>
            <a:off x="48600" y="362250"/>
            <a:ext cx="30183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USA &amp; Europe: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 (formerly Facebook)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AI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EuroLLM consortium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Stability AI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Jina AI, Wasp, Tldraw, Trigger.dev,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Pythagora, Twenty (French CRM)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Hugging Face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X.ai (founded by Elon Musk)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TII in Abu Dhabi (Tech. Innovation Institute)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EleutherAI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Apache Software Foundation</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China:</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Alibaba (Qwen)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Minimax</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01.AI, Baichuan AI, Zhipu AI, Moonshot AI</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India:</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Sarvam-1 and  Sarvam 2B (Indian languages)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Dhenu Llama 3 (for Indian farmers)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Shuka - audio LLM, Indian languages</a:t>
            </a:r>
            <a:endParaRPr sz="1200">
              <a:solidFill>
                <a:schemeClr val="dk1"/>
              </a:solidFill>
              <a:latin typeface="Calibri"/>
              <a:ea typeface="Calibri"/>
              <a:cs typeface="Calibri"/>
              <a:sym typeface="Calibri"/>
            </a:endParaRPr>
          </a:p>
        </p:txBody>
      </p:sp>
      <p:sp>
        <p:nvSpPr>
          <p:cNvPr id="149" name="Google Shape;149;p22"/>
          <p:cNvSpPr txBox="1"/>
          <p:nvPr/>
        </p:nvSpPr>
        <p:spPr>
          <a:xfrm>
            <a:off x="48600" y="22860"/>
            <a:ext cx="444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 Source AI Development</a:t>
            </a:r>
            <a:endParaRPr sz="2000" b="1">
              <a:solidFill>
                <a:schemeClr val="dk1"/>
              </a:solidFill>
              <a:latin typeface="Calibri"/>
              <a:ea typeface="Calibri"/>
              <a:cs typeface="Calibri"/>
              <a:sym typeface="Calibri"/>
            </a:endParaRPr>
          </a:p>
        </p:txBody>
      </p:sp>
      <p:sp>
        <p:nvSpPr>
          <p:cNvPr id="150" name="Google Shape;150;p22"/>
          <p:cNvSpPr txBox="1"/>
          <p:nvPr/>
        </p:nvSpPr>
        <p:spPr>
          <a:xfrm>
            <a:off x="3959675" y="450025"/>
            <a:ext cx="48957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Mistral Small 3, a 24B</a:t>
            </a:r>
            <a:r>
              <a:rPr lang="en" sz="1200">
                <a:solidFill>
                  <a:schemeClr val="dk1"/>
                </a:solidFill>
                <a:latin typeface="Calibri"/>
                <a:ea typeface="Calibri"/>
                <a:cs typeface="Calibri"/>
                <a:sym typeface="Calibri"/>
              </a:rPr>
              <a:t> parameter model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Oopen source (Apache 2.0)</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base and instruct versions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Fast - 150 tokens/s and 81% accuracy on MMLU</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Competitor to Llama 3.3 70B, Qwen-2.5 32B, and GPT4o-mini.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on Ollama, llama.cpp, la Plateforme, HF,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is multilingual and supports Spanish, French, German, Italian, Chinese, Japanese, Korean, Portuguese, Dutch, and Polish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be used for conversational assistance, function calling, and fine-tuning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JSON - extract, return, adhere to the JSON schema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is also able to solve simple puzzles and generate jokes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https://mistral.ai/news/mistral-small-3/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https://www.youtube.com/watch?v=NIdrv3d895o</a:t>
            </a:r>
            <a:r>
              <a:rPr lang="en" sz="1200">
                <a:solidFill>
                  <a:schemeClr val="dk1"/>
                </a:solidFill>
                <a:latin typeface="Calibri"/>
                <a:ea typeface="Calibri"/>
                <a:cs typeface="Calibri"/>
                <a:sym typeface="Calibri"/>
              </a:rPr>
              <a:t> - video demo</a:t>
            </a:r>
            <a:endParaRPr sz="1200">
              <a:solidFill>
                <a:schemeClr val="dk1"/>
              </a:solidFill>
              <a:latin typeface="Calibri"/>
              <a:ea typeface="Calibri"/>
              <a:cs typeface="Calibri"/>
              <a:sym typeface="Calibri"/>
            </a:endParaRPr>
          </a:p>
        </p:txBody>
      </p:sp>
      <p:sp>
        <p:nvSpPr>
          <p:cNvPr id="151" name="Google Shape;151;p22"/>
          <p:cNvSpPr txBox="1"/>
          <p:nvPr/>
        </p:nvSpPr>
        <p:spPr>
          <a:xfrm>
            <a:off x="4965721" y="3670325"/>
            <a:ext cx="22293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Allen AI released Tülu 3 405B</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open source </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Surpasses DeepSeek V3</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Performs on par with GPT-4o </a:t>
            </a:r>
            <a:endParaRPr sz="1200">
              <a:solidFill>
                <a:srgbClr val="FF0000"/>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a:solidFill>
                  <a:schemeClr val="dk1"/>
                </a:solidFill>
                <a:latin typeface="Calibri"/>
                <a:ea typeface="Calibri"/>
                <a:cs typeface="Calibri"/>
                <a:sym typeface="Calibri"/>
              </a:rPr>
              <a:t>Available on HF</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https://allenai.org/blog/tulu-3-405B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2" name="Google Shape;152;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594050" y="22850"/>
            <a:ext cx="1489925" cy="838350"/>
          </a:xfrm>
          <a:prstGeom prst="rect">
            <a:avLst/>
          </a:prstGeom>
          <a:noFill/>
          <a:ln w="9525" cap="flat" cmpd="sng">
            <a:solidFill>
              <a:srgbClr val="FF0000"/>
            </a:solidFill>
            <a:prstDash val="solid"/>
            <a:round/>
            <a:headEnd type="none" w="sm" len="sm"/>
            <a:tailEnd type="none" w="sm" len="sm"/>
          </a:ln>
        </p:spPr>
      </p:pic>
      <p:pic>
        <p:nvPicPr>
          <p:cNvPr id="153" name="Google Shape;153;p2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271775" y="3226300"/>
            <a:ext cx="1712200" cy="101377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p:nvPr/>
        </p:nvSpPr>
        <p:spPr>
          <a:xfrm>
            <a:off x="55075" y="-23450"/>
            <a:ext cx="5616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COCONUT Paper (Chain of Continuous Thought) </a:t>
            </a:r>
            <a:endParaRPr sz="2000" b="1">
              <a:solidFill>
                <a:schemeClr val="dk1"/>
              </a:solidFill>
              <a:latin typeface="Calibri"/>
              <a:ea typeface="Calibri"/>
              <a:cs typeface="Calibri"/>
              <a:sym typeface="Calibri"/>
            </a:endParaRPr>
          </a:p>
        </p:txBody>
      </p:sp>
      <p:sp>
        <p:nvSpPr>
          <p:cNvPr id="159" name="Google Shape;159;p23"/>
          <p:cNvSpPr txBox="1"/>
          <p:nvPr/>
        </p:nvSpPr>
        <p:spPr>
          <a:xfrm>
            <a:off x="55075" y="368775"/>
            <a:ext cx="44472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Training large language models to reason in a continuous latent space – COCONUT Paper explained</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YouTube video, "Training large language models to reason in a continuous latent space – COCONUT Paper explained," from the channel AI Coffee Break with Letitia, introduces a new approach called COCONUT that enhances the reasoning abilities of large language models (LLMs). The video explains that COCONUT allows LLMs to reason using vectors in a continuous latent space (Chain of Continuous Thought), instead of relying on traditional word-based reasoning (Chain of Thought). This method enables more efficient and flexible reasoning by overcoming the limitations of language-based reasoning. The video also discusses the implications of COCONUT for interpretability, as the reasoning process becomes less transparent when using vectors. Despite this challenge, COCONUT offers a promising avenue for improving the reasoning capabilities of LLMs, potentially leading to more advanced AI systems in the future.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https://www.youtube.com/watch?v=mhKC3Avqy2E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https://arxiv.org/abs/2412.06769</a:t>
            </a:r>
            <a:r>
              <a:rPr lang="en" sz="1200">
                <a:solidFill>
                  <a:schemeClr val="dk1"/>
                </a:solidFill>
                <a:latin typeface="Calibri"/>
                <a:ea typeface="Calibri"/>
                <a:cs typeface="Calibri"/>
                <a:sym typeface="Calibri"/>
              </a:rPr>
              <a:t> - paper from Meta</a:t>
            </a:r>
            <a:endParaRPr sz="1200">
              <a:solidFill>
                <a:schemeClr val="dk1"/>
              </a:solidFill>
              <a:latin typeface="Calibri"/>
              <a:ea typeface="Calibri"/>
              <a:cs typeface="Calibri"/>
              <a:sym typeface="Calibri"/>
            </a:endParaRPr>
          </a:p>
        </p:txBody>
      </p:sp>
      <p:pic>
        <p:nvPicPr>
          <p:cNvPr id="160" name="Google Shape;160;p2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812125" y="547200"/>
            <a:ext cx="4034174" cy="2670125"/>
          </a:xfrm>
          <a:prstGeom prst="rect">
            <a:avLst/>
          </a:prstGeom>
          <a:noFill/>
          <a:ln w="9525" cap="flat" cmpd="sng">
            <a:solidFill>
              <a:srgbClr val="FF0000"/>
            </a:solidFill>
            <a:prstDash val="solid"/>
            <a:round/>
            <a:headEnd type="none" w="sm" len="sm"/>
            <a:tailEnd type="none" w="sm" len="sm"/>
          </a:ln>
        </p:spPr>
      </p:pic>
      <p:pic>
        <p:nvPicPr>
          <p:cNvPr id="161" name="Google Shape;161;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812125" y="3330375"/>
            <a:ext cx="1675989" cy="1621375"/>
          </a:xfrm>
          <a:prstGeom prst="rect">
            <a:avLst/>
          </a:prstGeom>
          <a:noFill/>
          <a:ln w="9525" cap="flat" cmpd="sng">
            <a:solidFill>
              <a:srgbClr val="FF0000"/>
            </a:solidFill>
            <a:prstDash val="solid"/>
            <a:round/>
            <a:headEnd type="none" w="sm" len="sm"/>
            <a:tailEnd type="none" w="sm" len="sm"/>
          </a:ln>
        </p:spPr>
      </p:pic>
      <p:sp>
        <p:nvSpPr>
          <p:cNvPr id="162" name="Google Shape;162;p23"/>
          <p:cNvSpPr txBox="1"/>
          <p:nvPr/>
        </p:nvSpPr>
        <p:spPr>
          <a:xfrm>
            <a:off x="6599375" y="3896775"/>
            <a:ext cx="1726800" cy="6186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Clr>
                <a:srgbClr val="000000"/>
              </a:buClr>
              <a:buSzPts val="1100"/>
              <a:buFont typeface="Arial"/>
              <a:buNone/>
            </a:pPr>
            <a:r>
              <a:rPr lang="en" sz="1300">
                <a:solidFill>
                  <a:srgbClr val="000000"/>
                </a:solidFill>
                <a:latin typeface="Calibri"/>
                <a:ea typeface="Calibri"/>
                <a:cs typeface="Calibri"/>
                <a:sym typeface="Calibri"/>
              </a:rPr>
              <a:t>Letiția Pârcălăbescu</a:t>
            </a:r>
            <a:endParaRPr sz="1300">
              <a:solidFill>
                <a:srgbClr val="000000"/>
              </a:solidFill>
              <a:latin typeface="Calibri"/>
              <a:ea typeface="Calibri"/>
              <a:cs typeface="Calibri"/>
              <a:sym typeface="Calibri"/>
            </a:endParaRPr>
          </a:p>
          <a:p>
            <a:pPr marL="0" lvl="0" indent="0" algn="ctr" rtl="0">
              <a:spcBef>
                <a:spcPts val="0"/>
              </a:spcBef>
              <a:spcAft>
                <a:spcPts val="0"/>
              </a:spcAft>
              <a:buClr>
                <a:srgbClr val="000000"/>
              </a:buClr>
              <a:buSzPts val="1100"/>
              <a:buFont typeface="Arial"/>
              <a:buNone/>
            </a:pPr>
            <a:r>
              <a:rPr lang="en" sz="1300">
                <a:solidFill>
                  <a:srgbClr val="000000"/>
                </a:solidFill>
                <a:latin typeface="Calibri"/>
                <a:ea typeface="Calibri"/>
                <a:cs typeface="Calibri"/>
                <a:sym typeface="Calibri"/>
              </a:rPr>
              <a:t>AI Coffee Break</a:t>
            </a:r>
            <a:endParaRPr sz="1300">
              <a:solidFill>
                <a:srgbClr val="000000"/>
              </a:solidFill>
              <a:latin typeface="Calibri"/>
              <a:ea typeface="Calibri"/>
              <a:cs typeface="Calibri"/>
              <a:sym typeface="Calibri"/>
            </a:endParaRPr>
          </a:p>
          <a:p>
            <a:pPr marL="0" lvl="0" indent="0" algn="ctr" rtl="0">
              <a:spcBef>
                <a:spcPts val="0"/>
              </a:spcBef>
              <a:spcAft>
                <a:spcPts val="0"/>
              </a:spcAft>
              <a:buClr>
                <a:srgbClr val="000000"/>
              </a:buClr>
              <a:buSzPts val="1100"/>
              <a:buFont typeface="Arial"/>
              <a:buNone/>
            </a:pPr>
            <a:r>
              <a:rPr lang="en" sz="1300" u="sng">
                <a:solidFill>
                  <a:srgbClr val="0097A7"/>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https://leti.blebli.de</a:t>
            </a:r>
            <a:endParaRPr sz="13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3823</Words>
  <Application>Microsoft Macintosh PowerPoint</Application>
  <PresentationFormat>On-screen Show (16:9)</PresentationFormat>
  <Paragraphs>292</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Victor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2025-01-31T19:00:21Z</dcterms:modified>
</cp:coreProperties>
</file>