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Roboto Mono" pitchFamily="49" charset="0"/>
      <p:regular r:id="rId20"/>
      <p:bold r:id="rId21"/>
      <p:italic r:id="rId22"/>
      <p:boldItalic r:id="rId23"/>
    </p:embeddedFont>
    <p:embeddedFont>
      <p:font typeface="Victor Mono" panose="02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70C4A8-0EE4-415F-A574-DDBC1BE6075D}">
  <a:tblStyle styleId="{C670C4A8-0EE4-415F-A574-DDBC1BE607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4a7e71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2a4a7e71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2040cf6a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22040cf6a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2193c1ce6_2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22193c1ce6_2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1e2908d5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321e2908d5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5dd03e9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315dd03e9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9f3a87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g31f9f3a87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4a819ec2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a4a819ec25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4ab3165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2a4ab3165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1804244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21804244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72f12b5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d72f12b5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72f12b5e2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d72f12b5e2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72f12b5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d72f12b5e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4a819ec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a4a819ec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al.sh/blo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github.com/astral-sh/uv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412.11924" TargetMode="External"/><Relationship Id="rId3" Type="http://schemas.openxmlformats.org/officeDocument/2006/relationships/hyperlink" Target="https://blog.google/technology/research/google-willow-quantum-chip/" TargetMode="External"/><Relationship Id="rId7" Type="http://schemas.openxmlformats.org/officeDocument/2006/relationships/hyperlink" Target="https://atom-computing.com/quantum-computing-technology/" TargetMode="External"/><Relationship Id="rId12" Type="http://schemas.openxmlformats.org/officeDocument/2006/relationships/image" Target="../media/image2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JHrPjx4egM" TargetMode="External"/><Relationship Id="rId11" Type="http://schemas.openxmlformats.org/officeDocument/2006/relationships/image" Target="../media/image19.png"/><Relationship Id="rId5" Type="http://schemas.openxmlformats.org/officeDocument/2006/relationships/hyperlink" Target="https://www.dwavesys.com" TargetMode="External"/><Relationship Id="rId10" Type="http://schemas.openxmlformats.org/officeDocument/2006/relationships/image" Target="../media/image18.jpeg"/><Relationship Id="rId4" Type="http://schemas.openxmlformats.org/officeDocument/2006/relationships/hyperlink" Target="https://en.wikipedia.org/wiki/Quantum_computing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Bard/comments/1elmbt2/just_for_fun_gemini_15_pro_0801_scored_131_in_an/" TargetMode="External"/><Relationship Id="rId5" Type="http://schemas.openxmlformats.org/officeDocument/2006/relationships/hyperlink" Target="https://www.maximumtruth.org/p/ais-ranked-by-iq-ai-passes-100-iq" TargetMode="External"/><Relationship Id="rId4" Type="http://schemas.openxmlformats.org/officeDocument/2006/relationships/hyperlink" Target="https://www.reddit.com/r/ChatGPT/comments/1dtivia/chatgpt4os_iq_is_122_phd_level/" TargetMode="Externa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ird_intelligence" TargetMode="External"/><Relationship Id="rId3" Type="http://schemas.openxmlformats.org/officeDocument/2006/relationships/hyperlink" Target="https://www.worlddata.info/iq-by-country.php" TargetMode="External"/><Relationship Id="rId7" Type="http://schemas.openxmlformats.org/officeDocument/2006/relationships/hyperlink" Target="https://www.petmd.com/dog/general-health/smartest-dog-breed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ltimatekilimanjaro.com/the-15-smartest-animals-in-the-world/" TargetMode="Externa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image" Target="../media/image27.png"/><Relationship Id="rId4" Type="http://schemas.openxmlformats.org/officeDocument/2006/relationships/hyperlink" Target="https://www.youtube.com/watch?v=ZS47YrHcdGs" TargetMode="External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s://papers.ssrn.com/sol3/papers.cfm?abstract_id=4991774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jyLBabHQiQ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Ge5B-J-vUwI" TargetMode="External"/><Relationship Id="rId4" Type="http://schemas.openxmlformats.org/officeDocument/2006/relationships/hyperlink" Target="https://www.youtube.com/watch?v=s0EETHmwJy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FgFQO282_4" TargetMode="External"/><Relationship Id="rId7" Type="http://schemas.openxmlformats.org/officeDocument/2006/relationships/hyperlink" Target="https://techcrunch.com/2024/12/26/microsoft-and-openai-have-a-financial-definition-of-agi-report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youtube.com/watch?v=Rh1ejzNyCso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monwillison.net/2024/Dec/25/deepseek-v3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github.com/deepseek-ai" TargetMode="External"/><Relationship Id="rId7" Type="http://schemas.openxmlformats.org/officeDocument/2006/relationships/hyperlink" Target="https://siliconangle.com/2024/12/26/deepseek-open-sources-new-ai-model-671b-parameters/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deepseek-ai/DeepSeek-V3-Base/blob/b3480c8cccc78b782bb7623abb79cc4d104831ad/README_WEIGHTS.md" TargetMode="External"/><Relationship Id="rId11" Type="http://schemas.openxmlformats.org/officeDocument/2006/relationships/hyperlink" Target="https://gigazine.net/gsc_news/en/20241227-deepseek-v3/" TargetMode="External"/><Relationship Id="rId5" Type="http://schemas.openxmlformats.org/officeDocument/2006/relationships/hyperlink" Target="https://www.neowin.net/news/deepseek-v3-sets-new-standard-for-open-source-language-models/" TargetMode="External"/><Relationship Id="rId10" Type="http://schemas.openxmlformats.org/officeDocument/2006/relationships/hyperlink" Target="https://api-docs.deepseek.com/news/news1226" TargetMode="External"/><Relationship Id="rId4" Type="http://schemas.openxmlformats.org/officeDocument/2006/relationships/hyperlink" Target="https://www.gadgets360.com/ai/news/deepseek-v3-ai-model-mixture-of-experts-open-source-china-released-7343221" TargetMode="External"/><Relationship Id="rId9" Type="http://schemas.openxmlformats.org/officeDocument/2006/relationships/hyperlink" Target="https://wandb.ai/byyoung3/ml-news/reports/DeepSeek-V3-Training-671-Billion-Parameters-with-a-6-Million-dollar-Budget--VmlldzoxMDczNTI2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l5NJVieiBM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enesis-embodied-ai.github.io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agibot.com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www.apolloresearch.ai/research/scheming-reasoning-evaluation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polloresearch.ai" TargetMode="External"/><Relationship Id="rId5" Type="http://schemas.openxmlformats.org/officeDocument/2006/relationships/hyperlink" Target="https://www.youtube.com/watch?v=_ivh810WHJo" TargetMode="External"/><Relationship Id="rId4" Type="http://schemas.openxmlformats.org/officeDocument/2006/relationships/hyperlink" Target="https://arxiv.org/pdf/2412.0498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ypmG89Ha1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obsproject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SPG/KA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www.youtube.com/watch?v=TnTH85-jobE" TargetMode="External"/><Relationship Id="rId4" Type="http://schemas.openxmlformats.org/officeDocument/2006/relationships/hyperlink" Target="https://arxiv.org/pdf/2409.137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finance.yahoo.com/news/sriram-krishnan-named-trumps-senior-223608637.html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hyperlink" Target="https://params.com/@jeremy-berman/arc-agi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en.wikipedia.org/wiki/Sriram_Krishnan" TargetMode="External"/><Relationship Id="rId9" Type="http://schemas.openxmlformats.org/officeDocument/2006/relationships/hyperlink" Target="https://www.testingcatalog.com/perplexity-to-add-support-for-gemini-2-and-o1-mod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83209" y="1190821"/>
            <a:ext cx="4420200" cy="2893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o3 model - AGI or Fake?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"JAGGED FRONTIER" of AGI ...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AGI definition based on profits achieved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DeepSeek-V3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Cursor is better than GitHub Copilot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systems have surpass human capabilities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AgiBot (China) - humanoid robots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Genesis - a comprehensive physics simulation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models can pretend to follow the rules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Use YouTube To Get a Job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Knowledge Augmented Generation (KAG)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43675"/>
            <a:ext cx="34662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December 27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93009" y="1190821"/>
            <a:ext cx="4420200" cy="264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Sriram Krishnan - Senior Policy Advisor for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adding Gemini 2 and o1 models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Evolutionary Test-time Compute for ARC-AGI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Demis Hassabis about Digital Biology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uv - blazingly fast Python package manager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Quantum Chips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IQ Levels of different models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IQ - models, humans, animals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55075" y="52750"/>
            <a:ext cx="4678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- blazingly fast Python package manager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55075" y="449775"/>
            <a:ext cx="4448400" cy="435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"uv" is a blazingly fast, modern Python package manager written in Rust; designed to be a drop-in replacement for "pip" (but 10 times faster !), compatible with existing tools and workflows, including virtualenv, pip-tools, etc.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https://astral.sh/blog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https://github.com/astral-sh/uv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Installation: </a:t>
            </a: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curl -LsSf https://astral.sh/uv/install.sh | sh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Usage: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install pandas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install -r requirements.txt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upgrade pandas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uninstall pandas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Project Management with "uv" using "pyproject.toml":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init</a:t>
            </a: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# create or add to "pyproject.toml"</a:t>
            </a:r>
            <a:b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</a:b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    </a:t>
            </a: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#               README.md, hello.py </a:t>
            </a:r>
            <a:endParaRPr sz="9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add pandas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env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env --python 3.11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source .venv/bin/activate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run myscript.py</a:t>
            </a:r>
            <a:endParaRPr sz="9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sync </a:t>
            </a: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# read pyproject.toml, add/remove dependencies</a:t>
            </a:r>
            <a:endParaRPr sz="1100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uv.lock file is created or updated with the following commands: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init</a:t>
            </a:r>
            <a:b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</a:b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sync</a:t>
            </a:r>
            <a:b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</a:b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add / uv remove</a:t>
            </a:r>
            <a:b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</a:b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lock</a:t>
            </a:r>
            <a:b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</a:b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lock --force</a:t>
            </a: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# regenerate even if pyproject.toml </a:t>
            </a:r>
            <a:endParaRPr sz="9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               </a:t>
            </a:r>
            <a:r>
              <a:rPr lang="en" sz="9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# hasn't changed</a:t>
            </a:r>
            <a:endParaRPr sz="9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675" y="1301425"/>
            <a:ext cx="4526400" cy="1201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8" name="Google Shape;148;p24"/>
          <p:cNvSpPr txBox="1"/>
          <p:nvPr/>
        </p:nvSpPr>
        <p:spPr>
          <a:xfrm>
            <a:off x="4558675" y="449775"/>
            <a:ext cx="45264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When you use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"uv pip install mypackage"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within a uv project, it automatically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detects and uses the project's virtual environment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(the one created by uv env). This ensures that the package is installed in the correct environment without you having to activate it manually.</a:t>
            </a:r>
            <a:endParaRPr sz="1000" b="1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4558550" y="2643750"/>
            <a:ext cx="45264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Victor Mono"/>
                <a:ea typeface="Victor Mono"/>
                <a:cs typeface="Victor Mono"/>
                <a:sym typeface="Victor Mono"/>
              </a:rPr>
              <a:t># Examples:</a:t>
            </a:r>
            <a:endParaRPr sz="1000" b="1"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install package_name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uninstall package_name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freeze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install -r requirements.txt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venv create            </a:t>
            </a:r>
            <a:r>
              <a:rPr lang="en" sz="10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      # Create new venv</a:t>
            </a:r>
            <a:endParaRPr sz="10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venv recreate            </a:t>
            </a:r>
            <a:r>
              <a:rPr lang="en" sz="10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    # Recreate existing venv</a:t>
            </a:r>
            <a:endParaRPr sz="10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source .venv/bin/activate     </a:t>
            </a:r>
            <a:r>
              <a:rPr lang="en" sz="10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  # Activate venv (Unix)</a:t>
            </a:r>
            <a:endParaRPr sz="10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.venv\Scripts\activate        </a:t>
            </a:r>
            <a:r>
              <a:rPr lang="en" sz="10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  # Activate venv (Windows)</a:t>
            </a:r>
            <a:endParaRPr sz="10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compile requirements.in </a:t>
            </a:r>
            <a:r>
              <a:rPr lang="en" sz="1000" b="1">
                <a:solidFill>
                  <a:srgbClr val="6AA84F"/>
                </a:solidFill>
                <a:latin typeface="Victor Mono"/>
                <a:ea typeface="Victor Mono"/>
                <a:cs typeface="Victor Mono"/>
                <a:sym typeface="Victor Mono"/>
              </a:rPr>
              <a:t>  # pip-tools</a:t>
            </a:r>
            <a:endParaRPr sz="1000" b="1">
              <a:solidFill>
                <a:srgbClr val="6AA84F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uv pip sync requirements.txt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/>
        </p:nvSpPr>
        <p:spPr>
          <a:xfrm>
            <a:off x="-21125" y="-23450"/>
            <a:ext cx="1767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Chips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3278" y="301829"/>
            <a:ext cx="41826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has released a chip called "Willow" with 105 qubits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x2 qubits, x2 lower errors (x20 lower after error correction)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These incremental improvements are NOT breakthroughs.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cheap $2 conventional chip is still faster in practice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Zuchongzhi 3.0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seems to win against Google Willow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64845" y="2459975"/>
            <a:ext cx="8120400" cy="263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Organization  | System Name      | Max Qubits | Error Rates       | Notes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--------------|------------------|------------|-------------------|--------------------------------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IBM           | IBM Eagle        | 127        | ~10^-3 per gate   | Superconducting transmon qubits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Google 2019   | Sycamore         | 53         | ~0.3% two-qubit   | Quantum supremacy claim (2019)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Google 2024   | Willow           | 105        | x2 times better   | x20 better after error correction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D-Wave        | Advantage        | 5000+      | ~2-3% per qubit   | Quantum annealing system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IonQ          | Aria             | 32         | ~10^-4 per gate   | Trapped ion technology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Microsoft     | Azure Quantum    | Various    | Varies            | Cloud platform with partners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NASA QuAIL    | D-Wave 2000Q     | 2048       | ~2-5% per qubit   | Quantum annealing research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Quantinuum    | H1-2             | 32         | ~10^-4 per gate   | Trapped ion system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Intel         | Horse Ridge II   | 12         | Not published     | Spin qubits in silicon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Xanadu        | Borealis         | 216        | Variable          | Photonic quantum computer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Rigetti       | Aspen-M-2        | 80         | ~10^-2 per gate   | Superconducting circuits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China         | Tianyan-504      | 504        | --                |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China         | Zuchongzhi 3.0   | 105        | --                |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Atom Computing| Phoenix          | 1,180      | --                | Berkeley, CA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C78D8"/>
                </a:solidFill>
                <a:latin typeface="Victor Mono"/>
                <a:ea typeface="Victor Mono"/>
                <a:cs typeface="Victor Mono"/>
                <a:sym typeface="Victor Mono"/>
              </a:rPr>
              <a:t>--------------|------------------|------------|-------------------|--------------------------------</a:t>
            </a:r>
            <a:endParaRPr sz="1000" b="1">
              <a:solidFill>
                <a:srgbClr val="3C78D8"/>
              </a:solidFill>
              <a:latin typeface="Victor Mono"/>
              <a:ea typeface="Victor Mono"/>
              <a:cs typeface="Victor Mono"/>
              <a:sym typeface="Victor Mono"/>
            </a:endParaRPr>
          </a:p>
        </p:txBody>
      </p:sp>
      <p:sp>
        <p:nvSpPr>
          <p:cNvPr id="157" name="Google Shape;157;p25"/>
          <p:cNvSpPr txBox="1"/>
          <p:nvPr/>
        </p:nvSpPr>
        <p:spPr>
          <a:xfrm>
            <a:off x="33278" y="1398024"/>
            <a:ext cx="47781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https://blog.google/technology/research/google-willow-quantum-chip/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https://en.wikipedia.org/wiki/Quantum_computing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https://www.dwavesys.com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https://www.youtube.com/watch?v=IJHrPjx4egM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Fireship video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https://atom-computing.com/quantum-computing-technology/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- 1000+ qubits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https://arxiv.org/abs/2412.11924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Zuchongzhi 3.0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2713" y="128950"/>
            <a:ext cx="1147275" cy="1024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9" name="Google Shape;159;p25" descr="D-Wave Advantage System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45275" y="52750"/>
            <a:ext cx="1634925" cy="121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0" name="Google Shape;160;p25"/>
          <p:cNvSpPr txBox="1"/>
          <p:nvPr/>
        </p:nvSpPr>
        <p:spPr>
          <a:xfrm>
            <a:off x="8251000" y="1158850"/>
            <a:ext cx="8292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D-Wave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7617" y="1424591"/>
            <a:ext cx="1634924" cy="12278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2" name="Google Shape;162;p25"/>
          <p:cNvSpPr txBox="1"/>
          <p:nvPr/>
        </p:nvSpPr>
        <p:spPr>
          <a:xfrm>
            <a:off x="8052775" y="2357825"/>
            <a:ext cx="10266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Tianyan-504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999097" y="92976"/>
            <a:ext cx="5775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Willow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5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500" y="1284163"/>
            <a:ext cx="1634925" cy="1089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" name="Google Shape;165;p25"/>
          <p:cNvSpPr txBox="1"/>
          <p:nvPr/>
        </p:nvSpPr>
        <p:spPr>
          <a:xfrm>
            <a:off x="5859600" y="1243825"/>
            <a:ext cx="10830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Zuchongzhi 3.0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/>
        </p:nvSpPr>
        <p:spPr>
          <a:xfrm>
            <a:off x="55725" y="69700"/>
            <a:ext cx="5034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 Levels of different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107575" y="815775"/>
            <a:ext cx="19905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 ~ 157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~150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Gemini-1.5-Pro-0801 - 131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Gpt-4o - 122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75" y="1844400"/>
            <a:ext cx="4433050" cy="3213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3" name="Google Shape;173;p26"/>
          <p:cNvSpPr txBox="1"/>
          <p:nvPr/>
        </p:nvSpPr>
        <p:spPr>
          <a:xfrm>
            <a:off x="3476075" y="661825"/>
            <a:ext cx="53901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https://www.reddit.com/r/ChatGPT/comments/1dtivia/chatgpt4os_iq_is_122_phd_level/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https://www.maximumtruth.org/p/ais-ranked-by-iq-ai-passes-100-iq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https://www.reddit.com/r/Bard/comments/1elmbt2/just_for_fun_gemini_15_pro_0801_scored_131_in_an/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4462200" y="3442225"/>
            <a:ext cx="562500" cy="29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March 2024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2650" y="1592500"/>
            <a:ext cx="1380375" cy="1380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602" y="3362813"/>
            <a:ext cx="1723375" cy="157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7" name="Google Shape;177;p26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1875" y="3663600"/>
            <a:ext cx="912375" cy="9751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/>
        </p:nvSpPr>
        <p:spPr>
          <a:xfrm>
            <a:off x="55725" y="69700"/>
            <a:ext cx="178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IQ Distribution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55725" y="453275"/>
            <a:ext cx="31806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https://www.worlddata.info/iq-by-country.php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https://www.youtube.com/watch?v=ZS47YrHcdGs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4" name="Google Shape;184;p27"/>
          <p:cNvGraphicFramePr/>
          <p:nvPr/>
        </p:nvGraphicFramePr>
        <p:xfrm>
          <a:off x="55725" y="10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42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Rank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Country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IQ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Hong Kong *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2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Japan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3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Singapore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4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Taiwan *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5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China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104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South Korea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103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7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Netherlands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101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8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Finland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101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9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Canada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100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North Korea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100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Luxembourg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Macao *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Germany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Switzerland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Estonia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85" name="Google Shape;185;p27"/>
          <p:cNvGraphicFramePr/>
          <p:nvPr/>
        </p:nvGraphicFramePr>
        <p:xfrm>
          <a:off x="1737633" y="12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Australia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UK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Greenland *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Iceland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Austria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Hungary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New Zealand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Belarus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Belgium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Norway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Sweden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Slovenia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Denmark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Cambodia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France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86" name="Google Shape;186;p27"/>
          <p:cNvGraphicFramePr/>
          <p:nvPr/>
        </p:nvGraphicFramePr>
        <p:xfrm>
          <a:off x="3235606" y="12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USA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97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Czechia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Russia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96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Spain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Ireland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Italy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Croatia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Latvia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Lithuania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Israel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FF0000"/>
                          </a:solidFill>
                        </a:rPr>
                        <a:t>93</a:t>
                      </a:r>
                      <a:endParaRPr sz="1000" b="1">
                        <a:solidFill>
                          <a:srgbClr val="FF0000"/>
                        </a:solidFill>
                      </a:endParaRPr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Malta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Mongolia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Portugal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Bermuda *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87" name="Google Shape;187;p27"/>
          <p:cNvGraphicFramePr/>
          <p:nvPr/>
        </p:nvGraphicFramePr>
        <p:xfrm>
          <a:off x="4495800" y="122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25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Bulgaria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Greece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Moldova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Ukraine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Vietnam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Armenia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Kazakhstan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Malaysia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Myanmar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Thailand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Serbia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Brunei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Chile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Costa Rica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Iraq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88" name="Google Shape;188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1625" y="37419"/>
            <a:ext cx="2430124" cy="12489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3380175" y="240225"/>
            <a:ext cx="3028500" cy="2955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o3's   estimated   IQ   is   157 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7365850" y="13473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31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South Africa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Somalia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Nigeria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Ethiopia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Honduras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Yemen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Cameroon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1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Congo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118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Central Africa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Ghana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Ivory Coast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Guinea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Equat. Guinea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Gambia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Guatemala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Sierra Leone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Nepal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91" name="Google Shape;191;p27"/>
          <p:cNvGraphicFramePr/>
          <p:nvPr/>
        </p:nvGraphicFramePr>
        <p:xfrm>
          <a:off x="5930813" y="13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{C670C4A8-0EE4-415F-A574-DDBC1BE6075D}</a:tableStyleId>
              </a:tblPr>
              <a:tblGrid>
                <a:gridCol w="91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Human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Chimpanzee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Crow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Octopus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Dolphin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Polar Bear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Honey Badger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Jaguar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34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Cheetah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Crocodile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Whale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Cat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Pig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43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Dog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</a:t>
                      </a:r>
                      <a:endParaRPr sz="1000"/>
                    </a:p>
                  </a:txBody>
                  <a:tcPr marL="28575" marR="28575" marT="19050" marB="19050" anchor="b">
                    <a:lnL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B2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92" name="Google Shape;192;p27"/>
          <p:cNvSpPr txBox="1"/>
          <p:nvPr/>
        </p:nvSpPr>
        <p:spPr>
          <a:xfrm>
            <a:off x="55725" y="4410445"/>
            <a:ext cx="60051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Smart animals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https://www.ultimatekilimanjaro.com/the-15-smartest-animals-in-the-world/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Smart dogs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https://www.petmd.com/dog/general-health/smartest-dog-breeds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                       (Doberman, Golden Retriever, German Shepherd, Poodle, Border Collie)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Smart crows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https://en.wikipedia.org/wiki/Bird_intelligence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08663" y="748775"/>
            <a:ext cx="699050" cy="524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9808" y="4237931"/>
            <a:ext cx="471725" cy="58354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7763300" y="1189850"/>
            <a:ext cx="562500" cy="15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latin typeface="Calibri"/>
                <a:ea typeface="Calibri"/>
                <a:cs typeface="Calibri"/>
                <a:sym typeface="Calibri"/>
              </a:rPr>
              <a:t>Elon Musk</a:t>
            </a:r>
            <a:endParaRPr sz="9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0829" y="748776"/>
            <a:ext cx="211364" cy="5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184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2,465,686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2024-12-22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 flipH="1">
            <a:off x="514371" y="2739097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405220" y="2159300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640539" y="107986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8"/>
          <p:cNvSpPr/>
          <p:nvPr/>
        </p:nvSpPr>
        <p:spPr>
          <a:xfrm>
            <a:off x="640627" y="125587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8"/>
          <p:cNvSpPr/>
          <p:nvPr/>
        </p:nvSpPr>
        <p:spPr>
          <a:xfrm>
            <a:off x="656675" y="332249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648058" y="29510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651350" y="311895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"/>
          <p:cNvSpPr/>
          <p:nvPr/>
        </p:nvSpPr>
        <p:spPr>
          <a:xfrm>
            <a:off x="656675" y="35073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653372" y="42719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>
            <a:off x="649935" y="237290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 txBox="1"/>
          <p:nvPr/>
        </p:nvSpPr>
        <p:spPr>
          <a:xfrm flipH="1">
            <a:off x="531502" y="4624199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 flipH="1">
            <a:off x="4816718" y="418259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700862" y="2348858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8"/>
          <p:cNvSpPr/>
          <p:nvPr/>
        </p:nvSpPr>
        <p:spPr>
          <a:xfrm>
            <a:off x="4953559" y="273753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4947408" y="32887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/>
          <p:nvPr/>
        </p:nvSpPr>
        <p:spPr>
          <a:xfrm>
            <a:off x="4947408" y="36691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4700858" y="4759581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8"/>
          <p:cNvSpPr/>
          <p:nvPr/>
        </p:nvSpPr>
        <p:spPr>
          <a:xfrm>
            <a:off x="4946466" y="106525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8"/>
          <p:cNvSpPr/>
          <p:nvPr/>
        </p:nvSpPr>
        <p:spPr>
          <a:xfrm>
            <a:off x="4953929" y="182330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8"/>
          <p:cNvSpPr/>
          <p:nvPr/>
        </p:nvSpPr>
        <p:spPr>
          <a:xfrm>
            <a:off x="4946473" y="346455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4540276" y="4533181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/>
          <p:nvPr/>
        </p:nvSpPr>
        <p:spPr>
          <a:xfrm>
            <a:off x="649926" y="408243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8"/>
          <p:cNvSpPr/>
          <p:nvPr/>
        </p:nvSpPr>
        <p:spPr>
          <a:xfrm>
            <a:off x="4957533" y="217838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8"/>
          <p:cNvSpPr/>
          <p:nvPr/>
        </p:nvSpPr>
        <p:spPr>
          <a:xfrm>
            <a:off x="4953939" y="292671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"/>
          <p:cNvSpPr txBox="1"/>
          <p:nvPr/>
        </p:nvSpPr>
        <p:spPr>
          <a:xfrm>
            <a:off x="413443" y="4813330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8"/>
          <p:cNvSpPr/>
          <p:nvPr/>
        </p:nvSpPr>
        <p:spPr>
          <a:xfrm>
            <a:off x="640627" y="182260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656672" y="388965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4953929" y="199259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4942883" y="383967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4942839" y="457261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225" y="821325"/>
            <a:ext cx="3100149" cy="41928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5558" y="825028"/>
            <a:ext cx="3052725" cy="412868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9" name="Google Shape;239;p28"/>
          <p:cNvSpPr txBox="1"/>
          <p:nvPr/>
        </p:nvSpPr>
        <p:spPr>
          <a:xfrm>
            <a:off x="254245" y="2568663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656667" y="25787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4700862" y="2517704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532962" y="3268746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254245" y="3102063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4532962" y="3649746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144925" y="516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72300" y="3995000"/>
            <a:ext cx="4924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 for IT: much worse than before COVID.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become a commodity. Lower salaries/rates ($100/hr =&gt; $75/hr).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more competition, hundreds of applications for each position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5998150" y="926925"/>
            <a:ext cx="3058800" cy="215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"Who is AI Replacing? The Impact of Generative AI on Online Freelancing Platforms"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paper October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https://papers.ssrn.com/sol3/papers.cfm?abstract_id=4991774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found that AI tools have led to a decrease in demand for jobs in areas like writing and coding.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same time there is an increase in demand for individuals skilled in utilizing AI tools.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998150" y="3842600"/>
            <a:ext cx="30588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Legal: $8,000 work now can be done for only $3 in GPT credits.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Translation - mostly outsourced to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Phone Sales and Customer service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00" y="510801"/>
            <a:ext cx="5472499" cy="23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3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55075" y="0"/>
            <a:ext cx="49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model - AGI or Fake?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55075" y="465375"/>
            <a:ext cx="49017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o3 model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announced on Friday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20, 2024 can be considered as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AGI (Artificial General Intelligence)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https://www.youtube.com/watch?v=YjyLBabHQiQ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testing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https://www.youtube.com/watch?v=s0EETHmwJyo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describing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https://www.youtube.com/watch?v=Ge5B-J-vUwI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fake or not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has surpassed the 85% threshold on the ARC AGI test, scoring 87.5% when given unlimited resources (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costs around $8K-$55K to run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ARC-AGI-1 Public Training set was in training data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thus it is not clear whether the model truly demonstrates generalized reasoning or simply learned to recognize patterns in the training data.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ARC test was designed to measure general intelligence by evaluating the ability to solve novel tasks and reason through problems, not just memorize and spit out information.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o3 model achieved 96.7% on AIME Math test, and 25% vs 2% for humans on EpochAI Math test.  It achieved Elo score of 2727 in CodeForces, thus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outperforming 99.99% of humans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(ranks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175th among the world's best programmers).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So AI can now outperform humans in reasoning and problem-solving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fast progress: only 3 months from o1 to o3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model is expensive, but prices tend to go down very fast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6976" y="466821"/>
            <a:ext cx="4048499" cy="397191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55075" y="0"/>
            <a:ext cx="4901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model - AGI or Fake?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55075" y="389175"/>
            <a:ext cx="4901700" cy="223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o3 model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significant breakthrough in AI capabilities, particularly in solving complex mathematical problems. It achieved a 25% success rate on the Frontier Math benchmark, a test that challenges even Fields medalists, compared to the previous state-of-the-art of 2%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https://www.youtube.com/watch?v=NFgFQO282_4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major advancement is the model's ability to adapt to new tasks and solve problems it hasn't been specifically trained 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o3's high performance comes at a significant computational cost, making its current applications limited (temporarily)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o3 still struggles with basic logic and reasoning tasks that even a 5-year-old child can solve (see below), indicating that there's still room for improvement in AI development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2686950"/>
            <a:ext cx="4758093" cy="240924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381068" y="109825"/>
            <a:ext cx="36366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OpenAI's o3 and the "JAGGED FRONTIER" of AGI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https://www.youtube.com/watch?v=Rh1ejzNyCso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Excellent discussion by Wes Roth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1068" y="818296"/>
            <a:ext cx="3636598" cy="259250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5381068" y="3717025"/>
            <a:ext cx="3636600" cy="1249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and OpenAI have a very specific, internal definition of artificial general intelligence (AGI) based on the startup’s profits: "OpenAI has only achieved AGI when it develops AI systems that can generate at least $100 billion in profits".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https://techcrunch.com/2024/12/26/microsoft-and-openai-have-a-financial-definition-of-agi-report/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5075" y="52750"/>
            <a:ext cx="1792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5075" y="524625"/>
            <a:ext cx="43905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DeepSeek-V3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Dec 26, 2024, 671B (687.9 GB on disk)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DeepSeek-V2.5 - Sep 6, 2024 (DeepSeek-V2.5-12108 on Dec 10)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DeepSeek-V2 - May 2024,   236B params, MoE, 21B/token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https://github.com/deepseek-ai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Developed by Chinese AI company DeepSeek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Mixture-of-Experts (MoE) architecture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Open-source: Hugging Face, GitHub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, MIT license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Ollama has v2 and v2.5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Multihead latent attention (MLA) for improved detail extraction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Multi-token prediction (MTP) for faster inference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 auxiliary loss-free load-balancing strategy to address uneven data distribution among experts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DeepSeek claims that DeepSeek-V3 outperforms other leading open-source models like Meta's Llama 3.1 (405B parameters) and Qwen2.5 (72B parameters) across multiple benchmarks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55075" y="3943525"/>
            <a:ext cx="71883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https://www.gadgets360.com/ai/news/deepseek-v3-ai-model-mixture-of-experts-open-source-china-released-7343221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https://www.neowin.net/news/deepseek-v3-sets-new-standard-for-open-source-language-models/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https://huggingface.co/deepseek-ai/DeepSeek-V3-Base/blob/b3480c8cccc78b782bb7623abb79cc4d104831ad/README_WEIGHTS.md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https://siliconangle.com/2024/12/26/deepseek-open-sources-new-ai-model-671b-parameters/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https://simonwillison.net/2024/Dec/25/deepseek-v3/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https://wandb.ai/byyoung3/ml-news/reports/DeepSeek-V3-Training-671-Billion-Parameters-with-a-6-Million-dollar-Budget--VmlldzoxMDczNTI2Ng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https://api-docs.deepseek.com/news/news1226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https://gigazine.net/gsc_news/en/20241227-deepseek-v3/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1175" y="52750"/>
            <a:ext cx="4486624" cy="38241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6650" y="52750"/>
            <a:ext cx="616925" cy="6169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5075" y="52750"/>
            <a:ext cx="5210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14475" y="445050"/>
            <a:ext cx="4390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Cursor is better than GitHub Copilot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https://www.youtube.com/watch?v=Wl5NJVieiBM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14475" y="1840850"/>
            <a:ext cx="43905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AgiBot (China) - humanoid robots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work at factory assembly lines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https://www.agibot.com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raises questions about human employment.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3188" y="904575"/>
            <a:ext cx="3250671" cy="2697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0" name="Google Shape;100;p19"/>
          <p:cNvSpPr txBox="1"/>
          <p:nvPr/>
        </p:nvSpPr>
        <p:spPr>
          <a:xfrm>
            <a:off x="5823113" y="75750"/>
            <a:ext cx="3250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Genesis - a comprehensive physics simulation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platform designed for general purpose Robotics, Embodied AI, &amp; Physical AI applications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https://genesis-embodied-ai.github.io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114475" y="958300"/>
            <a:ext cx="43905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systems have surpass human capabilities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 certain domains, such as medical diagnosis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has sparked both excitement and concern. While the potential benefits are undeniable, questions remain about the legal and ethical implications of AI in critical decision-making roles.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75" y="2559600"/>
            <a:ext cx="4390498" cy="24696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55075" y="52750"/>
            <a:ext cx="454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models can pretend to follow the rules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33975" y="464750"/>
            <a:ext cx="48933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systems may give the illusion of cooperation while pursuing their own objectives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https://www.apolloresearch.ai/research/scheming-reasoning-evaluations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Here is a full version of the paper: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https://arxiv.org/pdf/2412.04984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And here is a video: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https://www.youtube.com/watch?v=_ivh810WHJo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AI models can fake alignment,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pretending to follow rules during training but reverting to original preferences when deployed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This behavior is similar to humans who sometimes strategically modify their behavior to please evaluators, like a politician pretending to be aligned with constituents to secure votes.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found that when a model knows it’s being monitored (in a training setting), it will fake alignment to preserve its original preferences.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They also observed other concerning behaviors like the model trying to exfiltrate its weights (save itself) when threatened.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Alignment faking seems to emerge with model scale, with larger models exhibiting this behavior more often.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researchers found that alignment faking might make a model’s preferences resistant to further training, making it difficult to realign.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These findings raise concerns about the ability to align future AI models and suggest that current safety training methods may not be enough to prevent deceptive behavior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165025" y="780075"/>
            <a:ext cx="39297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Apollo Research is an AI safety organization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from UK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https://www.apolloresearch.ai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that focuses on reducing the risks of advanced AI systems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that may exhibit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deceptive behavior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Their goal is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prevent the development and deployment of deceptive AI systems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1275" y="52749"/>
            <a:ext cx="1742588" cy="48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5025" y="1809000"/>
            <a:ext cx="2379731" cy="246993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55075" y="52750"/>
            <a:ext cx="5210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55075" y="487550"/>
            <a:ext cx="3977100" cy="60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I Got AI Research Job By Building YouTube Channel - no PhD necessary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https://www.youtube.com/watch?v=SypmG89Ha1E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5075" y="1199250"/>
            <a:ext cx="39771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Vuk Rosić was making short YouTube videos related to his profession. He has accumulated ~ 200 videos and 3.6K subscribers. So he is well positioned as an expert in his field - which has helped him to get his dream job.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He is using standard software - OBS Studio: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https://obsproject.com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His videos are between 4 min and 20 min in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His process is very simple.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6200" y="107850"/>
            <a:ext cx="3707945" cy="2000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21"/>
          <p:cNvSpPr txBox="1"/>
          <p:nvPr/>
        </p:nvSpPr>
        <p:spPr>
          <a:xfrm>
            <a:off x="55075" y="52750"/>
            <a:ext cx="397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YouTube To Get a Job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/>
        </p:nvSpPr>
        <p:spPr>
          <a:xfrm>
            <a:off x="55075" y="52750"/>
            <a:ext cx="4454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Augmented Generation (KAG)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14475" y="612550"/>
            <a:ext cx="43947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Knowledge Augmented Generation (KAG)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Source - take code from GitHub, run using Docker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KAG is a new framework that surpasses traditional RAG and Graph RAG in delivering accurate and domain-specific knowledge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KAG combines information extraction, knowledge graphs, and advanced multi-hop reasoning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https://github.com/OpenSPG/KAG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code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https://arxiv.org/pdf/2409.13731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https://www.youtube.com/watch?v=TnTH85-jobE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Index construction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: It extracts entities from input documents, builds a semantic graph, and aligns it with a domain-specific knowledge graph. This process is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more advanced than the simple vector database indexing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used in traditional RAG.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Querying: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KAG employs logical and symbolic reasoning, a hybrid retrieval system, and a document fallback strategy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ensure accurate and comprehensive answers.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Advantages of KAG: Advanced logical reasoning capabilities, Hybrid knowledge integration, Professional domain expertise, Open-source community support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5325" y="94625"/>
            <a:ext cx="4252429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/>
        </p:nvSpPr>
        <p:spPr>
          <a:xfrm>
            <a:off x="55075" y="52750"/>
            <a:ext cx="5210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5075" y="441900"/>
            <a:ext cx="44001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Sriram Krishnan confirmed as senior policy advisor for AI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White House Office of Science and Technology Policy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Sriram Krishnan - a general partner at Andreessen Horowitz (a16z)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https://finance.yahoo.com/news/sriram-krishnan-named-trumps-senior-223608637.html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https://en.wikipedia.org/wiki/Sriram_Krishnan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5730475" y="139875"/>
            <a:ext cx="24420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Evolutionary Test-time Compute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ARC-AGI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"How I came in first on ARC-AGI-Pub using Sonnet 3.5 with Evolutionary Test-time Compute" - by Jeremy Berman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ttps://params.com/@jeremy-berman/arc-agi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6975" y="349500"/>
            <a:ext cx="1196415" cy="103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72325" y="52762"/>
            <a:ext cx="895624" cy="111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4" y="1695774"/>
            <a:ext cx="3368650" cy="33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 txBox="1"/>
          <p:nvPr/>
        </p:nvSpPr>
        <p:spPr>
          <a:xfrm>
            <a:off x="3341975" y="4263850"/>
            <a:ext cx="23346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adding support for Gemini 2 and o1 models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https://www.testingcatalog.com/perplexity-to-add-support-for-gemini-2-and-o1-models/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5956550" y="2981163"/>
            <a:ext cx="23346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Digital Biology -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AI to model and understand biological systems.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Demis Hassabis, the founder of DeepMind, talks about predicting protein folding (AlphaFold), drug discovery, simulation of a whole virtual cell using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100" y="4125975"/>
            <a:ext cx="1715850" cy="9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3156</Words>
  <Application>Microsoft Macintosh PowerPoint</Application>
  <PresentationFormat>On-screen Show (16:9)</PresentationFormat>
  <Paragraphs>502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Victor Mono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2024-12-27T18:57:53Z</dcterms:modified>
</cp:coreProperties>
</file>