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56" d="100"/>
          <a:sy n="156" d="100"/>
        </p:scale>
        <p:origin x="8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dfea7fbe3a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g2dfea7fbe3a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342b150c69a_1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5" name="Google Shape;135;g342b150c69a_1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34c7ab3d821_1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g34c7ab3d821_1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34c611a58b6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34c611a58b6_0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34c7ab3d821_1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8" name="Google Shape;158;g34c7ab3d821_1_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4a049a9d03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 name="Google Shape;165;g34a049a9d03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34c7ab3d821_1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2" name="Google Shape;172;g34c7ab3d821_1_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4c68c25e12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9" name="Google Shape;179;g34c68c25e12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f03ac7ac9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6" name="Google Shape;186;g2f03ac7ac9f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6" name="Google Shape;246;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6" name="Google Shape;256;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348873fe7a1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g348873fe7a1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491cbe7ff8_1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g3491cbe7ff8_1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04cc9118c9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Google Shape;87;g304cc9118c9_0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4a3af6ded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g34a3af6ded6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34c7a23af34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g34c7a23af34_1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4c7a23af34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9" name="Google Shape;109;g34c7a23af34_1_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34c60621d9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8" name="Google Shape;118;g34c60621d9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4c7ab3d821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7" name="Google Shape;127;g34c7ab3d821_1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rtl="0">
              <a:spcBef>
                <a:spcPts val="0"/>
              </a:spcBef>
              <a:spcAft>
                <a:spcPts val="0"/>
              </a:spcAft>
              <a:buSzPts val="2800"/>
              <a:buNone/>
              <a:defRPr/>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8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623888" y="1282303"/>
            <a:ext cx="7886700" cy="2139600"/>
          </a:xfrm>
          <a:prstGeom prst="rect">
            <a:avLst/>
          </a:prstGeom>
          <a:noFill/>
          <a:ln>
            <a:noFill/>
          </a:ln>
        </p:spPr>
        <p:txBody>
          <a:bodyPr spcFirstLastPara="1" wrap="square" lIns="68575" tIns="68575" rIns="68575" bIns="68575" anchor="b" anchorCtr="0">
            <a:noAutofit/>
          </a:bodyPr>
          <a:lstStyle>
            <a:lvl1pPr marR="0" lvl="0" algn="l">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5" name="Google Shape;55;p14"/>
          <p:cNvSpPr txBox="1">
            <a:spLocks noGrp="1"/>
          </p:cNvSpPr>
          <p:nvPr>
            <p:ph type="body" idx="1"/>
          </p:nvPr>
        </p:nvSpPr>
        <p:spPr>
          <a:xfrm>
            <a:off x="623888" y="3442097"/>
            <a:ext cx="7886700" cy="1125300"/>
          </a:xfrm>
          <a:prstGeom prst="rect">
            <a:avLst/>
          </a:prstGeom>
          <a:noFill/>
          <a:ln>
            <a:noFill/>
          </a:ln>
        </p:spPr>
        <p:txBody>
          <a:bodyPr spcFirstLastPara="1" wrap="square" lIns="68575" tIns="68575" rIns="68575" bIns="68575" anchor="t" anchorCtr="0">
            <a:noAutofit/>
          </a:bodyPr>
          <a:lstStyle>
            <a:lvl1pPr marL="457200" marR="0" lvl="0" indent="-228600" algn="l">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56" name="Google Shape;56;p1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1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venturebeat.com/ai/gensparks-super-agent-ups-the-ante-in-the-general-ai-agent-race/"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hyperlink" Target="https://arxiv.org/abs/2504.02495" TargetMode="External"/><Relationship Id="rId5" Type="http://schemas.openxmlformats.org/officeDocument/2006/relationships/hyperlink" Target="https://github.com/NVIDIA/AgentIQ" TargetMode="External"/><Relationship Id="rId4" Type="http://schemas.openxmlformats.org/officeDocument/2006/relationships/hyperlink" Target="https://interestingengineering.com/innovation/world-first-light-based-chip?group=test_b"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arxiv.org/abs/2503.20201"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hyperlink" Target="https://www.together.ai/blog/deepcoder"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hyperlink" Target="https://wccftech.com/google-paying-ai-workers-a-year-salary-for-doing-nothing/"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arxiv.org/abs/2503.23513"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hyperlink" Target="https://techcrunch.com/2025/04/09/anthropic-rolls-out-a-200-per-month-claude-subscription/"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hyperlink" Target="https://en.wikipedia.org/wiki/Elo_rating_system" TargetMode="External"/><Relationship Id="rId7"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hyperlink" Target="https://openlm.ai/chatbot-arena/" TargetMode="External"/><Relationship Id="rId5" Type="http://schemas.openxmlformats.org/officeDocument/2006/relationships/hyperlink" Target="https://lmarena.ai/?leaderboard" TargetMode="External"/><Relationship Id="rId4" Type="http://schemas.openxmlformats.org/officeDocument/2006/relationships/hyperlink" Target="https://chat.lmsys.org/?leaderboard"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hyperlink" Target="https://www.llama.com/llama4/" TargetMode="External"/><Relationship Id="rId7"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s://huggingface.co/unsloth/Llama-4-Scout-17B-16E-Instruct" TargetMode="External"/><Relationship Id="rId5" Type="http://schemas.openxmlformats.org/officeDocument/2006/relationships/hyperlink" Target="https://www.instagram.com/zuck/reel/DIE0TmPyORV/" TargetMode="External"/><Relationship Id="rId4" Type="http://schemas.openxmlformats.org/officeDocument/2006/relationships/hyperlink" Target="https://ai.meta.com/blog/llama-4-multimodal-intelligence/" TargetMode="External"/><Relationship Id="rId9"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meta-llama/llama-models/blob/main/models/llama4/MODEL_CARD.md"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https://bigcode-bench.github.io"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build.nvidia.com/nvidia/llama-3_1-nemotron-ultra-253b-v1"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hyperlink" Target="https://sebastian-petrus.medium.com/nvidias-llama-nemotron-ultra-253b-via-api-b503bf8a0a37" TargetMode="External"/><Relationship Id="rId4" Type="http://schemas.openxmlformats.org/officeDocument/2006/relationships/hyperlink" Target="https://huggingface.co/nvidia/Llama-3_1-Nemotron-Ultra-253B-v1"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cloud.withgoogle.com/next/25"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hyperlink" Target="https://www.youtube.com/watch?v=Md4Fs-Zc3tg"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blog.google/products/google-cloud/ironwood-tpu-age-of-inference/"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hyperlink" Target="https://www.midjourney.com/updates/v7-alpha"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5"/>
          <p:cNvSpPr txBox="1"/>
          <p:nvPr/>
        </p:nvSpPr>
        <p:spPr>
          <a:xfrm>
            <a:off x="78651" y="814388"/>
            <a:ext cx="4420200" cy="1173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Llama 4</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Nvidia Nemotron Ultra</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Google NEXT Event</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Ironwood - Google new 7th version TPU</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endParaRPr sz="1500" b="1">
              <a:solidFill>
                <a:srgbClr val="3C78D8"/>
              </a:solidFill>
              <a:latin typeface="Calibri"/>
              <a:ea typeface="Calibri"/>
              <a:cs typeface="Calibri"/>
              <a:sym typeface="Calibri"/>
            </a:endParaRPr>
          </a:p>
        </p:txBody>
      </p:sp>
      <p:sp>
        <p:nvSpPr>
          <p:cNvPr id="64" name="Google Shape;64;p15"/>
          <p:cNvSpPr txBox="1"/>
          <p:nvPr/>
        </p:nvSpPr>
        <p:spPr>
          <a:xfrm>
            <a:off x="1244875" y="-23350"/>
            <a:ext cx="2072400" cy="8187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000" b="1" i="0" u="none" strike="noStrike" cap="none">
                <a:solidFill>
                  <a:srgbClr val="3C78D8"/>
                </a:solidFill>
                <a:latin typeface="Calibri"/>
                <a:ea typeface="Calibri"/>
                <a:cs typeface="Calibri"/>
                <a:sym typeface="Calibri"/>
              </a:rPr>
              <a:t>AI Updates</a:t>
            </a:r>
            <a:endParaRPr sz="3000" b="1">
              <a:solidFill>
                <a:srgbClr val="3C78D8"/>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3600"/>
              <a:buFont typeface="Arial"/>
              <a:buNone/>
            </a:pPr>
            <a:r>
              <a:rPr lang="en" sz="2200" b="1">
                <a:solidFill>
                  <a:srgbClr val="3C78D8"/>
                </a:solidFill>
                <a:latin typeface="Calibri"/>
                <a:ea typeface="Calibri"/>
                <a:cs typeface="Calibri"/>
                <a:sym typeface="Calibri"/>
              </a:rPr>
              <a:t>April 11</a:t>
            </a:r>
            <a:r>
              <a:rPr lang="en" sz="2200" b="1" i="0" u="none" strike="noStrike" cap="none">
                <a:solidFill>
                  <a:srgbClr val="3C78D8"/>
                </a:solidFill>
                <a:latin typeface="Calibri"/>
                <a:ea typeface="Calibri"/>
                <a:cs typeface="Calibri"/>
                <a:sym typeface="Calibri"/>
              </a:rPr>
              <a:t>, 202</a:t>
            </a:r>
            <a:r>
              <a:rPr lang="en" sz="2200" b="1">
                <a:solidFill>
                  <a:srgbClr val="3C78D8"/>
                </a:solidFill>
                <a:latin typeface="Calibri"/>
                <a:ea typeface="Calibri"/>
                <a:cs typeface="Calibri"/>
                <a:sym typeface="Calibri"/>
              </a:rPr>
              <a:t>5</a:t>
            </a:r>
            <a:endParaRPr sz="2200" b="1" i="0" u="none" strike="noStrike" cap="none">
              <a:solidFill>
                <a:srgbClr val="3C78D8"/>
              </a:solidFill>
              <a:latin typeface="Calibri"/>
              <a:ea typeface="Calibri"/>
              <a:cs typeface="Calibri"/>
              <a:sym typeface="Calibri"/>
            </a:endParaRPr>
          </a:p>
        </p:txBody>
      </p:sp>
      <p:sp>
        <p:nvSpPr>
          <p:cNvPr id="65" name="Google Shape;65;p15"/>
          <p:cNvSpPr txBox="1"/>
          <p:nvPr/>
        </p:nvSpPr>
        <p:spPr>
          <a:xfrm>
            <a:off x="4576975" y="4596476"/>
            <a:ext cx="4502400" cy="249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Crowd-sourced "Arena" Leaderboard</a:t>
            </a:r>
            <a:endParaRPr sz="1500" b="1">
              <a:solidFill>
                <a:srgbClr val="3C78D8"/>
              </a:solidFill>
              <a:latin typeface="Calibri"/>
              <a:ea typeface="Calibri"/>
              <a:cs typeface="Calibri"/>
              <a:sym typeface="Calibri"/>
            </a:endParaRPr>
          </a:p>
        </p:txBody>
      </p:sp>
      <p:sp>
        <p:nvSpPr>
          <p:cNvPr id="66" name="Google Shape;66;p15"/>
          <p:cNvSpPr txBox="1"/>
          <p:nvPr/>
        </p:nvSpPr>
        <p:spPr>
          <a:xfrm>
            <a:off x="70976" y="2530571"/>
            <a:ext cx="4420200" cy="2493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xxx</a:t>
            </a:r>
            <a:endParaRPr sz="1500" b="1">
              <a:solidFill>
                <a:srgbClr val="3C78D8"/>
              </a:solidFill>
              <a:latin typeface="Calibri"/>
              <a:ea typeface="Calibri"/>
              <a:cs typeface="Calibri"/>
              <a:sym typeface="Calibri"/>
            </a:endParaRPr>
          </a:p>
        </p:txBody>
      </p:sp>
      <p:sp>
        <p:nvSpPr>
          <p:cNvPr id="67" name="Google Shape;67;p15"/>
          <p:cNvSpPr txBox="1"/>
          <p:nvPr/>
        </p:nvSpPr>
        <p:spPr>
          <a:xfrm>
            <a:off x="4576975" y="1043000"/>
            <a:ext cx="4502400" cy="2493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xxx</a:t>
            </a:r>
            <a:endParaRPr sz="1500" b="1">
              <a:solidFill>
                <a:srgbClr val="3C78D8"/>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4"/>
          <p:cNvSpPr txBox="1"/>
          <p:nvPr/>
        </p:nvSpPr>
        <p:spPr>
          <a:xfrm>
            <a:off x="55075" y="52750"/>
            <a:ext cx="4431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3</a:t>
            </a:r>
            <a:endParaRPr sz="2000" b="1">
              <a:solidFill>
                <a:schemeClr val="dk1"/>
              </a:solidFill>
              <a:latin typeface="Calibri"/>
              <a:ea typeface="Calibri"/>
              <a:cs typeface="Calibri"/>
              <a:sym typeface="Calibri"/>
            </a:endParaRPr>
          </a:p>
        </p:txBody>
      </p:sp>
      <p:sp>
        <p:nvSpPr>
          <p:cNvPr id="138" name="Google Shape;138;p24"/>
          <p:cNvSpPr txBox="1"/>
          <p:nvPr/>
        </p:nvSpPr>
        <p:spPr>
          <a:xfrm>
            <a:off x="111925" y="567150"/>
            <a:ext cx="44313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131313"/>
              </a:buClr>
              <a:buSzPts val="1200"/>
              <a:buFont typeface="Calibri"/>
              <a:buChar char="●"/>
            </a:pPr>
            <a:r>
              <a:rPr lang="en" sz="1200" b="1">
                <a:solidFill>
                  <a:srgbClr val="FF0000"/>
                </a:solidFill>
                <a:latin typeface="Calibri"/>
                <a:ea typeface="Calibri"/>
                <a:cs typeface="Calibri"/>
                <a:sym typeface="Calibri"/>
              </a:rPr>
              <a:t>Genspark’s Super Agent</a:t>
            </a:r>
            <a:r>
              <a:rPr lang="en" sz="1200">
                <a:solidFill>
                  <a:srgbClr val="131313"/>
                </a:solidFill>
                <a:latin typeface="Calibri"/>
                <a:ea typeface="Calibri"/>
                <a:cs typeface="Calibri"/>
                <a:sym typeface="Calibri"/>
              </a:rPr>
              <a:t> ups the ante in the general AI agent race</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u="sng">
                <a:solidFill>
                  <a:schemeClr val="hlink"/>
                </a:solidFill>
                <a:latin typeface="Calibri"/>
                <a:ea typeface="Calibri"/>
                <a:cs typeface="Calibri"/>
                <a:sym typeface="Calibri"/>
                <a:hlinkClick r:id="rId3"/>
              </a:rPr>
              <a:t>https://venturebeat.com/ai/gensparks-super-agent-ups-the-ante-in-the-general-ai-agent-race/</a:t>
            </a:r>
            <a:r>
              <a:rPr lang="en" sz="1200">
                <a:solidFill>
                  <a:srgbClr val="131313"/>
                </a:solidFill>
                <a:latin typeface="Calibri"/>
                <a:ea typeface="Calibri"/>
                <a:cs typeface="Calibri"/>
                <a:sym typeface="Calibri"/>
              </a:rPr>
              <a:t> </a:t>
            </a:r>
            <a:endParaRPr sz="1200">
              <a:solidFill>
                <a:srgbClr val="131313"/>
              </a:solidFill>
              <a:latin typeface="Calibri"/>
              <a:ea typeface="Calibri"/>
              <a:cs typeface="Calibri"/>
              <a:sym typeface="Calibri"/>
            </a:endParaRPr>
          </a:p>
        </p:txBody>
      </p:sp>
      <p:sp>
        <p:nvSpPr>
          <p:cNvPr id="139" name="Google Shape;139;p24"/>
          <p:cNvSpPr txBox="1"/>
          <p:nvPr/>
        </p:nvSpPr>
        <p:spPr>
          <a:xfrm>
            <a:off x="111925" y="1220275"/>
            <a:ext cx="44313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131313"/>
              </a:buClr>
              <a:buSzPts val="1200"/>
              <a:buFont typeface="Calibri"/>
              <a:buChar char="●"/>
            </a:pPr>
            <a:r>
              <a:rPr lang="en" sz="1200" b="1">
                <a:solidFill>
                  <a:srgbClr val="FF0000"/>
                </a:solidFill>
                <a:latin typeface="Calibri"/>
                <a:ea typeface="Calibri"/>
                <a:cs typeface="Calibri"/>
                <a:sym typeface="Calibri"/>
              </a:rPr>
              <a:t>Light-based chip</a:t>
            </a:r>
            <a:r>
              <a:rPr lang="en" sz="1200">
                <a:solidFill>
                  <a:srgbClr val="131313"/>
                </a:solidFill>
                <a:latin typeface="Calibri"/>
                <a:ea typeface="Calibri"/>
                <a:cs typeface="Calibri"/>
                <a:sym typeface="Calibri"/>
              </a:rPr>
              <a:t> offers 50x speed, 30x efficiency over silicon</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u="sng">
                <a:solidFill>
                  <a:schemeClr val="hlink"/>
                </a:solidFill>
                <a:latin typeface="Calibri"/>
                <a:ea typeface="Calibri"/>
                <a:cs typeface="Calibri"/>
                <a:sym typeface="Calibri"/>
                <a:hlinkClick r:id="rId4"/>
              </a:rPr>
              <a:t>https://interestingengineering.com/innovation/world-first-light-based-chip?group=test_b</a:t>
            </a:r>
            <a:r>
              <a:rPr lang="en" sz="1200">
                <a:solidFill>
                  <a:srgbClr val="131313"/>
                </a:solidFill>
                <a:latin typeface="Calibri"/>
                <a:ea typeface="Calibri"/>
                <a:cs typeface="Calibri"/>
                <a:sym typeface="Calibri"/>
              </a:rPr>
              <a:t> </a:t>
            </a:r>
            <a:endParaRPr sz="1200">
              <a:solidFill>
                <a:srgbClr val="131313"/>
              </a:solidFill>
              <a:latin typeface="Calibri"/>
              <a:ea typeface="Calibri"/>
              <a:cs typeface="Calibri"/>
              <a:sym typeface="Calibri"/>
            </a:endParaRPr>
          </a:p>
        </p:txBody>
      </p:sp>
      <p:sp>
        <p:nvSpPr>
          <p:cNvPr id="140" name="Google Shape;140;p24"/>
          <p:cNvSpPr txBox="1"/>
          <p:nvPr/>
        </p:nvSpPr>
        <p:spPr>
          <a:xfrm>
            <a:off x="111925" y="2100200"/>
            <a:ext cx="44313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131313"/>
              </a:buClr>
              <a:buSzPts val="1200"/>
              <a:buFont typeface="Calibri"/>
              <a:buChar char="●"/>
            </a:pPr>
            <a:r>
              <a:rPr lang="en" sz="1200" b="1">
                <a:solidFill>
                  <a:srgbClr val="FF0000"/>
                </a:solidFill>
                <a:latin typeface="Calibri"/>
                <a:ea typeface="Calibri"/>
                <a:cs typeface="Calibri"/>
                <a:sym typeface="Calibri"/>
              </a:rPr>
              <a:t>NVIDIA AgentIQ</a:t>
            </a:r>
            <a:r>
              <a:rPr lang="en" sz="1200">
                <a:solidFill>
                  <a:srgbClr val="131313"/>
                </a:solidFill>
                <a:latin typeface="Calibri"/>
                <a:ea typeface="Calibri"/>
                <a:cs typeface="Calibri"/>
                <a:sym typeface="Calibri"/>
              </a:rPr>
              <a:t> - Python library to unify agentic workflows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Works across frameworks, memory systems, and data sources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Adss composability, observability, and reusability</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With AgentIQ, every agent, tool, and workflow is treated as a function call, allowing developers to mix and match components from different frameworks with minimal overhead</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u="sng">
                <a:solidFill>
                  <a:schemeClr val="hlink"/>
                </a:solidFill>
                <a:latin typeface="Calibri"/>
                <a:ea typeface="Calibri"/>
                <a:cs typeface="Calibri"/>
                <a:sym typeface="Calibri"/>
                <a:hlinkClick r:id="rId5"/>
              </a:rPr>
              <a:t>https://github.com/NVIDIA/AgentIQ</a:t>
            </a:r>
            <a:endParaRPr sz="1200">
              <a:solidFill>
                <a:srgbClr val="131313"/>
              </a:solidFill>
              <a:latin typeface="Calibri"/>
              <a:ea typeface="Calibri"/>
              <a:cs typeface="Calibri"/>
              <a:sym typeface="Calibri"/>
            </a:endParaRPr>
          </a:p>
        </p:txBody>
      </p:sp>
      <p:sp>
        <p:nvSpPr>
          <p:cNvPr id="141" name="Google Shape;141;p24"/>
          <p:cNvSpPr txBox="1"/>
          <p:nvPr/>
        </p:nvSpPr>
        <p:spPr>
          <a:xfrm>
            <a:off x="111925" y="3506350"/>
            <a:ext cx="44313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DeepSeek-GRM  models</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Inference-Time Scaling for Generalist Reward Modeling</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u="sng">
                <a:solidFill>
                  <a:schemeClr val="hlink"/>
                </a:solidFill>
                <a:latin typeface="Calibri"/>
                <a:ea typeface="Calibri"/>
                <a:cs typeface="Calibri"/>
                <a:sym typeface="Calibri"/>
                <a:hlinkClick r:id="rId6"/>
              </a:rPr>
              <a:t>https://arxiv.org/abs/2504.02495</a:t>
            </a:r>
            <a:r>
              <a:rPr lang="en" sz="1200">
                <a:solidFill>
                  <a:srgbClr val="131313"/>
                </a:solidFill>
                <a:latin typeface="Calibri"/>
                <a:ea typeface="Calibri"/>
                <a:cs typeface="Calibri"/>
                <a:sym typeface="Calibri"/>
              </a:rPr>
              <a:t>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Self-Principled Critique Tuning (SPCT) significantly improves the quality and scalability of GRMs</a:t>
            </a:r>
            <a:endParaRPr sz="1200">
              <a:solidFill>
                <a:srgbClr val="131313"/>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5"/>
          <p:cNvSpPr txBox="1"/>
          <p:nvPr/>
        </p:nvSpPr>
        <p:spPr>
          <a:xfrm>
            <a:off x="55075" y="52750"/>
            <a:ext cx="4431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4</a:t>
            </a:r>
            <a:endParaRPr sz="2000" b="1">
              <a:solidFill>
                <a:schemeClr val="dk1"/>
              </a:solidFill>
              <a:latin typeface="Calibri"/>
              <a:ea typeface="Calibri"/>
              <a:cs typeface="Calibri"/>
              <a:sym typeface="Calibri"/>
            </a:endParaRPr>
          </a:p>
        </p:txBody>
      </p:sp>
      <p:sp>
        <p:nvSpPr>
          <p:cNvPr id="147" name="Google Shape;147;p25"/>
          <p:cNvSpPr txBox="1"/>
          <p:nvPr/>
        </p:nvSpPr>
        <p:spPr>
          <a:xfrm>
            <a:off x="145375" y="659275"/>
            <a:ext cx="44313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Open Deep Search - search + Reasoning</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Open Search Tool + Open Reasoning Agent</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Open Reasoning Agent interprets the given task and orchestrates a sequence of actions that includes calling tools, one of which is the Open Search Tool</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With DeepSeek-R1, ODS nearly matches and sometimes surpasses the existing state-of-the-art baselines (GPT-4o Search Preview) on two benchmarks: SimpleQA and FRAMES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u="sng">
                <a:solidFill>
                  <a:schemeClr val="hlink"/>
                </a:solidFill>
                <a:latin typeface="Calibri"/>
                <a:ea typeface="Calibri"/>
                <a:cs typeface="Calibri"/>
                <a:sym typeface="Calibri"/>
                <a:hlinkClick r:id="rId3"/>
              </a:rPr>
              <a:t>https://arxiv.org/abs/2503.20201</a:t>
            </a:r>
            <a:r>
              <a:rPr lang="en" sz="1200">
                <a:solidFill>
                  <a:srgbClr val="131313"/>
                </a:solidFill>
                <a:latin typeface="Calibri"/>
                <a:ea typeface="Calibri"/>
                <a:cs typeface="Calibri"/>
                <a:sym typeface="Calibri"/>
              </a:rPr>
              <a:t> </a:t>
            </a:r>
            <a:endParaRPr sz="1200">
              <a:solidFill>
                <a:srgbClr val="131313"/>
              </a:solidFill>
              <a:latin typeface="Calibri"/>
              <a:ea typeface="Calibri"/>
              <a:cs typeface="Calibri"/>
              <a:sym typeface="Calibri"/>
            </a:endParaRPr>
          </a:p>
        </p:txBody>
      </p:sp>
      <p:sp>
        <p:nvSpPr>
          <p:cNvPr id="148" name="Google Shape;148;p25"/>
          <p:cNvSpPr txBox="1"/>
          <p:nvPr/>
        </p:nvSpPr>
        <p:spPr>
          <a:xfrm>
            <a:off x="145375" y="2420275"/>
            <a:ext cx="4431300" cy="205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Chinese Universities overtake US Rivals</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Chinese universities have surged ahead of U.S. institutions in AI research output.</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For example, Peking University has topped the global rankings for AI research output since 2022.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Chinese universities are setting new standards in the AI domain.</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DeepSeek - Chinese AI disruptor - build a powerful AI model at a fraction of the cost and energy consumption compared to its American counterpart, OpenAI’s ChatGPT.</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This achievement can be largely attributed to the wealth of talent graduating from local universities. </a:t>
            </a:r>
            <a:endParaRPr sz="1200">
              <a:solidFill>
                <a:srgbClr val="131313"/>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6"/>
          <p:cNvSpPr txBox="1"/>
          <p:nvPr/>
        </p:nvSpPr>
        <p:spPr>
          <a:xfrm>
            <a:off x="55075" y="52750"/>
            <a:ext cx="4431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5</a:t>
            </a:r>
            <a:endParaRPr sz="2000" b="1">
              <a:solidFill>
                <a:schemeClr val="dk1"/>
              </a:solidFill>
              <a:latin typeface="Calibri"/>
              <a:ea typeface="Calibri"/>
              <a:cs typeface="Calibri"/>
              <a:sym typeface="Calibri"/>
            </a:endParaRPr>
          </a:p>
        </p:txBody>
      </p:sp>
      <p:sp>
        <p:nvSpPr>
          <p:cNvPr id="154" name="Google Shape;154;p26"/>
          <p:cNvSpPr txBox="1"/>
          <p:nvPr/>
        </p:nvSpPr>
        <p:spPr>
          <a:xfrm>
            <a:off x="111925" y="567150"/>
            <a:ext cx="4431300" cy="149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Shopify CEO issues AI ultimatum mandating that all employees must effectively integrate artificial intelligence (AI) into their workflows, considering it a fundamental expectation.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In a recent internal memo, Lütke emphasized that before requesting additional headcount or resources, teams must demonstrate why AI cannot fulfill the required tasks.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AI proficiency will be incorporated into performance and peer reviews, underscoring its growing importance in daily operations.</a:t>
            </a:r>
            <a:endParaRPr sz="1200">
              <a:solidFill>
                <a:srgbClr val="131313"/>
              </a:solidFill>
              <a:latin typeface="Calibri"/>
              <a:ea typeface="Calibri"/>
              <a:cs typeface="Calibri"/>
              <a:sym typeface="Calibri"/>
            </a:endParaRPr>
          </a:p>
        </p:txBody>
      </p:sp>
      <p:sp>
        <p:nvSpPr>
          <p:cNvPr id="155" name="Google Shape;155;p26"/>
          <p:cNvSpPr txBox="1"/>
          <p:nvPr/>
        </p:nvSpPr>
        <p:spPr>
          <a:xfrm>
            <a:off x="111925" y="2251250"/>
            <a:ext cx="44313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​Cloudflare has launched AutoRAG in open beta</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It is a fully managed Retrieval-Augmented Generation (RAG) pipeline</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It handles data ingestion, chunking, embedding, vector storage, and response generation</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It continuously monitors data sources, ensuring AI responses remain accurate and up-to-date without manual intervention.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Developers can set up AutoRAG with minimal effort, allowing them to focus on creating smarter applications using Cloudflare's developer platform</a:t>
            </a:r>
            <a:endParaRPr sz="1200">
              <a:solidFill>
                <a:srgbClr val="131313"/>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7"/>
          <p:cNvSpPr txBox="1"/>
          <p:nvPr/>
        </p:nvSpPr>
        <p:spPr>
          <a:xfrm>
            <a:off x="55075" y="52750"/>
            <a:ext cx="4431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6</a:t>
            </a:r>
            <a:endParaRPr sz="2000" b="1">
              <a:solidFill>
                <a:schemeClr val="dk1"/>
              </a:solidFill>
              <a:latin typeface="Calibri"/>
              <a:ea typeface="Calibri"/>
              <a:cs typeface="Calibri"/>
              <a:sym typeface="Calibri"/>
            </a:endParaRPr>
          </a:p>
        </p:txBody>
      </p:sp>
      <p:sp>
        <p:nvSpPr>
          <p:cNvPr id="161" name="Google Shape;161;p27"/>
          <p:cNvSpPr txBox="1"/>
          <p:nvPr/>
        </p:nvSpPr>
        <p:spPr>
          <a:xfrm>
            <a:off x="182750" y="956625"/>
            <a:ext cx="4431300" cy="149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OpenAI's plans for model releases have shifted: @sama announced that o3 and o4-mini will be released in a couple of weeks, followed by GPT-5 in a few months.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They changed their plans because of the success of Google's Gemini 2.5 Pro which is beating OpenAI models on the leaderboards.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All thinking models don't work very well on complex real-world coding tasks and don't do well at tool use. This is why people still prefer to use Sonnet. So having good base model is still the key.</a:t>
            </a:r>
            <a:endParaRPr sz="1200">
              <a:solidFill>
                <a:srgbClr val="131313"/>
              </a:solidFill>
              <a:latin typeface="Calibri"/>
              <a:ea typeface="Calibri"/>
              <a:cs typeface="Calibri"/>
              <a:sym typeface="Calibri"/>
            </a:endParaRPr>
          </a:p>
        </p:txBody>
      </p:sp>
      <p:sp>
        <p:nvSpPr>
          <p:cNvPr id="162" name="Google Shape;162;p27"/>
          <p:cNvSpPr txBox="1"/>
          <p:nvPr/>
        </p:nvSpPr>
        <p:spPr>
          <a:xfrm>
            <a:off x="182750" y="2563225"/>
            <a:ext cx="4431300" cy="186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Cogito v1 from Deep Cogito</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Cogito v1 is a new family of open source LLMs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by Deep Cogito, a San Francisco research startup</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The models are fine-tuned from Meta’s Llama 3.2</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Number of parameters: from 3B to 70B</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The models have hybrid reasoning capabilities - the ability to answer quickly and immediately, or "self-reflect" like OpenAI’s "o" series and DeepSeek R1.</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Available now on Hugging Face, Ollama, Fireworks AI, and Together AI</a:t>
            </a:r>
            <a:endParaRPr sz="1200">
              <a:solidFill>
                <a:srgbClr val="131313"/>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8"/>
          <p:cNvSpPr txBox="1"/>
          <p:nvPr/>
        </p:nvSpPr>
        <p:spPr>
          <a:xfrm>
            <a:off x="55075" y="52750"/>
            <a:ext cx="4431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7</a:t>
            </a:r>
            <a:endParaRPr sz="2000" b="1">
              <a:solidFill>
                <a:schemeClr val="dk1"/>
              </a:solidFill>
              <a:latin typeface="Calibri"/>
              <a:ea typeface="Calibri"/>
              <a:cs typeface="Calibri"/>
              <a:sym typeface="Calibri"/>
            </a:endParaRPr>
          </a:p>
        </p:txBody>
      </p:sp>
      <p:sp>
        <p:nvSpPr>
          <p:cNvPr id="168" name="Google Shape;168;p28"/>
          <p:cNvSpPr txBox="1"/>
          <p:nvPr/>
        </p:nvSpPr>
        <p:spPr>
          <a:xfrm>
            <a:off x="91950" y="526825"/>
            <a:ext cx="4431300" cy="186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DeepCoder-14B</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Open source, on o3-mini level</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Agentica team + Together AI</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code reasoning model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finetuned from Deepseek-R1-Distilled-Qwen-14B via distributed RL</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achieves an impressive 60.6% Pass@1 accuracy on LiveCodeBench (+8% improvement), matching the performance of o3-mini-2025-01-031 (Low) and o1-2024-12-17 with just 14B parameters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u="sng">
                <a:solidFill>
                  <a:schemeClr val="hlink"/>
                </a:solidFill>
                <a:latin typeface="Calibri"/>
                <a:ea typeface="Calibri"/>
                <a:cs typeface="Calibri"/>
                <a:sym typeface="Calibri"/>
                <a:hlinkClick r:id="rId3"/>
              </a:rPr>
              <a:t>https://www.together.ai/blog/deepcoder</a:t>
            </a:r>
            <a:r>
              <a:rPr lang="en" sz="1200">
                <a:solidFill>
                  <a:srgbClr val="131313"/>
                </a:solidFill>
                <a:latin typeface="Calibri"/>
                <a:ea typeface="Calibri"/>
                <a:cs typeface="Calibri"/>
                <a:sym typeface="Calibri"/>
              </a:rPr>
              <a:t> </a:t>
            </a:r>
            <a:endParaRPr sz="1200">
              <a:solidFill>
                <a:srgbClr val="131313"/>
              </a:solidFill>
              <a:latin typeface="Calibri"/>
              <a:ea typeface="Calibri"/>
              <a:cs typeface="Calibri"/>
              <a:sym typeface="Calibri"/>
            </a:endParaRPr>
          </a:p>
        </p:txBody>
      </p:sp>
      <p:sp>
        <p:nvSpPr>
          <p:cNvPr id="169" name="Google Shape;169;p28"/>
          <p:cNvSpPr txBox="1"/>
          <p:nvPr/>
        </p:nvSpPr>
        <p:spPr>
          <a:xfrm>
            <a:off x="91950" y="2539900"/>
            <a:ext cx="4431300" cy="223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chemeClr val="dk1"/>
              </a:buClr>
              <a:buSzPts val="1200"/>
              <a:buFont typeface="Calibri"/>
              <a:buChar char="●"/>
            </a:pPr>
            <a:r>
              <a:rPr lang="en" sz="1200">
                <a:latin typeface="Calibri"/>
                <a:ea typeface="Calibri"/>
                <a:cs typeface="Calibri"/>
                <a:sym typeface="Calibri"/>
              </a:rPr>
              <a:t>Google Is Reportedly Paying Its AI Staff A Whole Year’s Income For Doing Absolutely Nothing Instead Of Letting The Workforce Jump Ship To The Competition</a:t>
            </a:r>
            <a:endParaRPr sz="1200">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https://wccftech.com/google-paying-ai-workers-a-year-salary-for-doing-nothing/</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non-compete clauses in their contracts for as long as a year to prevent their employees from switching their careers to a competitor. However, the Mountain View behemoth throws in a massive sweetener because of the heated rivalry in the AI space, with a new report claiming that based on several factors, the workforce hailing from DeepMind can make as much as a whole year’s salary while doing nothing.</a:t>
            </a:r>
            <a:endParaRPr sz="12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9"/>
          <p:cNvSpPr txBox="1"/>
          <p:nvPr/>
        </p:nvSpPr>
        <p:spPr>
          <a:xfrm>
            <a:off x="55075" y="52750"/>
            <a:ext cx="4431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8</a:t>
            </a:r>
            <a:endParaRPr sz="2000" b="1">
              <a:solidFill>
                <a:schemeClr val="dk1"/>
              </a:solidFill>
              <a:latin typeface="Calibri"/>
              <a:ea typeface="Calibri"/>
              <a:cs typeface="Calibri"/>
              <a:sym typeface="Calibri"/>
            </a:endParaRPr>
          </a:p>
        </p:txBody>
      </p:sp>
      <p:sp>
        <p:nvSpPr>
          <p:cNvPr id="175" name="Google Shape;175;p29"/>
          <p:cNvSpPr txBox="1"/>
          <p:nvPr/>
        </p:nvSpPr>
        <p:spPr>
          <a:xfrm>
            <a:off x="188375" y="716950"/>
            <a:ext cx="44313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RARE: Retrieval-Augmented Reasoning Modeling</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u="sng">
                <a:solidFill>
                  <a:schemeClr val="hlink"/>
                </a:solidFill>
                <a:latin typeface="Calibri"/>
                <a:ea typeface="Calibri"/>
                <a:cs typeface="Calibri"/>
                <a:sym typeface="Calibri"/>
                <a:hlinkClick r:id="rId3"/>
              </a:rPr>
              <a:t>https://arxiv.org/abs/2503.23513</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RARE extends RAG's retrieval-based approach by adding layers of reasoning optimization and factual scoring, making it more suitable for complex problem-solving tasks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Empirical results show that lightweight models trained with RARE outperform larger models like GPT-4 on medical benchmarks</a:t>
            </a:r>
            <a:endParaRPr sz="1200">
              <a:solidFill>
                <a:srgbClr val="131313"/>
              </a:solidFill>
              <a:latin typeface="Calibri"/>
              <a:ea typeface="Calibri"/>
              <a:cs typeface="Calibri"/>
              <a:sym typeface="Calibri"/>
            </a:endParaRPr>
          </a:p>
        </p:txBody>
      </p:sp>
      <p:sp>
        <p:nvSpPr>
          <p:cNvPr id="176" name="Google Shape;176;p29"/>
          <p:cNvSpPr txBox="1"/>
          <p:nvPr/>
        </p:nvSpPr>
        <p:spPr>
          <a:xfrm>
            <a:off x="188375" y="2211400"/>
            <a:ext cx="4431300" cy="149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131313"/>
              </a:buClr>
              <a:buSzPts val="1200"/>
              <a:buFont typeface="Calibri"/>
              <a:buChar char="●"/>
            </a:pPr>
            <a:r>
              <a:rPr lang="en" sz="1200" b="1">
                <a:solidFill>
                  <a:srgbClr val="FF0000"/>
                </a:solidFill>
                <a:latin typeface="Calibri"/>
                <a:ea typeface="Calibri"/>
                <a:cs typeface="Calibri"/>
                <a:sym typeface="Calibri"/>
              </a:rPr>
              <a:t>Anthropic $100 .. $200/mo "Max" plan</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rgbClr val="FF0000"/>
              </a:buClr>
              <a:buSzPts val="1200"/>
              <a:buFont typeface="Calibri"/>
              <a:buChar char="●"/>
            </a:pPr>
            <a:r>
              <a:rPr lang="en" sz="1200" u="sng">
                <a:solidFill>
                  <a:schemeClr val="hlink"/>
                </a:solidFill>
                <a:latin typeface="Calibri"/>
                <a:ea typeface="Calibri"/>
                <a:cs typeface="Calibri"/>
                <a:sym typeface="Calibri"/>
                <a:hlinkClick r:id="rId4"/>
              </a:rPr>
              <a:t>https://techcrunch.com/2025/04/09/anthropic-rolls-out-a-200-per-month-claude-subscription/</a:t>
            </a:r>
            <a:endParaRPr sz="1200">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This is similar to OpenAI’s $200/month ChatGPT Pro tier</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Anthropic Max comes with higher usage limits and priority access to new features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$100/month - 5x higher rate limits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$200/month - 20x higher rate limits</a:t>
            </a:r>
            <a:endParaRPr sz="12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0"/>
          <p:cNvSpPr txBox="1"/>
          <p:nvPr/>
        </p:nvSpPr>
        <p:spPr>
          <a:xfrm>
            <a:off x="55075" y="52750"/>
            <a:ext cx="4431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IBM Mainframe for AI</a:t>
            </a:r>
            <a:endParaRPr sz="2000" b="1">
              <a:solidFill>
                <a:schemeClr val="dk1"/>
              </a:solidFill>
              <a:latin typeface="Calibri"/>
              <a:ea typeface="Calibri"/>
              <a:cs typeface="Calibri"/>
              <a:sym typeface="Calibri"/>
            </a:endParaRPr>
          </a:p>
        </p:txBody>
      </p:sp>
      <p:sp>
        <p:nvSpPr>
          <p:cNvPr id="182" name="Google Shape;182;p30"/>
          <p:cNvSpPr txBox="1"/>
          <p:nvPr/>
        </p:nvSpPr>
        <p:spPr>
          <a:xfrm>
            <a:off x="111925" y="567150"/>
            <a:ext cx="4200300" cy="205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IBM z17 Mainframe</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Up to 26 IBM Telum II processors, each 8 cores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64 TB memory</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Up to 96 IBM Spyre AI accelerator chips, each up to 1TB memory</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Fully encrypted mainframe</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z17 vs z16: 50% higher performance, more energy efficient, AI acceleration increased x.5 times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Mainframes are used by 71% of Fortune 500 companies today</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z17 can run 100B model on single Spyre AI accelerator.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Running full 671B Deepseek-R1 would require running several accelerators in parallel - which was not demonstrated yet.</a:t>
            </a:r>
            <a:endParaRPr sz="1200">
              <a:solidFill>
                <a:srgbClr val="131313"/>
              </a:solidFill>
              <a:latin typeface="Calibri"/>
              <a:ea typeface="Calibri"/>
              <a:cs typeface="Calibri"/>
              <a:sym typeface="Calibri"/>
            </a:endParaRPr>
          </a:p>
        </p:txBody>
      </p:sp>
      <p:pic>
        <p:nvPicPr>
          <p:cNvPr id="183" name="Google Shape;183;p30"/>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486375" y="567150"/>
            <a:ext cx="4526976" cy="308966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1"/>
          <p:cNvSpPr txBox="1"/>
          <p:nvPr/>
        </p:nvSpPr>
        <p:spPr>
          <a:xfrm>
            <a:off x="6736325" y="52350"/>
            <a:ext cx="2356200" cy="52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95% CI = Confidence Interval</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900" u="sng">
                <a:solidFill>
                  <a:schemeClr val="hlink"/>
                </a:solidFill>
                <a:latin typeface="Calibri"/>
                <a:ea typeface="Calibri"/>
                <a:cs typeface="Calibri"/>
                <a:sym typeface="Calibri"/>
                <a:hlinkClick r:id="rId3"/>
              </a:rPr>
              <a:t>https://en.wikipedia.org/wiki/Elo_rating_system</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89" name="Google Shape;189;p31"/>
          <p:cNvSpPr txBox="1"/>
          <p:nvPr/>
        </p:nvSpPr>
        <p:spPr>
          <a:xfrm>
            <a:off x="38150" y="-31850"/>
            <a:ext cx="4557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"LM Arena" Leaderboard</a:t>
            </a:r>
            <a:endParaRPr sz="2000" b="1" i="0" u="none" strike="noStrike" cap="none">
              <a:solidFill>
                <a:srgbClr val="000000"/>
              </a:solidFill>
              <a:latin typeface="Calibri"/>
              <a:ea typeface="Calibri"/>
              <a:cs typeface="Calibri"/>
              <a:sym typeface="Calibri"/>
            </a:endParaRPr>
          </a:p>
        </p:txBody>
      </p:sp>
      <p:sp>
        <p:nvSpPr>
          <p:cNvPr id="190" name="Google Shape;190;p31"/>
          <p:cNvSpPr txBox="1"/>
          <p:nvPr/>
        </p:nvSpPr>
        <p:spPr>
          <a:xfrm>
            <a:off x="1577013" y="282725"/>
            <a:ext cx="2709300" cy="480300"/>
          </a:xfrm>
          <a:prstGeom prst="rect">
            <a:avLst/>
          </a:prstGeom>
          <a:noFill/>
          <a:ln>
            <a:noFill/>
          </a:ln>
        </p:spPr>
        <p:txBody>
          <a:bodyPr spcFirstLastPara="1" wrap="square" lIns="9125" tIns="9125" rIns="9125" bIns="9125" anchor="t" anchorCtr="0">
            <a:spAutoFit/>
          </a:bodyPr>
          <a:lstStyle/>
          <a:p>
            <a:pPr marL="57150" marR="0" lvl="0" indent="-63500" algn="l" rtl="0">
              <a:lnSpc>
                <a:spcPct val="100000"/>
              </a:lnSpc>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4"/>
              </a:rPr>
              <a:t>https://chat.lmsys.org/?leaderboard</a:t>
            </a:r>
            <a:endParaRPr sz="1000">
              <a:solidFill>
                <a:schemeClr val="dk1"/>
              </a:solidFill>
              <a:latin typeface="Calibri"/>
              <a:ea typeface="Calibri"/>
              <a:cs typeface="Calibri"/>
              <a:sym typeface="Calibri"/>
            </a:endParaRPr>
          </a:p>
          <a:p>
            <a:pPr marL="57150" marR="0" lvl="0" indent="-63500" algn="l" rtl="0">
              <a:lnSpc>
                <a:spcPct val="100000"/>
              </a:lnSpc>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5"/>
              </a:rPr>
              <a:t>https://lmarena.ai/?leaderboard</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57150" marR="0" lvl="0" indent="-63500" algn="l" rtl="0">
              <a:lnSpc>
                <a:spcPct val="100000"/>
              </a:lnSpc>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6"/>
              </a:rPr>
              <a:t>https://openlm.ai/chatbot-arena/</a:t>
            </a:r>
            <a:r>
              <a:rPr lang="en" sz="1000">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p:txBody>
      </p:sp>
      <p:sp>
        <p:nvSpPr>
          <p:cNvPr id="191" name="Google Shape;191;p31"/>
          <p:cNvSpPr txBox="1"/>
          <p:nvPr/>
        </p:nvSpPr>
        <p:spPr>
          <a:xfrm>
            <a:off x="58461" y="614219"/>
            <a:ext cx="13998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English-only queries</a:t>
            </a:r>
            <a:endParaRPr sz="1200">
              <a:solidFill>
                <a:schemeClr val="dk1"/>
              </a:solidFill>
              <a:latin typeface="Calibri"/>
              <a:ea typeface="Calibri"/>
              <a:cs typeface="Calibri"/>
              <a:sym typeface="Calibri"/>
            </a:endParaRPr>
          </a:p>
        </p:txBody>
      </p:sp>
      <p:sp>
        <p:nvSpPr>
          <p:cNvPr id="192" name="Google Shape;192;p31"/>
          <p:cNvSpPr txBox="1"/>
          <p:nvPr/>
        </p:nvSpPr>
        <p:spPr>
          <a:xfrm>
            <a:off x="5061974" y="58421"/>
            <a:ext cx="1605600" cy="526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#models: 222</a:t>
            </a:r>
            <a:endParaRPr sz="1100">
              <a:solidFill>
                <a:srgbClr val="1F2937"/>
              </a:solidFill>
              <a:highlight>
                <a:schemeClr val="lt1"/>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#votes: 2,838,248</a:t>
            </a:r>
            <a:endParaRPr sz="1100">
              <a:solidFill>
                <a:srgbClr val="1F2937"/>
              </a:solidFill>
              <a:highlight>
                <a:schemeClr val="lt1"/>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Last updated: 2025-04-02</a:t>
            </a:r>
            <a:endParaRPr sz="1100">
              <a:solidFill>
                <a:srgbClr val="1F2937"/>
              </a:solidFill>
              <a:highlight>
                <a:schemeClr val="lt1"/>
              </a:highlight>
              <a:latin typeface="Calibri"/>
              <a:ea typeface="Calibri"/>
              <a:cs typeface="Calibri"/>
              <a:sym typeface="Calibri"/>
            </a:endParaRPr>
          </a:p>
        </p:txBody>
      </p:sp>
      <p:sp>
        <p:nvSpPr>
          <p:cNvPr id="193" name="Google Shape;193;p31"/>
          <p:cNvSpPr txBox="1"/>
          <p:nvPr/>
        </p:nvSpPr>
        <p:spPr>
          <a:xfrm>
            <a:off x="4405064" y="615259"/>
            <a:ext cx="5523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Coding</a:t>
            </a:r>
            <a:endParaRPr sz="1200">
              <a:solidFill>
                <a:schemeClr val="dk1"/>
              </a:solidFill>
              <a:latin typeface="Calibri"/>
              <a:ea typeface="Calibri"/>
              <a:cs typeface="Calibri"/>
              <a:sym typeface="Calibri"/>
            </a:endParaRPr>
          </a:p>
        </p:txBody>
      </p:sp>
      <p:sp>
        <p:nvSpPr>
          <p:cNvPr id="194" name="Google Shape;194;p31"/>
          <p:cNvSpPr txBox="1"/>
          <p:nvPr/>
        </p:nvSpPr>
        <p:spPr>
          <a:xfrm>
            <a:off x="366753" y="2146898"/>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195" name="Google Shape;195;p31"/>
          <p:cNvSpPr/>
          <p:nvPr/>
        </p:nvSpPr>
        <p:spPr>
          <a:xfrm>
            <a:off x="657622" y="2546254"/>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6" name="Google Shape;196;p31"/>
          <p:cNvSpPr/>
          <p:nvPr/>
        </p:nvSpPr>
        <p:spPr>
          <a:xfrm>
            <a:off x="657622" y="2364521"/>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7" name="Google Shape;197;p31"/>
          <p:cNvSpPr/>
          <p:nvPr/>
        </p:nvSpPr>
        <p:spPr>
          <a:xfrm>
            <a:off x="4667561" y="2942798"/>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8" name="Google Shape;198;p31"/>
          <p:cNvSpPr/>
          <p:nvPr/>
        </p:nvSpPr>
        <p:spPr>
          <a:xfrm>
            <a:off x="4667561" y="3733849"/>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9" name="Google Shape;199;p31"/>
          <p:cNvSpPr/>
          <p:nvPr/>
        </p:nvSpPr>
        <p:spPr>
          <a:xfrm>
            <a:off x="4674712" y="2357497"/>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0" name="Google Shape;200;p31"/>
          <p:cNvSpPr txBox="1"/>
          <p:nvPr/>
        </p:nvSpPr>
        <p:spPr>
          <a:xfrm>
            <a:off x="356993" y="4513676"/>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01" name="Google Shape;201;p31"/>
          <p:cNvSpPr/>
          <p:nvPr/>
        </p:nvSpPr>
        <p:spPr>
          <a:xfrm>
            <a:off x="651849" y="315017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2" name="Google Shape;202;p31"/>
          <p:cNvSpPr/>
          <p:nvPr/>
        </p:nvSpPr>
        <p:spPr>
          <a:xfrm>
            <a:off x="657622" y="352469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3" name="Google Shape;203;p31"/>
          <p:cNvSpPr/>
          <p:nvPr/>
        </p:nvSpPr>
        <p:spPr>
          <a:xfrm>
            <a:off x="4667561" y="353496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4" name="Google Shape;204;p31"/>
          <p:cNvSpPr/>
          <p:nvPr/>
        </p:nvSpPr>
        <p:spPr>
          <a:xfrm>
            <a:off x="4674215" y="1955625"/>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5" name="Google Shape;205;p31"/>
          <p:cNvSpPr/>
          <p:nvPr/>
        </p:nvSpPr>
        <p:spPr>
          <a:xfrm>
            <a:off x="4667561" y="275239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6" name="Google Shape;206;p31"/>
          <p:cNvSpPr/>
          <p:nvPr/>
        </p:nvSpPr>
        <p:spPr>
          <a:xfrm>
            <a:off x="657622" y="215529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7" name="Google Shape;207;p31"/>
          <p:cNvSpPr/>
          <p:nvPr/>
        </p:nvSpPr>
        <p:spPr>
          <a:xfrm>
            <a:off x="657622" y="2943949"/>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8" name="Google Shape;208;p31"/>
          <p:cNvSpPr txBox="1"/>
          <p:nvPr/>
        </p:nvSpPr>
        <p:spPr>
          <a:xfrm>
            <a:off x="349062" y="4108646"/>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09" name="Google Shape;209;p31"/>
          <p:cNvSpPr txBox="1"/>
          <p:nvPr/>
        </p:nvSpPr>
        <p:spPr>
          <a:xfrm>
            <a:off x="4504061" y="4108061"/>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10" name="Google Shape;210;p31"/>
          <p:cNvSpPr/>
          <p:nvPr/>
        </p:nvSpPr>
        <p:spPr>
          <a:xfrm>
            <a:off x="657622" y="452536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1" name="Google Shape;211;p31"/>
          <p:cNvSpPr txBox="1"/>
          <p:nvPr/>
        </p:nvSpPr>
        <p:spPr>
          <a:xfrm>
            <a:off x="4373758" y="2157801"/>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12" name="Google Shape;212;p31"/>
          <p:cNvSpPr/>
          <p:nvPr/>
        </p:nvSpPr>
        <p:spPr>
          <a:xfrm>
            <a:off x="4674215" y="2169090"/>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3" name="Google Shape;213;p31"/>
          <p:cNvSpPr txBox="1"/>
          <p:nvPr/>
        </p:nvSpPr>
        <p:spPr>
          <a:xfrm>
            <a:off x="4504061" y="4512806"/>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14" name="Google Shape;214;p31"/>
          <p:cNvSpPr/>
          <p:nvPr/>
        </p:nvSpPr>
        <p:spPr>
          <a:xfrm>
            <a:off x="4667561" y="313979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5" name="Google Shape;215;p31"/>
          <p:cNvSpPr txBox="1"/>
          <p:nvPr/>
        </p:nvSpPr>
        <p:spPr>
          <a:xfrm>
            <a:off x="495922" y="3728106"/>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16" name="Google Shape;216;p31"/>
          <p:cNvSpPr txBox="1"/>
          <p:nvPr/>
        </p:nvSpPr>
        <p:spPr>
          <a:xfrm flipH="1">
            <a:off x="582849" y="1766781"/>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latin typeface="Calibri"/>
                <a:ea typeface="Calibri"/>
                <a:cs typeface="Calibri"/>
                <a:sym typeface="Calibri"/>
              </a:rPr>
              <a:t>x.ai</a:t>
            </a:r>
            <a:endParaRPr sz="800">
              <a:solidFill>
                <a:srgbClr val="1F2937"/>
              </a:solidFill>
              <a:latin typeface="Calibri"/>
              <a:ea typeface="Calibri"/>
              <a:cs typeface="Calibri"/>
              <a:sym typeface="Calibri"/>
            </a:endParaRPr>
          </a:p>
        </p:txBody>
      </p:sp>
      <p:sp>
        <p:nvSpPr>
          <p:cNvPr id="217" name="Google Shape;217;p31"/>
          <p:cNvSpPr txBox="1"/>
          <p:nvPr/>
        </p:nvSpPr>
        <p:spPr>
          <a:xfrm flipH="1">
            <a:off x="4605215" y="1762433"/>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latin typeface="Calibri"/>
                <a:ea typeface="Calibri"/>
                <a:cs typeface="Calibri"/>
                <a:sym typeface="Calibri"/>
              </a:rPr>
              <a:t>x.ai</a:t>
            </a:r>
            <a:endParaRPr sz="800">
              <a:solidFill>
                <a:srgbClr val="1F2937"/>
              </a:solidFill>
              <a:latin typeface="Calibri"/>
              <a:ea typeface="Calibri"/>
              <a:cs typeface="Calibri"/>
              <a:sym typeface="Calibri"/>
            </a:endParaRPr>
          </a:p>
        </p:txBody>
      </p:sp>
      <p:sp>
        <p:nvSpPr>
          <p:cNvPr id="218" name="Google Shape;218;p31"/>
          <p:cNvSpPr/>
          <p:nvPr/>
        </p:nvSpPr>
        <p:spPr>
          <a:xfrm>
            <a:off x="651847" y="431639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9" name="Google Shape;219;p31"/>
          <p:cNvSpPr/>
          <p:nvPr/>
        </p:nvSpPr>
        <p:spPr>
          <a:xfrm>
            <a:off x="4667561" y="334164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0" name="Google Shape;220;p31"/>
          <p:cNvSpPr/>
          <p:nvPr/>
        </p:nvSpPr>
        <p:spPr>
          <a:xfrm>
            <a:off x="4667561" y="4717737"/>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1" name="Google Shape;221;p31"/>
          <p:cNvSpPr/>
          <p:nvPr/>
        </p:nvSpPr>
        <p:spPr>
          <a:xfrm>
            <a:off x="651849" y="157300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2" name="Google Shape;222;p31"/>
          <p:cNvSpPr/>
          <p:nvPr/>
        </p:nvSpPr>
        <p:spPr>
          <a:xfrm>
            <a:off x="517870" y="3338127"/>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3" name="Google Shape;223;p31"/>
          <p:cNvSpPr/>
          <p:nvPr/>
        </p:nvSpPr>
        <p:spPr>
          <a:xfrm>
            <a:off x="4667561" y="3927616"/>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4" name="Google Shape;224;p31"/>
          <p:cNvSpPr/>
          <p:nvPr/>
        </p:nvSpPr>
        <p:spPr>
          <a:xfrm>
            <a:off x="657622" y="3344231"/>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5" name="Google Shape;225;p31"/>
          <p:cNvSpPr/>
          <p:nvPr/>
        </p:nvSpPr>
        <p:spPr>
          <a:xfrm>
            <a:off x="657622" y="411899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6" name="Google Shape;226;p31"/>
          <p:cNvSpPr txBox="1"/>
          <p:nvPr/>
        </p:nvSpPr>
        <p:spPr>
          <a:xfrm>
            <a:off x="495024" y="4702937"/>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27" name="Google Shape;227;p31"/>
          <p:cNvSpPr txBox="1"/>
          <p:nvPr/>
        </p:nvSpPr>
        <p:spPr>
          <a:xfrm>
            <a:off x="4454720" y="4919775"/>
            <a:ext cx="341400" cy="141600"/>
          </a:xfrm>
          <a:prstGeom prst="rect">
            <a:avLst/>
          </a:prstGeom>
          <a:solidFill>
            <a:srgbClr val="D9EAD3"/>
          </a:solidFill>
          <a:ln w="9525" cap="flat" cmpd="sng">
            <a:solidFill>
              <a:srgbClr val="6AA84F"/>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latin typeface="Calibri"/>
                <a:ea typeface="Calibri"/>
                <a:cs typeface="Calibri"/>
                <a:sym typeface="Calibri"/>
              </a:rPr>
              <a:t>Cohere</a:t>
            </a:r>
            <a:endParaRPr sz="800">
              <a:solidFill>
                <a:srgbClr val="1F2937"/>
              </a:solidFill>
              <a:latin typeface="Calibri"/>
              <a:ea typeface="Calibri"/>
              <a:cs typeface="Calibri"/>
              <a:sym typeface="Calibri"/>
            </a:endParaRPr>
          </a:p>
        </p:txBody>
      </p:sp>
      <p:sp>
        <p:nvSpPr>
          <p:cNvPr id="228" name="Google Shape;228;p31"/>
          <p:cNvSpPr/>
          <p:nvPr/>
        </p:nvSpPr>
        <p:spPr>
          <a:xfrm>
            <a:off x="657622" y="392267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9" name="Google Shape;229;p31"/>
          <p:cNvSpPr/>
          <p:nvPr/>
        </p:nvSpPr>
        <p:spPr>
          <a:xfrm>
            <a:off x="4667561" y="4318155"/>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0" name="Google Shape;230;p31"/>
          <p:cNvSpPr/>
          <p:nvPr/>
        </p:nvSpPr>
        <p:spPr>
          <a:xfrm>
            <a:off x="651849" y="1190492"/>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1" name="Google Shape;231;p31"/>
          <p:cNvSpPr/>
          <p:nvPr/>
        </p:nvSpPr>
        <p:spPr>
          <a:xfrm>
            <a:off x="4674215" y="1568983"/>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2" name="Google Shape;232;p31"/>
          <p:cNvSpPr/>
          <p:nvPr/>
        </p:nvSpPr>
        <p:spPr>
          <a:xfrm>
            <a:off x="658590" y="532273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3" name="Google Shape;233;p31"/>
          <p:cNvSpPr/>
          <p:nvPr/>
        </p:nvSpPr>
        <p:spPr>
          <a:xfrm>
            <a:off x="4674215" y="1380361"/>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4" name="Google Shape;234;p31"/>
          <p:cNvSpPr txBox="1"/>
          <p:nvPr/>
        </p:nvSpPr>
        <p:spPr>
          <a:xfrm>
            <a:off x="4367104" y="2545455"/>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35" name="Google Shape;235;p31"/>
          <p:cNvSpPr/>
          <p:nvPr/>
        </p:nvSpPr>
        <p:spPr>
          <a:xfrm>
            <a:off x="4667561" y="255674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6" name="Google Shape;236;p31"/>
          <p:cNvSpPr/>
          <p:nvPr/>
        </p:nvSpPr>
        <p:spPr>
          <a:xfrm>
            <a:off x="651849" y="195400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7" name="Google Shape;237;p31"/>
          <p:cNvSpPr txBox="1"/>
          <p:nvPr/>
        </p:nvSpPr>
        <p:spPr>
          <a:xfrm>
            <a:off x="366753" y="2736536"/>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38" name="Google Shape;238;p31"/>
          <p:cNvSpPr/>
          <p:nvPr/>
        </p:nvSpPr>
        <p:spPr>
          <a:xfrm>
            <a:off x="657622" y="2744930"/>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239" name="Google Shape;239;p31"/>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815349" y="864650"/>
            <a:ext cx="2858201" cy="4211400"/>
          </a:xfrm>
          <a:prstGeom prst="rect">
            <a:avLst/>
          </a:prstGeom>
          <a:noFill/>
          <a:ln w="9525" cap="flat" cmpd="sng">
            <a:solidFill>
              <a:srgbClr val="FF0000"/>
            </a:solidFill>
            <a:prstDash val="solid"/>
            <a:round/>
            <a:headEnd type="none" w="sm" len="sm"/>
            <a:tailEnd type="none" w="sm" len="sm"/>
          </a:ln>
        </p:spPr>
      </p:pic>
      <p:pic>
        <p:nvPicPr>
          <p:cNvPr id="240" name="Google Shape;240;p31"/>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824050" y="864650"/>
            <a:ext cx="2858201" cy="4211412"/>
          </a:xfrm>
          <a:prstGeom prst="rect">
            <a:avLst/>
          </a:prstGeom>
          <a:noFill/>
          <a:ln w="9525" cap="flat" cmpd="sng">
            <a:solidFill>
              <a:srgbClr val="FF0000"/>
            </a:solidFill>
            <a:prstDash val="solid"/>
            <a:round/>
            <a:headEnd type="none" w="sm" len="sm"/>
            <a:tailEnd type="none" w="sm" len="sm"/>
          </a:ln>
        </p:spPr>
      </p:pic>
      <p:sp>
        <p:nvSpPr>
          <p:cNvPr id="241" name="Google Shape;241;p31"/>
          <p:cNvSpPr/>
          <p:nvPr/>
        </p:nvSpPr>
        <p:spPr>
          <a:xfrm>
            <a:off x="657622" y="1373330"/>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2" name="Google Shape;242;p31"/>
          <p:cNvSpPr txBox="1"/>
          <p:nvPr/>
        </p:nvSpPr>
        <p:spPr>
          <a:xfrm>
            <a:off x="495024" y="4904921"/>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800">
                <a:solidFill>
                  <a:srgbClr val="1F2937"/>
                </a:solidFill>
                <a:highlight>
                  <a:srgbClr val="FFFFFF"/>
                </a:highlight>
                <a:latin typeface="Calibri"/>
                <a:ea typeface="Calibri"/>
                <a:cs typeface="Calibri"/>
                <a:sym typeface="Calibri"/>
              </a:rPr>
              <a:t>China</a:t>
            </a:r>
            <a:endParaRPr sz="800">
              <a:solidFill>
                <a:srgbClr val="1F2937"/>
              </a:solidFill>
              <a:highlight>
                <a:srgbClr val="FFFFFF"/>
              </a:highlight>
              <a:latin typeface="Calibri"/>
              <a:ea typeface="Calibri"/>
              <a:cs typeface="Calibri"/>
              <a:sym typeface="Calibri"/>
            </a:endParaRPr>
          </a:p>
        </p:txBody>
      </p:sp>
      <p:sp>
        <p:nvSpPr>
          <p:cNvPr id="243" name="Google Shape;243;p31"/>
          <p:cNvSpPr/>
          <p:nvPr/>
        </p:nvSpPr>
        <p:spPr>
          <a:xfrm>
            <a:off x="4674215" y="1178490"/>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pic>
        <p:nvPicPr>
          <p:cNvPr id="248" name="Google Shape;248;p32"/>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05238" y="1203525"/>
            <a:ext cx="1570556" cy="1570556"/>
          </a:xfrm>
          <a:prstGeom prst="rect">
            <a:avLst/>
          </a:prstGeom>
          <a:noFill/>
          <a:ln>
            <a:noFill/>
          </a:ln>
        </p:spPr>
      </p:pic>
      <p:sp>
        <p:nvSpPr>
          <p:cNvPr id="249" name="Google Shape;249;p32"/>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250" name="Google Shape;250;p32"/>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251" name="Google Shape;251;p32"/>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782341" y="3664175"/>
            <a:ext cx="858450" cy="311906"/>
          </a:xfrm>
          <a:prstGeom prst="rect">
            <a:avLst/>
          </a:prstGeom>
          <a:noFill/>
          <a:ln>
            <a:noFill/>
          </a:ln>
        </p:spPr>
      </p:pic>
      <p:sp>
        <p:nvSpPr>
          <p:cNvPr id="252" name="Google Shape;252;p32"/>
          <p:cNvSpPr txBox="1"/>
          <p:nvPr/>
        </p:nvSpPr>
        <p:spPr>
          <a:xfrm>
            <a:off x="683777"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253" name="Google Shape;253;p32"/>
          <p:cNvSpPr txBox="1"/>
          <p:nvPr/>
        </p:nvSpPr>
        <p:spPr>
          <a:xfrm>
            <a:off x="307603" y="4360974"/>
            <a:ext cx="20940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sp>
        <p:nvSpPr>
          <p:cNvPr id="258" name="Google Shape;258;p33"/>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p:nvPr/>
        </p:nvSpPr>
        <p:spPr>
          <a:xfrm>
            <a:off x="55075" y="52750"/>
            <a:ext cx="1975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Meta Llama 4</a:t>
            </a:r>
            <a:endParaRPr sz="2000" b="1">
              <a:solidFill>
                <a:schemeClr val="dk1"/>
              </a:solidFill>
              <a:latin typeface="Calibri"/>
              <a:ea typeface="Calibri"/>
              <a:cs typeface="Calibri"/>
              <a:sym typeface="Calibri"/>
            </a:endParaRPr>
          </a:p>
        </p:txBody>
      </p:sp>
      <p:sp>
        <p:nvSpPr>
          <p:cNvPr id="73" name="Google Shape;73;p16"/>
          <p:cNvSpPr txBox="1"/>
          <p:nvPr/>
        </p:nvSpPr>
        <p:spPr>
          <a:xfrm>
            <a:off x="111925" y="414750"/>
            <a:ext cx="4400400" cy="4451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Llama 4 - Meta just released Two out of four models (April 5)</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open source, multimodal, best in class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Lm Arena - Maverick got 2nd place (ELO score 1417)</a:t>
            </a:r>
            <a:br>
              <a:rPr lang="en" sz="1200">
                <a:solidFill>
                  <a:srgbClr val="131313"/>
                </a:solidFill>
                <a:latin typeface="Calibri"/>
                <a:ea typeface="Calibri"/>
                <a:cs typeface="Calibri"/>
                <a:sym typeface="Calibri"/>
              </a:rPr>
            </a:br>
            <a:r>
              <a:rPr lang="en" sz="1200">
                <a:solidFill>
                  <a:srgbClr val="131313"/>
                </a:solidFill>
                <a:latin typeface="Calibri"/>
                <a:ea typeface="Calibri"/>
                <a:cs typeface="Calibri"/>
                <a:sym typeface="Calibri"/>
              </a:rPr>
              <a:t>Meta just got a huge jump from 1268 → 1417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Knowledge cut-off August 2024</a:t>
            </a:r>
            <a:endParaRPr sz="1200">
              <a:solidFill>
                <a:srgbClr val="131313"/>
              </a:solidFill>
              <a:latin typeface="Calibri"/>
              <a:ea typeface="Calibri"/>
              <a:cs typeface="Calibri"/>
              <a:sym typeface="Calibri"/>
            </a:endParaRPr>
          </a:p>
          <a:p>
            <a:pPr marL="171450" lvl="0" indent="-114300" algn="l" rtl="0">
              <a:spcBef>
                <a:spcPts val="0"/>
              </a:spcBef>
              <a:spcAft>
                <a:spcPts val="0"/>
              </a:spcAft>
              <a:buClr>
                <a:srgbClr val="131313"/>
              </a:buClr>
              <a:buSzPts val="900"/>
              <a:buFont typeface="Calibri"/>
              <a:buChar char="●"/>
            </a:pPr>
            <a:r>
              <a:rPr lang="en" sz="900" u="sng">
                <a:solidFill>
                  <a:schemeClr val="hlink"/>
                </a:solidFill>
                <a:latin typeface="Calibri"/>
                <a:ea typeface="Calibri"/>
                <a:cs typeface="Calibri"/>
                <a:sym typeface="Calibri"/>
                <a:hlinkClick r:id="rId3"/>
              </a:rPr>
              <a:t>https://www.llama.com/llama4/</a:t>
            </a:r>
            <a:endParaRPr sz="900">
              <a:solidFill>
                <a:srgbClr val="131313"/>
              </a:solidFill>
              <a:latin typeface="Calibri"/>
              <a:ea typeface="Calibri"/>
              <a:cs typeface="Calibri"/>
              <a:sym typeface="Calibri"/>
            </a:endParaRPr>
          </a:p>
          <a:p>
            <a:pPr marL="171450" lvl="0" indent="-114300" algn="l" rtl="0">
              <a:spcBef>
                <a:spcPts val="0"/>
              </a:spcBef>
              <a:spcAft>
                <a:spcPts val="0"/>
              </a:spcAft>
              <a:buClr>
                <a:srgbClr val="131313"/>
              </a:buClr>
              <a:buSzPts val="900"/>
              <a:buFont typeface="Calibri"/>
              <a:buChar char="●"/>
            </a:pPr>
            <a:r>
              <a:rPr lang="en" sz="900" u="sng">
                <a:solidFill>
                  <a:schemeClr val="hlink"/>
                </a:solidFill>
                <a:latin typeface="Calibri"/>
                <a:ea typeface="Calibri"/>
                <a:cs typeface="Calibri"/>
                <a:sym typeface="Calibri"/>
                <a:hlinkClick r:id="rId4"/>
              </a:rPr>
              <a:t>https://ai.meta.com/blog/llama-4-multimodal-intelligence/</a:t>
            </a:r>
            <a:r>
              <a:rPr lang="en" sz="900">
                <a:solidFill>
                  <a:srgbClr val="131313"/>
                </a:solidFill>
                <a:latin typeface="Calibri"/>
                <a:ea typeface="Calibri"/>
                <a:cs typeface="Calibri"/>
                <a:sym typeface="Calibri"/>
              </a:rPr>
              <a:t> </a:t>
            </a:r>
            <a:endParaRPr sz="900">
              <a:solidFill>
                <a:srgbClr val="131313"/>
              </a:solidFill>
              <a:latin typeface="Calibri"/>
              <a:ea typeface="Calibri"/>
              <a:cs typeface="Calibri"/>
              <a:sym typeface="Calibri"/>
            </a:endParaRPr>
          </a:p>
          <a:p>
            <a:pPr marL="171450" lvl="0" indent="-114300" algn="l" rtl="0">
              <a:spcBef>
                <a:spcPts val="0"/>
              </a:spcBef>
              <a:spcAft>
                <a:spcPts val="0"/>
              </a:spcAft>
              <a:buClr>
                <a:srgbClr val="131313"/>
              </a:buClr>
              <a:buSzPts val="900"/>
              <a:buFont typeface="Calibri"/>
              <a:buChar char="●"/>
            </a:pPr>
            <a:r>
              <a:rPr lang="en" sz="900" u="sng">
                <a:solidFill>
                  <a:schemeClr val="hlink"/>
                </a:solidFill>
                <a:latin typeface="Calibri"/>
                <a:ea typeface="Calibri"/>
                <a:cs typeface="Calibri"/>
                <a:sym typeface="Calibri"/>
                <a:hlinkClick r:id="rId5"/>
              </a:rPr>
              <a:t>https://www.instagram.com/zuck/reel/DIE0TmPyORV/</a:t>
            </a:r>
            <a:r>
              <a:rPr lang="en" sz="900">
                <a:solidFill>
                  <a:srgbClr val="131313"/>
                </a:solidFill>
                <a:latin typeface="Calibri"/>
                <a:ea typeface="Calibri"/>
                <a:cs typeface="Calibri"/>
                <a:sym typeface="Calibri"/>
              </a:rPr>
              <a:t> - Mark Zuckerberg video</a:t>
            </a:r>
            <a:endParaRPr sz="900">
              <a:solidFill>
                <a:srgbClr val="131313"/>
              </a:solidFill>
              <a:latin typeface="Calibri"/>
              <a:ea typeface="Calibri"/>
              <a:cs typeface="Calibri"/>
              <a:sym typeface="Calibri"/>
            </a:endParaRPr>
          </a:p>
          <a:p>
            <a:pPr marL="171450" lvl="0" indent="-114300" algn="l" rtl="0">
              <a:spcBef>
                <a:spcPts val="0"/>
              </a:spcBef>
              <a:spcAft>
                <a:spcPts val="0"/>
              </a:spcAft>
              <a:buClr>
                <a:srgbClr val="131313"/>
              </a:buClr>
              <a:buSzPts val="900"/>
              <a:buFont typeface="Calibri"/>
              <a:buChar char="●"/>
            </a:pPr>
            <a:r>
              <a:rPr lang="en" sz="900" u="sng">
                <a:solidFill>
                  <a:schemeClr val="hlink"/>
                </a:solidFill>
                <a:latin typeface="Calibri"/>
                <a:ea typeface="Calibri"/>
                <a:cs typeface="Calibri"/>
                <a:sym typeface="Calibri"/>
                <a:hlinkClick r:id="rId6"/>
              </a:rPr>
              <a:t>https://huggingface.co/unsloth/Llama-4-Scout-17B-16E-Instruct</a:t>
            </a:r>
            <a:r>
              <a:rPr lang="en" sz="900">
                <a:solidFill>
                  <a:srgbClr val="131313"/>
                </a:solidFill>
                <a:latin typeface="Calibri"/>
                <a:ea typeface="Calibri"/>
                <a:cs typeface="Calibri"/>
                <a:sym typeface="Calibri"/>
              </a:rPr>
              <a:t> </a:t>
            </a:r>
            <a:endParaRPr sz="9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b="1">
                <a:solidFill>
                  <a:srgbClr val="FF0000"/>
                </a:solidFill>
                <a:latin typeface="Calibri"/>
                <a:ea typeface="Calibri"/>
                <a:cs typeface="Calibri"/>
                <a:sym typeface="Calibri"/>
              </a:rPr>
              <a:t>Llama 4 Scout </a:t>
            </a:r>
            <a:r>
              <a:rPr lang="en" sz="1200">
                <a:solidFill>
                  <a:srgbClr val="131313"/>
                </a:solidFill>
                <a:latin typeface="Calibri"/>
                <a:ea typeface="Calibri"/>
                <a:cs typeface="Calibri"/>
                <a:sym typeface="Calibri"/>
              </a:rPr>
              <a:t>- MoE (17B active, 16 experts, </a:t>
            </a:r>
            <a:r>
              <a:rPr lang="en" sz="1200" b="1">
                <a:solidFill>
                  <a:srgbClr val="3C78D8"/>
                </a:solidFill>
                <a:latin typeface="Calibri"/>
                <a:ea typeface="Calibri"/>
                <a:cs typeface="Calibri"/>
                <a:sym typeface="Calibri"/>
              </a:rPr>
              <a:t>109B total</a:t>
            </a:r>
            <a:r>
              <a:rPr lang="en" sz="1200">
                <a:solidFill>
                  <a:srgbClr val="131313"/>
                </a:solidFill>
                <a:latin typeface="Calibri"/>
                <a:ea typeface="Calibri"/>
                <a:cs typeface="Calibri"/>
                <a:sym typeface="Calibri"/>
              </a:rPr>
              <a:t>), </a:t>
            </a:r>
            <a:br>
              <a:rPr lang="en" sz="1200">
                <a:solidFill>
                  <a:srgbClr val="131313"/>
                </a:solidFill>
                <a:latin typeface="Calibri"/>
                <a:ea typeface="Calibri"/>
                <a:cs typeface="Calibri"/>
                <a:sym typeface="Calibri"/>
              </a:rPr>
            </a:br>
            <a:r>
              <a:rPr lang="en" sz="1200">
                <a:solidFill>
                  <a:srgbClr val="131313"/>
                </a:solidFill>
                <a:latin typeface="Calibri"/>
                <a:ea typeface="Calibri"/>
                <a:cs typeface="Calibri"/>
                <a:sym typeface="Calibri"/>
              </a:rPr>
              <a:t>fits in single NVIDIA H200 GPU (int8) or H100 (int4)</a:t>
            </a:r>
            <a:br>
              <a:rPr lang="en" sz="1200">
                <a:solidFill>
                  <a:srgbClr val="131313"/>
                </a:solidFill>
                <a:latin typeface="Calibri"/>
                <a:ea typeface="Calibri"/>
                <a:cs typeface="Calibri"/>
                <a:sym typeface="Calibri"/>
              </a:rPr>
            </a:br>
            <a:r>
              <a:rPr lang="en" sz="1200">
                <a:solidFill>
                  <a:srgbClr val="131313"/>
                </a:solidFill>
                <a:latin typeface="Calibri"/>
                <a:ea typeface="Calibri"/>
                <a:cs typeface="Calibri"/>
                <a:sym typeface="Calibri"/>
              </a:rPr>
              <a:t>10M context window</a:t>
            </a:r>
            <a:br>
              <a:rPr lang="en" sz="1200">
                <a:solidFill>
                  <a:srgbClr val="131313"/>
                </a:solidFill>
                <a:latin typeface="Calibri"/>
                <a:ea typeface="Calibri"/>
                <a:cs typeface="Calibri"/>
                <a:sym typeface="Calibri"/>
              </a:rPr>
            </a:br>
            <a:r>
              <a:rPr lang="en" sz="1200">
                <a:solidFill>
                  <a:srgbClr val="131313"/>
                </a:solidFill>
                <a:latin typeface="Calibri"/>
                <a:ea typeface="Calibri"/>
                <a:cs typeface="Calibri"/>
                <a:sym typeface="Calibri"/>
              </a:rPr>
              <a:t>better than Gemma 3, Gemini 2.0 Flash-Lite, and Mistral 3.1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b="1">
                <a:solidFill>
                  <a:srgbClr val="FF0000"/>
                </a:solidFill>
                <a:latin typeface="Calibri"/>
                <a:ea typeface="Calibri"/>
                <a:cs typeface="Calibri"/>
                <a:sym typeface="Calibri"/>
              </a:rPr>
              <a:t>Llama 4 Maverick</a:t>
            </a:r>
            <a:r>
              <a:rPr lang="en" sz="1200">
                <a:solidFill>
                  <a:srgbClr val="131313"/>
                </a:solidFill>
                <a:latin typeface="Calibri"/>
                <a:ea typeface="Calibri"/>
                <a:cs typeface="Calibri"/>
                <a:sym typeface="Calibri"/>
              </a:rPr>
              <a:t> - MoE (17B active, 128 experts, </a:t>
            </a:r>
            <a:r>
              <a:rPr lang="en" sz="1200" b="1">
                <a:solidFill>
                  <a:srgbClr val="3C78D8"/>
                </a:solidFill>
                <a:latin typeface="Calibri"/>
                <a:ea typeface="Calibri"/>
                <a:cs typeface="Calibri"/>
                <a:sym typeface="Calibri"/>
              </a:rPr>
              <a:t>400B total</a:t>
            </a:r>
            <a:r>
              <a:rPr lang="en" sz="1200">
                <a:solidFill>
                  <a:srgbClr val="131313"/>
                </a:solidFill>
                <a:latin typeface="Calibri"/>
                <a:ea typeface="Calibri"/>
                <a:cs typeface="Calibri"/>
                <a:sym typeface="Calibri"/>
              </a:rPr>
              <a:t>), multimodal, beating GPT-4o and Gemini 2.0 Flash, comparable with DeepSeek v3 on reasoning and coding - at less than half the active parameters. Fits into a single host computer. Best-in-class performance to cost ratio.  ELO of 1417 on LMArena.</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b="1">
                <a:solidFill>
                  <a:srgbClr val="FF0000"/>
                </a:solidFill>
                <a:latin typeface="Calibri"/>
                <a:ea typeface="Calibri"/>
                <a:cs typeface="Calibri"/>
                <a:sym typeface="Calibri"/>
              </a:rPr>
              <a:t>Llama 4 Reasoning</a:t>
            </a:r>
            <a:r>
              <a:rPr lang="en" sz="1200">
                <a:solidFill>
                  <a:srgbClr val="131313"/>
                </a:solidFill>
                <a:latin typeface="Calibri"/>
                <a:ea typeface="Calibri"/>
                <a:cs typeface="Calibri"/>
                <a:sym typeface="Calibri"/>
              </a:rPr>
              <a:t> - will be released in a month</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b="1">
                <a:solidFill>
                  <a:srgbClr val="FF0000"/>
                </a:solidFill>
                <a:latin typeface="Calibri"/>
                <a:ea typeface="Calibri"/>
                <a:cs typeface="Calibri"/>
                <a:sym typeface="Calibri"/>
              </a:rPr>
              <a:t>Llama 4 Behemoth</a:t>
            </a:r>
            <a:r>
              <a:rPr lang="en" sz="1200">
                <a:solidFill>
                  <a:srgbClr val="131313"/>
                </a:solidFill>
                <a:latin typeface="Calibri"/>
                <a:ea typeface="Calibri"/>
                <a:cs typeface="Calibri"/>
                <a:sym typeface="Calibri"/>
              </a:rPr>
              <a:t> - MoE (288B active, 16 experts, </a:t>
            </a:r>
            <a:r>
              <a:rPr lang="en" sz="1200" b="1">
                <a:solidFill>
                  <a:srgbClr val="3C78D8"/>
                </a:solidFill>
                <a:latin typeface="Calibri"/>
                <a:ea typeface="Calibri"/>
                <a:cs typeface="Calibri"/>
                <a:sym typeface="Calibri"/>
              </a:rPr>
              <a:t>2T total</a:t>
            </a:r>
            <a:r>
              <a:rPr lang="en" sz="1200">
                <a:solidFill>
                  <a:srgbClr val="131313"/>
                </a:solidFill>
                <a:latin typeface="Calibri"/>
                <a:ea typeface="Calibri"/>
                <a:cs typeface="Calibri"/>
                <a:sym typeface="Calibri"/>
              </a:rPr>
              <a:t>) - </a:t>
            </a:r>
            <a:r>
              <a:rPr lang="en" sz="1200" b="1">
                <a:solidFill>
                  <a:srgbClr val="3C78D8"/>
                </a:solidFill>
                <a:latin typeface="Calibri"/>
                <a:ea typeface="Calibri"/>
                <a:cs typeface="Calibri"/>
                <a:sym typeface="Calibri"/>
              </a:rPr>
              <a:t>teacher model for distillation</a:t>
            </a:r>
            <a:r>
              <a:rPr lang="en" sz="1200">
                <a:solidFill>
                  <a:srgbClr val="131313"/>
                </a:solidFill>
                <a:latin typeface="Calibri"/>
                <a:ea typeface="Calibri"/>
                <a:cs typeface="Calibri"/>
                <a:sym typeface="Calibri"/>
              </a:rPr>
              <a:t>, outperforms GPT-4.5, Claude Sonnet 3.7, and Gemini 2.0 Pro on several STEM benchmarks. Behemoth is still training, available in preview</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Download Scout and Maverick on llama.com and Hugging Face.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Try in WhatsApp, Messenger, Instagram Direct, and on the web. </a:t>
            </a:r>
            <a:endParaRPr sz="1200">
              <a:solidFill>
                <a:srgbClr val="131313"/>
              </a:solidFill>
              <a:latin typeface="Calibri"/>
              <a:ea typeface="Calibri"/>
              <a:cs typeface="Calibri"/>
              <a:sym typeface="Calibri"/>
            </a:endParaRPr>
          </a:p>
        </p:txBody>
      </p:sp>
      <p:pic>
        <p:nvPicPr>
          <p:cNvPr id="74" name="Google Shape;74;p16"/>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6019524" y="82426"/>
            <a:ext cx="3063725" cy="1723351"/>
          </a:xfrm>
          <a:prstGeom prst="rect">
            <a:avLst/>
          </a:prstGeom>
          <a:noFill/>
          <a:ln w="9525" cap="flat" cmpd="sng">
            <a:solidFill>
              <a:srgbClr val="FF0000"/>
            </a:solidFill>
            <a:prstDash val="solid"/>
            <a:round/>
            <a:headEnd type="none" w="sm" len="sm"/>
            <a:tailEnd type="none" w="sm" len="sm"/>
          </a:ln>
        </p:spPr>
      </p:pic>
      <p:pic>
        <p:nvPicPr>
          <p:cNvPr id="75" name="Google Shape;75;p16"/>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578050" y="82425"/>
            <a:ext cx="961279" cy="1723351"/>
          </a:xfrm>
          <a:prstGeom prst="rect">
            <a:avLst/>
          </a:prstGeom>
          <a:noFill/>
          <a:ln w="9525" cap="flat" cmpd="sng">
            <a:solidFill>
              <a:srgbClr val="FF0000"/>
            </a:solidFill>
            <a:prstDash val="solid"/>
            <a:round/>
            <a:headEnd type="none" w="sm" len="sm"/>
            <a:tailEnd type="none" w="sm" len="sm"/>
          </a:ln>
        </p:spPr>
      </p:pic>
      <p:pic>
        <p:nvPicPr>
          <p:cNvPr id="76" name="Google Shape;76;p16"/>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4578050" y="1898975"/>
            <a:ext cx="4505201" cy="287515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p:nvPr/>
        </p:nvSpPr>
        <p:spPr>
          <a:xfrm>
            <a:off x="55075" y="52750"/>
            <a:ext cx="3919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Meta Llama 4 - continued</a:t>
            </a:r>
            <a:endParaRPr sz="2000" b="1">
              <a:solidFill>
                <a:schemeClr val="dk1"/>
              </a:solidFill>
              <a:latin typeface="Calibri"/>
              <a:ea typeface="Calibri"/>
              <a:cs typeface="Calibri"/>
              <a:sym typeface="Calibri"/>
            </a:endParaRPr>
          </a:p>
        </p:txBody>
      </p:sp>
      <p:sp>
        <p:nvSpPr>
          <p:cNvPr id="82" name="Google Shape;82;p17"/>
          <p:cNvSpPr txBox="1"/>
          <p:nvPr/>
        </p:nvSpPr>
        <p:spPr>
          <a:xfrm>
            <a:off x="55075" y="414750"/>
            <a:ext cx="4591800" cy="158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131313"/>
              </a:buClr>
              <a:buSzPts val="1200"/>
              <a:buFont typeface="Calibri"/>
              <a:buChar char="●"/>
            </a:pPr>
            <a:r>
              <a:rPr lang="en" sz="1200">
                <a:latin typeface="Calibri"/>
                <a:ea typeface="Calibri"/>
                <a:cs typeface="Calibri"/>
                <a:sym typeface="Calibri"/>
              </a:rPr>
              <a:t>Meta </a:t>
            </a:r>
            <a:r>
              <a:rPr lang="en" sz="1200">
                <a:solidFill>
                  <a:schemeClr val="dk1"/>
                </a:solidFill>
                <a:latin typeface="Calibri"/>
                <a:ea typeface="Calibri"/>
                <a:cs typeface="Calibri"/>
                <a:sym typeface="Calibri"/>
              </a:rPr>
              <a:t>provides code for on-the-fly int4 quantization which minimizes performance degradation</a:t>
            </a:r>
            <a:endParaRPr sz="1200">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latin typeface="Calibri"/>
                <a:ea typeface="Calibri"/>
                <a:cs typeface="Calibri"/>
                <a:sym typeface="Calibri"/>
              </a:rPr>
              <a:t>The Llama 4 Scout model is released as BF16 weights, but can fit within a single H100 GPU with on-the-fly int4 quantization; </a:t>
            </a:r>
            <a:endParaRPr sz="1200">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latin typeface="Calibri"/>
                <a:ea typeface="Calibri"/>
                <a:cs typeface="Calibri"/>
                <a:sym typeface="Calibri"/>
              </a:rPr>
              <a:t>The Llama 4 Maverick model is released as both BF16 and FP8 quantized weights. The FP8 quantized weights fit on a single H100 DGX host</a:t>
            </a:r>
            <a:endParaRPr sz="1200">
              <a:latin typeface="Calibri"/>
              <a:ea typeface="Calibri"/>
              <a:cs typeface="Calibri"/>
              <a:sym typeface="Calibri"/>
            </a:endParaRPr>
          </a:p>
          <a:p>
            <a:pPr marL="171450" lvl="0" indent="-114300" algn="l" rtl="0">
              <a:spcBef>
                <a:spcPts val="0"/>
              </a:spcBef>
              <a:spcAft>
                <a:spcPts val="0"/>
              </a:spcAft>
              <a:buClr>
                <a:srgbClr val="131313"/>
              </a:buClr>
              <a:buSzPts val="900"/>
              <a:buFont typeface="Calibri"/>
              <a:buChar char="●"/>
            </a:pPr>
            <a:r>
              <a:rPr lang="en" sz="900" u="sng">
                <a:solidFill>
                  <a:schemeClr val="hlink"/>
                </a:solidFill>
                <a:latin typeface="Calibri"/>
                <a:ea typeface="Calibri"/>
                <a:cs typeface="Calibri"/>
                <a:sym typeface="Calibri"/>
                <a:hlinkClick r:id="rId3"/>
              </a:rPr>
              <a:t>https://github.com/meta-llama/llama-models/blob/main/models/llama4/MODEL_CARD.md</a:t>
            </a:r>
            <a:endParaRPr sz="900">
              <a:solidFill>
                <a:srgbClr val="131313"/>
              </a:solidFill>
              <a:latin typeface="Calibri"/>
              <a:ea typeface="Calibri"/>
              <a:cs typeface="Calibri"/>
              <a:sym typeface="Calibri"/>
            </a:endParaRPr>
          </a:p>
          <a:p>
            <a:pPr marL="171450" lvl="0" indent="-114300" algn="l" rtl="0">
              <a:spcBef>
                <a:spcPts val="0"/>
              </a:spcBef>
              <a:spcAft>
                <a:spcPts val="0"/>
              </a:spcAft>
              <a:buClr>
                <a:srgbClr val="131313"/>
              </a:buClr>
              <a:buSzPts val="900"/>
              <a:buFont typeface="Calibri"/>
              <a:buChar char="●"/>
            </a:pPr>
            <a:r>
              <a:rPr lang="en" sz="900" u="sng">
                <a:solidFill>
                  <a:schemeClr val="hlink"/>
                </a:solidFill>
                <a:latin typeface="Calibri"/>
                <a:ea typeface="Calibri"/>
                <a:cs typeface="Calibri"/>
                <a:sym typeface="Calibri"/>
                <a:hlinkClick r:id="rId4"/>
              </a:rPr>
              <a:t>https://bigcode-bench.github.io</a:t>
            </a:r>
            <a:r>
              <a:rPr lang="en" sz="900">
                <a:solidFill>
                  <a:srgbClr val="131313"/>
                </a:solidFill>
                <a:latin typeface="Calibri"/>
                <a:ea typeface="Calibri"/>
                <a:cs typeface="Calibri"/>
                <a:sym typeface="Calibri"/>
              </a:rPr>
              <a:t> </a:t>
            </a:r>
            <a:endParaRPr sz="900">
              <a:solidFill>
                <a:srgbClr val="131313"/>
              </a:solidFill>
              <a:latin typeface="Calibri"/>
              <a:ea typeface="Calibri"/>
              <a:cs typeface="Calibri"/>
              <a:sym typeface="Calibri"/>
            </a:endParaRPr>
          </a:p>
        </p:txBody>
      </p:sp>
      <p:pic>
        <p:nvPicPr>
          <p:cNvPr id="83" name="Google Shape;83;p17"/>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683552" y="102475"/>
            <a:ext cx="4420502" cy="3771249"/>
          </a:xfrm>
          <a:prstGeom prst="rect">
            <a:avLst/>
          </a:prstGeom>
          <a:noFill/>
          <a:ln w="9525" cap="flat" cmpd="sng">
            <a:solidFill>
              <a:srgbClr val="FF0000"/>
            </a:solidFill>
            <a:prstDash val="solid"/>
            <a:round/>
            <a:headEnd type="none" w="sm" len="sm"/>
            <a:tailEnd type="none" w="sm" len="sm"/>
          </a:ln>
        </p:spPr>
      </p:pic>
      <p:pic>
        <p:nvPicPr>
          <p:cNvPr id="84" name="Google Shape;84;p17"/>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5075" y="2139575"/>
            <a:ext cx="3989526" cy="28016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p:nvPr/>
        </p:nvSpPr>
        <p:spPr>
          <a:xfrm>
            <a:off x="55075" y="52750"/>
            <a:ext cx="45918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Meta Llama 4 - on-the-fly quantization</a:t>
            </a:r>
            <a:endParaRPr sz="2000" b="1">
              <a:solidFill>
                <a:schemeClr val="dk1"/>
              </a:solidFill>
              <a:latin typeface="Calibri"/>
              <a:ea typeface="Calibri"/>
              <a:cs typeface="Calibri"/>
              <a:sym typeface="Calibri"/>
            </a:endParaRPr>
          </a:p>
        </p:txBody>
      </p:sp>
      <p:sp>
        <p:nvSpPr>
          <p:cNvPr id="90" name="Google Shape;90;p18"/>
          <p:cNvSpPr txBox="1"/>
          <p:nvPr/>
        </p:nvSpPr>
        <p:spPr>
          <a:xfrm>
            <a:off x="55075" y="414750"/>
            <a:ext cx="4591800" cy="3343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14300" algn="l" rtl="0">
              <a:spcBef>
                <a:spcPts val="0"/>
              </a:spcBef>
              <a:spcAft>
                <a:spcPts val="0"/>
              </a:spcAft>
              <a:buClr>
                <a:srgbClr val="131313"/>
              </a:buClr>
              <a:buSzPts val="900"/>
              <a:buFont typeface="Calibri"/>
              <a:buChar char="●"/>
            </a:pPr>
            <a:r>
              <a:rPr lang="en" sz="1200">
                <a:latin typeface="Calibri"/>
                <a:ea typeface="Calibri"/>
                <a:cs typeface="Calibri"/>
                <a:sym typeface="Calibri"/>
              </a:rPr>
              <a:t>Llama 4's on-the-fly INT4 quantization:</a:t>
            </a:r>
            <a:endParaRPr sz="1200">
              <a:latin typeface="Calibri"/>
              <a:ea typeface="Calibri"/>
              <a:cs typeface="Calibri"/>
              <a:sym typeface="Calibri"/>
            </a:endParaRPr>
          </a:p>
          <a:p>
            <a:pPr marL="171450" lvl="0" indent="-114300" algn="l" rtl="0">
              <a:spcBef>
                <a:spcPts val="0"/>
              </a:spcBef>
              <a:spcAft>
                <a:spcPts val="0"/>
              </a:spcAft>
              <a:buClr>
                <a:srgbClr val="131313"/>
              </a:buClr>
              <a:buSzPts val="900"/>
              <a:buFont typeface="Calibri"/>
              <a:buChar char="●"/>
            </a:pPr>
            <a:r>
              <a:rPr lang="en" sz="1200">
                <a:latin typeface="Calibri"/>
                <a:ea typeface="Calibri"/>
                <a:cs typeface="Calibri"/>
                <a:sym typeface="Calibri"/>
              </a:rPr>
              <a:t>uses  </a:t>
            </a:r>
            <a:r>
              <a:rPr lang="en" sz="1200">
                <a:solidFill>
                  <a:schemeClr val="dk1"/>
                </a:solidFill>
                <a:latin typeface="Calibri"/>
                <a:ea typeface="Calibri"/>
                <a:cs typeface="Calibri"/>
                <a:sym typeface="Calibri"/>
              </a:rPr>
              <a:t>INT4 for weights and </a:t>
            </a:r>
            <a:r>
              <a:rPr lang="en" sz="1200">
                <a:latin typeface="Calibri"/>
                <a:ea typeface="Calibri"/>
                <a:cs typeface="Calibri"/>
                <a:sym typeface="Calibri"/>
              </a:rPr>
              <a:t> </a:t>
            </a:r>
            <a:r>
              <a:rPr lang="en" sz="1200">
                <a:solidFill>
                  <a:schemeClr val="dk1"/>
                </a:solidFill>
                <a:latin typeface="Calibri"/>
                <a:ea typeface="Calibri"/>
                <a:cs typeface="Calibri"/>
                <a:sym typeface="Calibri"/>
              </a:rPr>
              <a:t>FP16/INT8 for activations in less sensitive </a:t>
            </a:r>
            <a:r>
              <a:rPr lang="en" sz="1200">
                <a:latin typeface="Calibri"/>
                <a:ea typeface="Calibri"/>
                <a:cs typeface="Calibri"/>
                <a:sym typeface="Calibri"/>
              </a:rPr>
              <a:t>layers</a:t>
            </a:r>
            <a:r>
              <a:rPr lang="en" sz="1200">
                <a:solidFill>
                  <a:schemeClr val="dk1"/>
                </a:solidFill>
                <a:latin typeface="Calibri"/>
                <a:ea typeface="Calibri"/>
                <a:cs typeface="Calibri"/>
                <a:sym typeface="Calibri"/>
              </a:rPr>
              <a:t>, while keeping critical components (e.g., embeddings, attention outputs) in higher precision. It applies int4 to linear layers (in </a:t>
            </a:r>
            <a:r>
              <a:rPr lang="en" sz="1200">
                <a:latin typeface="Calibri"/>
                <a:ea typeface="Calibri"/>
                <a:cs typeface="Calibri"/>
                <a:sym typeface="Calibri"/>
              </a:rPr>
              <a:t>feed-forward networks) - while preserving FP16 for positional embeddings and layer normalization. </a:t>
            </a:r>
            <a:endParaRPr sz="1200">
              <a:latin typeface="Calibri"/>
              <a:ea typeface="Calibri"/>
              <a:cs typeface="Calibri"/>
              <a:sym typeface="Calibri"/>
            </a:endParaRPr>
          </a:p>
          <a:p>
            <a:pPr marL="171450" lvl="0" indent="-114300" algn="l" rtl="0">
              <a:spcBef>
                <a:spcPts val="0"/>
              </a:spcBef>
              <a:spcAft>
                <a:spcPts val="0"/>
              </a:spcAft>
              <a:buClr>
                <a:srgbClr val="131313"/>
              </a:buClr>
              <a:buSzPts val="900"/>
              <a:buFont typeface="Calibri"/>
              <a:buChar char="●"/>
            </a:pPr>
            <a:r>
              <a:rPr lang="en" sz="1200">
                <a:latin typeface="Calibri"/>
                <a:ea typeface="Calibri"/>
                <a:cs typeface="Calibri"/>
                <a:sym typeface="Calibri"/>
              </a:rPr>
              <a:t>During inference setup, Llama 4 analyzes input data distributions to adjust scale factors for quantized weights and optimize clipping thresholds for activations using lightweight calibration datasets</a:t>
            </a:r>
            <a:endParaRPr sz="1200">
              <a:latin typeface="Calibri"/>
              <a:ea typeface="Calibri"/>
              <a:cs typeface="Calibri"/>
              <a:sym typeface="Calibri"/>
            </a:endParaRPr>
          </a:p>
          <a:p>
            <a:pPr marL="171450" lvl="0" indent="-114300" algn="l" rtl="0">
              <a:spcBef>
                <a:spcPts val="0"/>
              </a:spcBef>
              <a:spcAft>
                <a:spcPts val="0"/>
              </a:spcAft>
              <a:buClr>
                <a:srgbClr val="131313"/>
              </a:buClr>
              <a:buSzPts val="900"/>
              <a:buFont typeface="Calibri"/>
              <a:buChar char="●"/>
            </a:pPr>
            <a:r>
              <a:rPr lang="en" sz="1200">
                <a:latin typeface="Calibri"/>
                <a:ea typeface="Calibri"/>
                <a:cs typeface="Calibri"/>
                <a:sym typeface="Calibri"/>
              </a:rPr>
              <a:t>Results: 56% reduction in memory usage, x2.8 faster, optimized for shorter sequence length</a:t>
            </a:r>
            <a:endParaRPr sz="1200">
              <a:latin typeface="Calibri"/>
              <a:ea typeface="Calibri"/>
              <a:cs typeface="Calibri"/>
              <a:sym typeface="Calibri"/>
            </a:endParaRPr>
          </a:p>
          <a:p>
            <a:pPr marL="171450" lvl="0" indent="-114300" algn="l" rtl="0">
              <a:spcBef>
                <a:spcPts val="0"/>
              </a:spcBef>
              <a:spcAft>
                <a:spcPts val="0"/>
              </a:spcAft>
              <a:buClr>
                <a:srgbClr val="131313"/>
              </a:buClr>
              <a:buSzPts val="900"/>
              <a:buFont typeface="Calibri"/>
              <a:buChar char="●"/>
            </a:pPr>
            <a:r>
              <a:rPr lang="en" sz="1200">
                <a:latin typeface="Calibri"/>
                <a:ea typeface="Calibri"/>
                <a:cs typeface="Calibri"/>
                <a:sym typeface="Calibri"/>
              </a:rPr>
              <a:t>MoE layers use INT4 for dormant experts while keeping active experts in FP16. Quantization scales efficiently with long-context chunking. Post-training compression maintains 98% of original model quality</a:t>
            </a:r>
            <a:endParaRPr sz="1200">
              <a:latin typeface="Calibri"/>
              <a:ea typeface="Calibri"/>
              <a:cs typeface="Calibri"/>
              <a:sym typeface="Calibri"/>
            </a:endParaRPr>
          </a:p>
          <a:p>
            <a:pPr marL="171450" lvl="0" indent="-114300" algn="l" rtl="0">
              <a:spcBef>
                <a:spcPts val="0"/>
              </a:spcBef>
              <a:spcAft>
                <a:spcPts val="0"/>
              </a:spcAft>
              <a:buClr>
                <a:srgbClr val="131313"/>
              </a:buClr>
              <a:buSzPts val="900"/>
              <a:buFont typeface="Calibri"/>
              <a:buChar char="●"/>
            </a:pPr>
            <a:r>
              <a:rPr lang="en" sz="1200">
                <a:latin typeface="Calibri"/>
                <a:ea typeface="Calibri"/>
                <a:cs typeface="Calibri"/>
                <a:sym typeface="Calibri"/>
              </a:rPr>
              <a:t>achieve 3× throughput gains compared to FP16 inference while supporting deployment on consumer GPUs. The system automatically falls back to higher precision when detecting outlier activations, preventing catastrophic accuracy drops</a:t>
            </a:r>
            <a:endParaRPr sz="1200">
              <a:latin typeface="Calibri"/>
              <a:ea typeface="Calibri"/>
              <a:cs typeface="Calibri"/>
              <a:sym typeface="Calibri"/>
            </a:endParaRPr>
          </a:p>
        </p:txBody>
      </p:sp>
      <p:sp>
        <p:nvSpPr>
          <p:cNvPr id="91" name="Google Shape;91;p18"/>
          <p:cNvSpPr txBox="1"/>
          <p:nvPr/>
        </p:nvSpPr>
        <p:spPr>
          <a:xfrm>
            <a:off x="4813075" y="414750"/>
            <a:ext cx="41979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SzPts val="1200"/>
              <a:buFont typeface="Calibri"/>
              <a:buChar char="●"/>
            </a:pPr>
            <a:r>
              <a:rPr lang="en" sz="1200">
                <a:latin typeface="Calibri"/>
                <a:ea typeface="Calibri"/>
                <a:cs typeface="Calibri"/>
                <a:sym typeface="Calibri"/>
              </a:rPr>
              <a:t>The version of Maverick tested on LMArena was </a:t>
            </a:r>
            <a:r>
              <a:rPr lang="en" sz="1200">
                <a:solidFill>
                  <a:schemeClr val="dk1"/>
                </a:solidFill>
                <a:latin typeface="Calibri"/>
                <a:ea typeface="Calibri"/>
                <a:cs typeface="Calibri"/>
                <a:sym typeface="Calibri"/>
              </a:rPr>
              <a:t>specifically "optimized for conversationality", it is not </a:t>
            </a:r>
            <a:r>
              <a:rPr lang="en" sz="1200">
                <a:latin typeface="Calibri"/>
                <a:ea typeface="Calibri"/>
                <a:cs typeface="Calibri"/>
                <a:sym typeface="Calibri"/>
              </a:rPr>
              <a:t>the same as what’s available to the public</a:t>
            </a:r>
            <a:endParaRPr sz="1200">
              <a:latin typeface="Calibri"/>
              <a:ea typeface="Calibri"/>
              <a:cs typeface="Calibri"/>
              <a:sym typeface="Calibri"/>
            </a:endParaRPr>
          </a:p>
          <a:p>
            <a:pPr marL="171450" lvl="0" indent="-133350" algn="l" rtl="0">
              <a:spcBef>
                <a:spcPts val="0"/>
              </a:spcBef>
              <a:spcAft>
                <a:spcPts val="0"/>
              </a:spcAft>
              <a:buSzPts val="1200"/>
              <a:buFont typeface="Calibri"/>
              <a:buChar char="●"/>
            </a:pPr>
            <a:r>
              <a:rPr lang="en" sz="1200">
                <a:solidFill>
                  <a:schemeClr val="dk1"/>
                </a:solidFill>
                <a:latin typeface="Calibri"/>
                <a:ea typeface="Calibri"/>
                <a:cs typeface="Calibri"/>
                <a:sym typeface="Calibri"/>
              </a:rPr>
              <a:t>The claimed 10m token context is almost certainly far above what the "real" context is when trained with 256k tokens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does very poorly on independent benchmarks like Aider</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Llama4 was trained on 100K H100 GPUs</a:t>
            </a:r>
            <a:endParaRPr sz="12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p:nvPr/>
        </p:nvSpPr>
        <p:spPr>
          <a:xfrm>
            <a:off x="55075" y="52750"/>
            <a:ext cx="4431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Nvidia Nemotron Ultra</a:t>
            </a:r>
            <a:endParaRPr sz="2000" b="1">
              <a:solidFill>
                <a:schemeClr val="dk1"/>
              </a:solidFill>
              <a:latin typeface="Calibri"/>
              <a:ea typeface="Calibri"/>
              <a:cs typeface="Calibri"/>
              <a:sym typeface="Calibri"/>
            </a:endParaRPr>
          </a:p>
        </p:txBody>
      </p:sp>
      <p:sp>
        <p:nvSpPr>
          <p:cNvPr id="97" name="Google Shape;97;p19"/>
          <p:cNvSpPr txBox="1"/>
          <p:nvPr/>
        </p:nvSpPr>
        <p:spPr>
          <a:xfrm>
            <a:off x="111925" y="567150"/>
            <a:ext cx="4431300" cy="2604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131313"/>
              </a:buClr>
              <a:buSzPts val="1200"/>
              <a:buFont typeface="Calibri"/>
              <a:buChar char="●"/>
            </a:pPr>
            <a:r>
              <a:rPr lang="en" sz="1200" b="1">
                <a:solidFill>
                  <a:srgbClr val="FF0000"/>
                </a:solidFill>
                <a:latin typeface="Calibri"/>
                <a:ea typeface="Calibri"/>
                <a:cs typeface="Calibri"/>
                <a:sym typeface="Calibri"/>
              </a:rPr>
              <a:t>Nvidia Llama 3.1 Nemotron Ultra 253B</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released on April 8, 2025</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derived from Meta Llama-3.1-405B-Instruct</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 Source, accessible for commercial use</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Better than Llama4 and Deepseek-R1</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Runs on an </a:t>
            </a:r>
            <a:r>
              <a:rPr lang="en" sz="1200" b="1">
                <a:solidFill>
                  <a:srgbClr val="3C78D8"/>
                </a:solidFill>
                <a:latin typeface="Calibri"/>
                <a:ea typeface="Calibri"/>
                <a:cs typeface="Calibri"/>
                <a:sym typeface="Calibri"/>
              </a:rPr>
              <a:t>8x H100 GPU</a:t>
            </a:r>
            <a:r>
              <a:rPr lang="en" sz="1200">
                <a:solidFill>
                  <a:schemeClr val="dk1"/>
                </a:solidFill>
                <a:latin typeface="Calibri"/>
                <a:ea typeface="Calibri"/>
                <a:cs typeface="Calibri"/>
                <a:sym typeface="Calibri"/>
              </a:rPr>
              <a:t> setup with high inference throughput</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Cost-effective deployment compared to larger models, good for enterprise AI copilots, coding agents, scientific research assistants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Toggleable "Reasoning On/Off"</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Neural Architecture Search (NAS)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128Ktokens Context Length</a:t>
            </a:r>
            <a:endParaRPr sz="12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https://build.nvidia.com/nvidia/llama-3_1-nemotron-ultra-253b-v1</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https://huggingface.co/nvidia/Llama-3_1-Nemotron-Ultra-253B-v1</a:t>
            </a:r>
            <a:endParaRPr sz="900">
              <a:solidFill>
                <a:schemeClr val="dk1"/>
              </a:solidFill>
              <a:latin typeface="Calibri"/>
              <a:ea typeface="Calibri"/>
              <a:cs typeface="Calibri"/>
              <a:sym typeface="Calibri"/>
            </a:endParaRPr>
          </a:p>
          <a:p>
            <a:pPr marL="17145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5"/>
              </a:rPr>
              <a:t>https://sebastian-petrus.medium.com/nvidias-llama-nemotron-ultra-253b-via-api-b503bf8a0a37</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98" name="Google Shape;98;p19"/>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762300" y="567150"/>
            <a:ext cx="4295977" cy="2353558"/>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p:nvPr/>
        </p:nvSpPr>
        <p:spPr>
          <a:xfrm>
            <a:off x="55075" y="52750"/>
            <a:ext cx="4431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Google NEXT Event</a:t>
            </a:r>
            <a:endParaRPr sz="2000" b="1">
              <a:solidFill>
                <a:schemeClr val="dk1"/>
              </a:solidFill>
              <a:latin typeface="Calibri"/>
              <a:ea typeface="Calibri"/>
              <a:cs typeface="Calibri"/>
              <a:sym typeface="Calibri"/>
            </a:endParaRPr>
          </a:p>
        </p:txBody>
      </p:sp>
      <p:sp>
        <p:nvSpPr>
          <p:cNvPr id="104" name="Google Shape;104;p20"/>
          <p:cNvSpPr txBox="1"/>
          <p:nvPr/>
        </p:nvSpPr>
        <p:spPr>
          <a:xfrm>
            <a:off x="111925" y="567150"/>
            <a:ext cx="4431300" cy="223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131313"/>
              </a:buClr>
              <a:buSzPts val="1200"/>
              <a:buFont typeface="Calibri"/>
              <a:buChar char="●"/>
            </a:pPr>
            <a:r>
              <a:rPr lang="en" sz="1200" b="1">
                <a:solidFill>
                  <a:srgbClr val="FF0000"/>
                </a:solidFill>
                <a:latin typeface="Calibri"/>
                <a:ea typeface="Calibri"/>
                <a:cs typeface="Calibri"/>
                <a:sym typeface="Calibri"/>
              </a:rPr>
              <a:t>Google Cloud Next Event 2025</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April 9th to April 11th, Las Vegas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Focus on AI and Google Cloud: AI, cybersecurity, data insights, and building AI agents</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New AI Hypercomputer, Gemini Models, Agentic AI, AI-Powered Development, New Google Unified Security, Google Cloud databases, AI capabilities in AlloyDB and MongoDB in Firestore; AI for enhanced data science workflows and querying; AI-optimized networking and secure service networking; security partner ecosystem</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https://cloud.withgoogle.com/next/25</a:t>
            </a:r>
            <a:endParaRPr sz="1200">
              <a:solidFill>
                <a:schemeClr val="dk1"/>
              </a:solidFill>
              <a:latin typeface="Calibri"/>
              <a:ea typeface="Calibri"/>
              <a:cs typeface="Calibri"/>
              <a:sym typeface="Calibri"/>
            </a:endParaRPr>
          </a:p>
          <a:p>
            <a:pPr marL="17145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https://www.youtube.com/watch?v=Md4Fs-Zc3tg</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05" name="Google Shape;105;p20"/>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724200" y="164475"/>
            <a:ext cx="4295976" cy="2180208"/>
          </a:xfrm>
          <a:prstGeom prst="rect">
            <a:avLst/>
          </a:prstGeom>
          <a:noFill/>
          <a:ln>
            <a:noFill/>
          </a:ln>
        </p:spPr>
      </p:pic>
      <p:pic>
        <p:nvPicPr>
          <p:cNvPr id="106" name="Google Shape;106;p20"/>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6392725" y="2573283"/>
            <a:ext cx="2627441" cy="249401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1"/>
          <p:cNvSpPr txBox="1"/>
          <p:nvPr/>
        </p:nvSpPr>
        <p:spPr>
          <a:xfrm>
            <a:off x="55075" y="52750"/>
            <a:ext cx="4431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Ironwood - Google new 7th version TPU</a:t>
            </a:r>
            <a:endParaRPr sz="2000" b="1">
              <a:solidFill>
                <a:schemeClr val="dk1"/>
              </a:solidFill>
              <a:latin typeface="Calibri"/>
              <a:ea typeface="Calibri"/>
              <a:cs typeface="Calibri"/>
              <a:sym typeface="Calibri"/>
            </a:endParaRPr>
          </a:p>
        </p:txBody>
      </p:sp>
      <p:sp>
        <p:nvSpPr>
          <p:cNvPr id="112" name="Google Shape;112;p21"/>
          <p:cNvSpPr txBox="1"/>
          <p:nvPr/>
        </p:nvSpPr>
        <p:spPr>
          <a:xfrm>
            <a:off x="111925" y="607750"/>
            <a:ext cx="3364800" cy="2789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Ironwood - Google new 7th version TPU</a:t>
            </a:r>
            <a:endParaRPr sz="1200" b="1">
              <a:solidFill>
                <a:srgbClr val="FF0000"/>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4.6K Teraflops. Scales to 9,216 chips per pod </a:t>
            </a:r>
            <a:br>
              <a:rPr lang="en" sz="1200">
                <a:solidFill>
                  <a:srgbClr val="131313"/>
                </a:solidFill>
                <a:latin typeface="Calibri"/>
                <a:ea typeface="Calibri"/>
                <a:cs typeface="Calibri"/>
                <a:sym typeface="Calibri"/>
              </a:rPr>
            </a:br>
            <a:r>
              <a:rPr lang="en" sz="1200">
                <a:solidFill>
                  <a:srgbClr val="131313"/>
                </a:solidFill>
                <a:latin typeface="Calibri"/>
                <a:ea typeface="Calibri"/>
                <a:cs typeface="Calibri"/>
                <a:sym typeface="Calibri"/>
              </a:rPr>
              <a:t>(42.5 exaflops total)</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dwarfing El Capitan‘s 1.7 exaflops - current world’s fastest supercomputer</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Each chip has 192GB of High Bandwidth Memory (HBM), six times more than Trillium, Google’s previous-generation TPU.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Memory bandwidth 7.2 terabits/sec - 4.5 times faster than previous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Ironwood delivers x2 times more performance per watt. It is nearly 30 times more power efficient than Google’s first Cloud TPU from 2018.</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u="sng">
                <a:solidFill>
                  <a:schemeClr val="hlink"/>
                </a:solidFill>
                <a:latin typeface="Calibri"/>
                <a:ea typeface="Calibri"/>
                <a:cs typeface="Calibri"/>
                <a:sym typeface="Calibri"/>
                <a:hlinkClick r:id="rId3"/>
              </a:rPr>
              <a:t>https://blog.google/products/google-cloud/ironwood-tpu-age-of-inference/</a:t>
            </a:r>
            <a:r>
              <a:rPr lang="en" sz="1200">
                <a:solidFill>
                  <a:srgbClr val="131313"/>
                </a:solidFill>
                <a:latin typeface="Calibri"/>
                <a:ea typeface="Calibri"/>
                <a:cs typeface="Calibri"/>
                <a:sym typeface="Calibri"/>
              </a:rPr>
              <a:t> </a:t>
            </a:r>
            <a:endParaRPr sz="1200">
              <a:solidFill>
                <a:srgbClr val="131313"/>
              </a:solidFill>
              <a:latin typeface="Calibri"/>
              <a:ea typeface="Calibri"/>
              <a:cs typeface="Calibri"/>
              <a:sym typeface="Calibri"/>
            </a:endParaRPr>
          </a:p>
        </p:txBody>
      </p:sp>
      <p:pic>
        <p:nvPicPr>
          <p:cNvPr id="113" name="Google Shape;113;p21"/>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3619306" y="453175"/>
            <a:ext cx="2827125" cy="1723499"/>
          </a:xfrm>
          <a:prstGeom prst="rect">
            <a:avLst/>
          </a:prstGeom>
          <a:noFill/>
          <a:ln w="9525" cap="flat" cmpd="sng">
            <a:solidFill>
              <a:srgbClr val="FF0000"/>
            </a:solidFill>
            <a:prstDash val="solid"/>
            <a:round/>
            <a:headEnd type="none" w="sm" len="sm"/>
            <a:tailEnd type="none" w="sm" len="sm"/>
          </a:ln>
        </p:spPr>
      </p:pic>
      <p:pic>
        <p:nvPicPr>
          <p:cNvPr id="114" name="Google Shape;114;p21"/>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6810027" y="453175"/>
            <a:ext cx="2238726" cy="1259275"/>
          </a:xfrm>
          <a:prstGeom prst="rect">
            <a:avLst/>
          </a:prstGeom>
          <a:noFill/>
          <a:ln w="9525" cap="flat" cmpd="sng">
            <a:solidFill>
              <a:srgbClr val="FF0000"/>
            </a:solidFill>
            <a:prstDash val="solid"/>
            <a:round/>
            <a:headEnd type="none" w="sm" len="sm"/>
            <a:tailEnd type="none" w="sm" len="sm"/>
          </a:ln>
        </p:spPr>
      </p:pic>
      <p:pic>
        <p:nvPicPr>
          <p:cNvPr id="115" name="Google Shape;115;p21"/>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934325" y="2389674"/>
            <a:ext cx="4114413" cy="26620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2"/>
          <p:cNvSpPr txBox="1"/>
          <p:nvPr/>
        </p:nvSpPr>
        <p:spPr>
          <a:xfrm>
            <a:off x="55075" y="52750"/>
            <a:ext cx="4431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1</a:t>
            </a:r>
            <a:endParaRPr sz="2000" b="1">
              <a:solidFill>
                <a:schemeClr val="dk1"/>
              </a:solidFill>
              <a:latin typeface="Calibri"/>
              <a:ea typeface="Calibri"/>
              <a:cs typeface="Calibri"/>
              <a:sym typeface="Calibri"/>
            </a:endParaRPr>
          </a:p>
        </p:txBody>
      </p:sp>
      <p:sp>
        <p:nvSpPr>
          <p:cNvPr id="121" name="Google Shape;121;p22"/>
          <p:cNvSpPr txBox="1"/>
          <p:nvPr/>
        </p:nvSpPr>
        <p:spPr>
          <a:xfrm>
            <a:off x="111925" y="567150"/>
            <a:ext cx="44313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Microsoft upgrades Copilot with memory, actions, and real-time vision. It can remember conversations and personal details, creating individual profiles that learn preferences, routines, and important info. It can also browse the web and perform actions for you.</a:t>
            </a:r>
            <a:endParaRPr sz="1200">
              <a:solidFill>
                <a:srgbClr val="131313"/>
              </a:solidFill>
              <a:latin typeface="Calibri"/>
              <a:ea typeface="Calibri"/>
              <a:cs typeface="Calibri"/>
              <a:sym typeface="Calibri"/>
            </a:endParaRPr>
          </a:p>
        </p:txBody>
      </p:sp>
      <p:sp>
        <p:nvSpPr>
          <p:cNvPr id="122" name="Google Shape;122;p22"/>
          <p:cNvSpPr txBox="1"/>
          <p:nvPr/>
        </p:nvSpPr>
        <p:spPr>
          <a:xfrm>
            <a:off x="111925" y="1794300"/>
            <a:ext cx="44313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GitHub announces public MCP server with enhanced UX and full Anthropic compatibility</a:t>
            </a:r>
            <a:endParaRPr sz="1200">
              <a:solidFill>
                <a:srgbClr val="131313"/>
              </a:solidFill>
              <a:latin typeface="Calibri"/>
              <a:ea typeface="Calibri"/>
              <a:cs typeface="Calibri"/>
              <a:sym typeface="Calibri"/>
            </a:endParaRPr>
          </a:p>
        </p:txBody>
      </p:sp>
      <p:sp>
        <p:nvSpPr>
          <p:cNvPr id="123" name="Google Shape;123;p22"/>
          <p:cNvSpPr txBox="1"/>
          <p:nvPr/>
        </p:nvSpPr>
        <p:spPr>
          <a:xfrm>
            <a:off x="111925" y="2295775"/>
            <a:ext cx="44313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Midjourney version 7 in alpha preview. </a:t>
            </a:r>
            <a:br>
              <a:rPr lang="en" sz="1200">
                <a:solidFill>
                  <a:srgbClr val="131313"/>
                </a:solidFill>
                <a:latin typeface="Calibri"/>
                <a:ea typeface="Calibri"/>
                <a:cs typeface="Calibri"/>
                <a:sym typeface="Calibri"/>
              </a:rPr>
            </a:br>
            <a:r>
              <a:rPr lang="en" sz="1200">
                <a:solidFill>
                  <a:srgbClr val="131313"/>
                </a:solidFill>
                <a:latin typeface="Calibri"/>
                <a:ea typeface="Calibri"/>
                <a:cs typeface="Calibri"/>
                <a:sym typeface="Calibri"/>
              </a:rPr>
              <a:t>It is smarter, better image quality. Has model personalization turned on by default. Has a cheap and fast Draft Mode”</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u="sng">
                <a:solidFill>
                  <a:schemeClr val="hlink"/>
                </a:solidFill>
                <a:latin typeface="Calibri"/>
                <a:ea typeface="Calibri"/>
                <a:cs typeface="Calibri"/>
                <a:sym typeface="Calibri"/>
                <a:hlinkClick r:id="rId3"/>
              </a:rPr>
              <a:t>https://www.midjourney.com/updates/v7-alpha</a:t>
            </a:r>
            <a:r>
              <a:rPr lang="en" sz="1200">
                <a:solidFill>
                  <a:srgbClr val="131313"/>
                </a:solidFill>
                <a:latin typeface="Calibri"/>
                <a:ea typeface="Calibri"/>
                <a:cs typeface="Calibri"/>
                <a:sym typeface="Calibri"/>
              </a:rPr>
              <a:t> </a:t>
            </a:r>
            <a:endParaRPr sz="1200">
              <a:solidFill>
                <a:srgbClr val="131313"/>
              </a:solidFill>
              <a:latin typeface="Calibri"/>
              <a:ea typeface="Calibri"/>
              <a:cs typeface="Calibri"/>
              <a:sym typeface="Calibri"/>
            </a:endParaRPr>
          </a:p>
        </p:txBody>
      </p:sp>
      <p:sp>
        <p:nvSpPr>
          <p:cNvPr id="124" name="Google Shape;124;p22"/>
          <p:cNvSpPr txBox="1"/>
          <p:nvPr/>
        </p:nvSpPr>
        <p:spPr>
          <a:xfrm>
            <a:off x="111925" y="3852825"/>
            <a:ext cx="44313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SandboxAQ - quantum-tech startup spun off from Alphabet</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since 2022</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raised additional $150M, valuation to $5.75B, </a:t>
            </a:r>
            <a:br>
              <a:rPr lang="en" sz="1200">
                <a:solidFill>
                  <a:srgbClr val="131313"/>
                </a:solidFill>
                <a:latin typeface="Calibri"/>
                <a:ea typeface="Calibri"/>
                <a:cs typeface="Calibri"/>
                <a:sym typeface="Calibri"/>
              </a:rPr>
            </a:br>
            <a:r>
              <a:rPr lang="en" sz="1200">
                <a:solidFill>
                  <a:srgbClr val="131313"/>
                </a:solidFill>
                <a:latin typeface="Calibri"/>
                <a:ea typeface="Calibri"/>
                <a:cs typeface="Calibri"/>
                <a:sym typeface="Calibri"/>
              </a:rPr>
              <a:t>total funding to date $950M</a:t>
            </a:r>
            <a:endParaRPr sz="1200">
              <a:solidFill>
                <a:srgbClr val="131313"/>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3"/>
          <p:cNvSpPr txBox="1"/>
          <p:nvPr/>
        </p:nvSpPr>
        <p:spPr>
          <a:xfrm>
            <a:off x="55075" y="52750"/>
            <a:ext cx="4431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2</a:t>
            </a:r>
            <a:endParaRPr sz="2000" b="1">
              <a:solidFill>
                <a:schemeClr val="dk1"/>
              </a:solidFill>
              <a:latin typeface="Calibri"/>
              <a:ea typeface="Calibri"/>
              <a:cs typeface="Calibri"/>
              <a:sym typeface="Calibri"/>
            </a:endParaRPr>
          </a:p>
        </p:txBody>
      </p:sp>
      <p:sp>
        <p:nvSpPr>
          <p:cNvPr id="130" name="Google Shape;130;p23"/>
          <p:cNvSpPr txBox="1"/>
          <p:nvPr/>
        </p:nvSpPr>
        <p:spPr>
          <a:xfrm>
            <a:off x="137300" y="477650"/>
            <a:ext cx="4431300" cy="205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Fraud involving deepfakes has surged by 3,000% recently, with projected losses reaching a staggering $40 billion by 2027.</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In the "old days" (2-3 years ago), generating a single AI image took 30 seconds. Today, AI systems can generate hundreds of images per second, life-like video, full voice clones—enabling convincing, deceptive deepfakes on the fly.</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NVIDIA CEO Jensen Huang puts it bluntly: "Every single pixel will be generated soon. Not rendered: generated."</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Deepfakes are being weaponized for financial fraud and election manipulation, undermining the very concept of truth itself. The old adage "seeing is believing" simply no longer applies.</a:t>
            </a:r>
            <a:endParaRPr sz="1200">
              <a:solidFill>
                <a:srgbClr val="131313"/>
              </a:solidFill>
              <a:latin typeface="Calibri"/>
              <a:ea typeface="Calibri"/>
              <a:cs typeface="Calibri"/>
              <a:sym typeface="Calibri"/>
            </a:endParaRPr>
          </a:p>
        </p:txBody>
      </p:sp>
      <p:sp>
        <p:nvSpPr>
          <p:cNvPr id="131" name="Google Shape;131;p23"/>
          <p:cNvSpPr txBox="1"/>
          <p:nvPr/>
        </p:nvSpPr>
        <p:spPr>
          <a:xfrm>
            <a:off x="137300" y="2591550"/>
            <a:ext cx="4431300" cy="186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Companies are facing a growing threat from fake job candidates using deepfake and generative AI tools to secure employment under false identities (fabricate identities, alter facial features, and even spoof voices in video interviews to bypass hiring processes)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The problem is especially prevalent in remote tech and cybersecurity roles, where bad actors - from North Korean spies to global criminal rings - exploit digital vulnerabilities. </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In one major case, over 300 U.S. companies unknowingly hired North Korean operatives, who funneled millions in wages to fund weapons programs</a:t>
            </a:r>
            <a:endParaRPr sz="1200">
              <a:solidFill>
                <a:srgbClr val="131313"/>
              </a:solidFill>
              <a:latin typeface="Calibri"/>
              <a:ea typeface="Calibri"/>
              <a:cs typeface="Calibri"/>
              <a:sym typeface="Calibri"/>
            </a:endParaRPr>
          </a:p>
        </p:txBody>
      </p:sp>
      <p:sp>
        <p:nvSpPr>
          <p:cNvPr id="132" name="Google Shape;132;p23"/>
          <p:cNvSpPr txBox="1"/>
          <p:nvPr/>
        </p:nvSpPr>
        <p:spPr>
          <a:xfrm>
            <a:off x="137300" y="4520650"/>
            <a:ext cx="44313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There is an increase in agent-driven cyberattacks</a:t>
            </a:r>
            <a:endParaRPr sz="1200">
              <a:solidFill>
                <a:srgbClr val="131313"/>
              </a:solidFill>
              <a:latin typeface="Calibri"/>
              <a:ea typeface="Calibri"/>
              <a:cs typeface="Calibri"/>
              <a:sym typeface="Calibri"/>
            </a:endParaRPr>
          </a:p>
          <a:p>
            <a:pPr marL="171450" lvl="0" indent="-133350" algn="l" rtl="0">
              <a:spcBef>
                <a:spcPts val="0"/>
              </a:spcBef>
              <a:spcAft>
                <a:spcPts val="0"/>
              </a:spcAft>
              <a:buClr>
                <a:srgbClr val="131313"/>
              </a:buClr>
              <a:buSzPts val="1200"/>
              <a:buFont typeface="Calibri"/>
              <a:buChar char="●"/>
            </a:pPr>
            <a:r>
              <a:rPr lang="en" sz="1200">
                <a:solidFill>
                  <a:srgbClr val="131313"/>
                </a:solidFill>
                <a:latin typeface="Calibri"/>
                <a:ea typeface="Calibri"/>
                <a:cs typeface="Calibri"/>
                <a:sym typeface="Calibri"/>
              </a:rPr>
              <a:t>The LLM Agent Honeypot project aims to detect these agents by simulating vulnerable servers</a:t>
            </a:r>
            <a:endParaRPr sz="1200">
              <a:solidFill>
                <a:srgbClr val="131313"/>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2566</Words>
  <Application>Microsoft Macintosh PowerPoint</Application>
  <PresentationFormat>On-screen Show (16:9)</PresentationFormat>
  <Paragraphs>207</Paragraphs>
  <Slides>19</Slides>
  <Notes>19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Calibri</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1</cp:revision>
  <dcterms:modified xsi:type="dcterms:W3CDTF">2025-04-10T12:58:18Z</dcterms:modified>
</cp:coreProperties>
</file>