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7"/>
    <p:restoredTop sz="94726"/>
  </p:normalViewPr>
  <p:slideViewPr>
    <p:cSldViewPr>
      <p:cViewPr varScale="1">
        <p:scale>
          <a:sx n="138" d="100"/>
          <a:sy n="138" d="100"/>
        </p:scale>
        <p:origin x="17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617c7e27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5617c7e278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9a388368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59a388368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9a388368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59a388368b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63498b60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563498b60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60ba62ae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560ba62ae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60ba62ae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560ba62ae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9b31b2c5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59b31b2c5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9b31b2c5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59b31b2c5a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05080adf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05080adff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9a38836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59a388368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99aa0b97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599aa0b973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99aa0b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3599aa0b9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60ba62a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560ba62ae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537a021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5537a0213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60ba62ae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560ba62ae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992d75d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5992d75d7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abbyml.com" TargetMode="External"/><Relationship Id="rId13" Type="http://schemas.openxmlformats.org/officeDocument/2006/relationships/image" Target="../media/image23.png"/><Relationship Id="rId3" Type="http://schemas.openxmlformats.org/officeDocument/2006/relationships/hyperlink" Target="https://www.youtube.com/watch?v=4clyIcphEvU" TargetMode="External"/><Relationship Id="rId7" Type="http://schemas.openxmlformats.org/officeDocument/2006/relationships/hyperlink" Target="https://zed.dev/ai" TargetMode="External"/><Relationship Id="rId12"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d0rPK0dJn1A" TargetMode="External"/><Relationship Id="rId11"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hyperlink" Target="https://www.bleepingcomputer.com/news/microsoft/microsoft-unveils-new-ai-agents-that-can-modify-windows-settings/" TargetMode="External"/><Relationship Id="rId4" Type="http://schemas.openxmlformats.org/officeDocument/2006/relationships/image" Target="../media/image19.png"/><Relationship Id="rId9" Type="http://schemas.openxmlformats.org/officeDocument/2006/relationships/hyperlink" Target="https://voideditor.com" TargetMode="External"/><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spaces/nvidia/parakeet-tdt-0.6b-v2" TargetMode="External"/><Relationship Id="rId3" Type="http://schemas.openxmlformats.org/officeDocument/2006/relationships/hyperlink" Target="https://huggingface.co/ServiceNow-AI/Apriel-Nemotron-15b-Thinker" TargetMode="External"/><Relationship Id="rId7" Type="http://schemas.openxmlformats.org/officeDocument/2006/relationships/hyperlink" Target="https://huggingface.co/nvidia/parakeet-tdt-0.6b-v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opentools.ai/news/apple-and-anthropic-join-forces-for-ai-powered-vibe-coding-revolution" TargetMode="External"/><Relationship Id="rId5" Type="http://schemas.openxmlformats.org/officeDocument/2006/relationships/hyperlink" Target="https://techcrunch.com/2025/05/02/apple-and-anthropic-reportedly-partner-to-build-an-ai-coding-platform/" TargetMode="External"/><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blogs/aws/amazon-nova-premier-our-most-capable-model-for-complex-tasks-and-teacher-for-model-distillation/" TargetMode="External"/><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github.com/asgeirtj/system_prompts_leaks/blob/main/claude-3.7-sonnet-full-system-message-humanreadable.md" TargetMode="External"/><Relationship Id="rId4" Type="http://schemas.openxmlformats.org/officeDocument/2006/relationships/hyperlink" Target="https://www.youtube.com/watch?v=hc9d9lylJg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papers/2505.04588"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504.19436"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whitepaper-agent-companio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nvidia/OpenCodeReasoning-Nemotron-32B"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www.tomshardware.com/tech-industry/artificial-intelligence/musks-colossus-is-fully-operational-with-200-000-gpus-backed-by-tesla-batteries-phase-2-to-consume-300-mw-enough-to-power-300-000-homes" TargetMode="Externa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llm-benchmark.tinybird.liv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hyperlink" Target="https://www.tinybird.co/blog-posts/which-llm-writes-the-best-sq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instagram.com/billylee4648/reel/C-wZ8ZgptTB/" TargetMode="External"/><Relationship Id="rId3" Type="http://schemas.openxmlformats.org/officeDocument/2006/relationships/hyperlink" Target="https://www.instagram.com/julia_vineboo_wines/" TargetMode="External"/><Relationship Id="rId7" Type="http://schemas.openxmlformats.org/officeDocument/2006/relationships/hyperlink" Target="https://www.instagram.com/billylee4648/reel/C-e3L__NqUE/" TargetMode="External"/><Relationship Id="rId12"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tiktok.com/discover/julia-vineboo" TargetMode="External"/><Relationship Id="rId11" Type="http://schemas.openxmlformats.org/officeDocument/2006/relationships/image" Target="../media/image36.png"/><Relationship Id="rId5" Type="http://schemas.openxmlformats.org/officeDocument/2006/relationships/hyperlink" Target="https://www.youtube.com/watch?v=9uL9xcEa9EA" TargetMode="External"/><Relationship Id="rId10" Type="http://schemas.openxmlformats.org/officeDocument/2006/relationships/image" Target="../media/image35.png"/><Relationship Id="rId4" Type="http://schemas.openxmlformats.org/officeDocument/2006/relationships/hyperlink" Target="https://www.instagram.com/julia_vineboo_ai/" TargetMode="External"/><Relationship Id="rId9" Type="http://schemas.openxmlformats.org/officeDocument/2006/relationships/hyperlink" Target="https://www.pinterest.com/pin/495396027781920944/"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9.xml"/><Relationship Id="rId16"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38.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web.lmarena.ai/leaderboard"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8kLn20ZYz8A" TargetMode="External"/><Relationship Id="rId5" Type="http://schemas.openxmlformats.org/officeDocument/2006/relationships/hyperlink" Target="https://www.youtube.com/watch?v=yPC6a83JDeQ" TargetMode="External"/><Relationship Id="rId4" Type="http://schemas.openxmlformats.org/officeDocument/2006/relationships/hyperlink" Target="https://lmarena.ai/?leaderboard"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mistral.ai/news/mistral-medium-3"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39Z8ObQzO4Y" TargetMode="External"/><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scalingintelligence.stanford.edu/blogs/kernelbench/" TargetMode="External"/><Relationship Id="rId4" Type="http://schemas.openxmlformats.org/officeDocument/2006/relationships/hyperlink" Target="https://cognition.ai/blog/kevin-32b"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i-am-bee" TargetMode="External"/><Relationship Id="rId13" Type="http://schemas.openxmlformats.org/officeDocument/2006/relationships/image" Target="../media/image10.jpeg"/><Relationship Id="rId3" Type="http://schemas.openxmlformats.org/officeDocument/2006/relationships/hyperlink" Target="https://www.windowscentral.com/microsoft/satya-nadella-microsoft-ai-model-performance-is-doubling-every-6-months" TargetMode="External"/><Relationship Id="rId7" Type="http://schemas.openxmlformats.org/officeDocument/2006/relationships/hyperlink" Target="https://research.ibm.com/blog/multiagent-bee-ai" TargetMode="External"/><Relationship Id="rId12" Type="http://schemas.openxmlformats.org/officeDocument/2006/relationships/hyperlink" Target="https://www.pcmag.com/news/google-brings-native-ai-image-editing-to-the-gemini-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gentcommunicationprotocol.dev/introduction/welcome" TargetMode="External"/><Relationship Id="rId11" Type="http://schemas.openxmlformats.org/officeDocument/2006/relationships/hyperlink" Target="https://opentools.ai/news/apple-and-anthropic-join-forces-for-ai-powered-vibe-coding-revolution" TargetMode="External"/><Relationship Id="rId5" Type="http://schemas.openxmlformats.org/officeDocument/2006/relationships/hyperlink" Target="https://www.youtube.com/watch?v=Nzaq2S1EpLY" TargetMode="External"/><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s://www.linuxfoundation.org/blog/blog/introducing-the-open-governance-network-mode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theverge.com/openai/661303/openai-stays-nonprofit-sam-altman-employee-memo" TargetMode="External"/><Relationship Id="rId7" Type="http://schemas.openxmlformats.org/officeDocument/2006/relationships/hyperlink" Target="https://finance.yahoo.com/news/openai-reaches-agreement-buy-startup-000054157.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penai.com/global-affairs/openai-for-countries/?utm_source=alphasignal" TargetMode="External"/><Relationship Id="rId11" Type="http://schemas.openxmlformats.org/officeDocument/2006/relationships/hyperlink" Target="https://techcrunch.com/2025/05/07/openai-and-the-fda-are-reportedly-discussing-ai-for-drug-evaluations/" TargetMode="External"/><Relationship Id="rId5" Type="http://schemas.openxmlformats.org/officeDocument/2006/relationships/hyperlink" Target="https://en.wikipedia.org/wiki/Fidji_Simo" TargetMode="External"/><Relationship Id="rId10" Type="http://schemas.openxmlformats.org/officeDocument/2006/relationships/hyperlink" Target="https://help.openai.com/en/articles/11145903-connecting-github-to-chatgpt-deep-research" TargetMode="External"/><Relationship Id="rId4" Type="http://schemas.openxmlformats.org/officeDocument/2006/relationships/hyperlink" Target="https://www.reuters.com/business/openai-remain-under-non-profit-control-change-restructuring-plans-2025-05-05/" TargetMode="Externa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fastcompany.com/91327911/prompt-engineering-going-extinct" TargetMode="External"/><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https://www.youtube.com/watch?v=hSQ5cjr-WjM" TargetMode="External"/><Relationship Id="rId10" Type="http://schemas.openxmlformats.org/officeDocument/2006/relationships/hyperlink" Target="https://www.youtube.com/watch?v=2Qx4i3pV81M" TargetMode="External"/><Relationship Id="rId4" Type="http://schemas.openxmlformats.org/officeDocument/2006/relationships/hyperlink" Target="https://thenewstack.io/what-is-semantic-caching/" TargetMode="External"/><Relationship Id="rId9" Type="http://schemas.openxmlformats.org/officeDocument/2006/relationships/hyperlink" Target="https://www.anthropic.com/news/web-search-ap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techpoint.africa/guide/cursor-vs-vscode-vibe-coding-r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91002"/>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2.5 Pro I/O Edition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Medium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Kevin-32B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AI performance is doubling every 6 mo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Integrates Anthropic's Claude into Xcode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ACP (Agent Communication Protocol)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image editing using prompts</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0</a:t>
            </a:r>
            <a:r>
              <a:rPr lang="en" sz="2200" b="1">
                <a:solidFill>
                  <a:srgbClr val="3C78D8"/>
                </a:solidFill>
                <a:latin typeface="Calibri"/>
                <a:ea typeface="Calibri"/>
                <a:cs typeface="Calibri"/>
                <a:sym typeface="Calibri"/>
              </a:rPr>
              <a:t>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597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621355"/>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abandons plan to become a for-profit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for Countries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Can Now Read and Analyze GitHub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Buys Startup Windsurf for $3 Bln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&amp; FDA - speed up drug approvals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Prompt Engineering - from job to task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Semantic Caching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$90/mo 'Max" plan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vs VSCode for Vibe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FutureHouse - 4 agents: Crow, Falcon, Owl, Phoenix</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97612"/>
            <a:ext cx="4502400" cy="3481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Zed, Tabby, Void Editors - open source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AI Agent helps change Windows Settings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Apriel Nemotron 15B - open source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Parakeet-TDT-0.6B-v2 Speech Recognition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Xcode with Claude Sonnet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Nova Premier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System Prompt - 24K tokens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ZeroSearch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Context-Guided Dynamic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 Agents Companion Whitepaper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'Implicit Caching' - 75% cost cut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Musk’s xAI Colossus 200K GPUs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OpenCodeReasoning-Nemotron-32B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LLM writes the best SQL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Julia Vineboo AI - live portraits</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51" name="Google Shape;151;p24"/>
          <p:cNvSpPr txBox="1"/>
          <p:nvPr/>
        </p:nvSpPr>
        <p:spPr>
          <a:xfrm>
            <a:off x="55075" y="413500"/>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FutureHouse - 4 agents: Crow, Falcon, Owl, Phoenix</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Free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Backed by Google’s former CEO Eric Schmidt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are built specifically for scientific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Analyze millions of research papers, design new drug compounds, identify research gaps, and dramatically speed up discovery processes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Transparent reasoning, real-time data integration, and lab testing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https://www.youtube.com/watch?v=4clyIcphEvU</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52" name="Google Shape;15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67638" y="184688"/>
            <a:ext cx="1642825" cy="1506676"/>
          </a:xfrm>
          <a:prstGeom prst="rect">
            <a:avLst/>
          </a:prstGeom>
          <a:noFill/>
          <a:ln w="9525" cap="flat" cmpd="sng">
            <a:solidFill>
              <a:srgbClr val="FF0000"/>
            </a:solidFill>
            <a:prstDash val="solid"/>
            <a:round/>
            <a:headEnd type="none" w="sm" len="sm"/>
            <a:tailEnd type="none" w="sm" len="sm"/>
          </a:ln>
        </p:spPr>
      </p:pic>
      <p:pic>
        <p:nvPicPr>
          <p:cNvPr id="153" name="Google Shape;15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72725" y="592963"/>
            <a:ext cx="1775025" cy="513150"/>
          </a:xfrm>
          <a:prstGeom prst="rect">
            <a:avLst/>
          </a:prstGeom>
          <a:noFill/>
          <a:ln w="9525" cap="flat" cmpd="sng">
            <a:solidFill>
              <a:srgbClr val="FF0000"/>
            </a:solidFill>
            <a:prstDash val="solid"/>
            <a:round/>
            <a:headEnd type="none" w="sm" len="sm"/>
            <a:tailEnd type="none" w="sm" len="sm"/>
          </a:ln>
        </p:spPr>
      </p:pic>
      <p:sp>
        <p:nvSpPr>
          <p:cNvPr id="154" name="Google Shape;154;p24"/>
          <p:cNvSpPr txBox="1"/>
          <p:nvPr/>
        </p:nvSpPr>
        <p:spPr>
          <a:xfrm>
            <a:off x="55075" y="251507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Zed, Tabby, Void Editors - open 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https://www.youtube.com/watch?v=d0rPK0dJn1A</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https://zed.dev/ai</a:t>
            </a:r>
            <a:r>
              <a:rPr lang="en" sz="1200">
                <a:solidFill>
                  <a:schemeClr val="dk1"/>
                </a:solidFill>
                <a:latin typeface="Calibri"/>
                <a:ea typeface="Calibri"/>
                <a:cs typeface="Calibri"/>
                <a:sym typeface="Calibri"/>
              </a:rPr>
              <a:t> - Zed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https://www.tabbyml.com</a:t>
            </a:r>
            <a:r>
              <a:rPr lang="en" sz="1200">
                <a:solidFill>
                  <a:schemeClr val="dk1"/>
                </a:solidFill>
                <a:latin typeface="Calibri"/>
                <a:ea typeface="Calibri"/>
                <a:cs typeface="Calibri"/>
                <a:sym typeface="Calibri"/>
              </a:rPr>
              <a:t> - Tabby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https://voideditor.com</a:t>
            </a:r>
            <a:r>
              <a:rPr lang="en" sz="1200">
                <a:solidFill>
                  <a:schemeClr val="dk1"/>
                </a:solidFill>
                <a:latin typeface="Calibri"/>
                <a:ea typeface="Calibri"/>
                <a:cs typeface="Calibri"/>
                <a:sym typeface="Calibri"/>
              </a:rPr>
              <a:t> - Void</a:t>
            </a:r>
            <a:endParaRPr sz="1200">
              <a:solidFill>
                <a:schemeClr val="dk1"/>
              </a:solidFill>
              <a:latin typeface="Calibri"/>
              <a:ea typeface="Calibri"/>
              <a:cs typeface="Calibri"/>
              <a:sym typeface="Calibri"/>
            </a:endParaRPr>
          </a:p>
        </p:txBody>
      </p:sp>
      <p:sp>
        <p:nvSpPr>
          <p:cNvPr id="155" name="Google Shape;155;p24"/>
          <p:cNvSpPr txBox="1"/>
          <p:nvPr/>
        </p:nvSpPr>
        <p:spPr>
          <a:xfrm>
            <a:off x="55075" y="369325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AI Agent helps change Windows Settings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Copilot+ PCs includes AI agents that can help you to find and change settings. All done with natural language prompting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https://www.bleepingcomputer.com/news/microsoft/microsoft-unveils-new-ai-agents-that-can-modify-windows-settings/</a:t>
            </a:r>
            <a:r>
              <a:rPr lang="en" sz="1200" u="sng">
                <a:solidFill>
                  <a:schemeClr val="hlink"/>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6" name="Google Shape;156;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086150" y="3693250"/>
            <a:ext cx="2449204" cy="942000"/>
          </a:xfrm>
          <a:prstGeom prst="rect">
            <a:avLst/>
          </a:prstGeom>
          <a:noFill/>
          <a:ln w="9525" cap="flat" cmpd="sng">
            <a:solidFill>
              <a:srgbClr val="FF0000"/>
            </a:solidFill>
            <a:prstDash val="solid"/>
            <a:round/>
            <a:headEnd type="none" w="sm" len="sm"/>
            <a:tailEnd type="none" w="sm" len="sm"/>
          </a:ln>
        </p:spPr>
      </p:pic>
      <p:pic>
        <p:nvPicPr>
          <p:cNvPr id="157" name="Google Shape;157;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999525" y="2515075"/>
            <a:ext cx="788951" cy="788951"/>
          </a:xfrm>
          <a:prstGeom prst="rect">
            <a:avLst/>
          </a:prstGeom>
          <a:noFill/>
          <a:ln w="9525" cap="flat" cmpd="sng">
            <a:solidFill>
              <a:srgbClr val="FF0000"/>
            </a:solidFill>
            <a:prstDash val="solid"/>
            <a:round/>
            <a:headEnd type="none" w="sm" len="sm"/>
            <a:tailEnd type="none" w="sm" len="sm"/>
          </a:ln>
        </p:spPr>
      </p:pic>
      <p:pic>
        <p:nvPicPr>
          <p:cNvPr id="158" name="Google Shape;158;p24"/>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152300" y="2672866"/>
            <a:ext cx="1476925" cy="473375"/>
          </a:xfrm>
          <a:prstGeom prst="rect">
            <a:avLst/>
          </a:prstGeom>
          <a:noFill/>
          <a:ln w="9525" cap="flat" cmpd="sng">
            <a:solidFill>
              <a:srgbClr val="FF0000"/>
            </a:solidFill>
            <a:prstDash val="solid"/>
            <a:round/>
            <a:headEnd type="none" w="sm" len="sm"/>
            <a:tailEnd type="none" w="sm" len="sm"/>
          </a:ln>
        </p:spPr>
      </p:pic>
      <p:pic>
        <p:nvPicPr>
          <p:cNvPr id="159" name="Google Shape;159;p24"/>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7993049" y="2608563"/>
            <a:ext cx="541150" cy="60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165" name="Google Shape;165;p25"/>
          <p:cNvSpPr txBox="1"/>
          <p:nvPr/>
        </p:nvSpPr>
        <p:spPr>
          <a:xfrm>
            <a:off x="55075" y="413500"/>
            <a:ext cx="4452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Apriel Nemotron 15B - open source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Nvidia and ServiceNow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lower latency, lower inference costs, and agentic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enterprise AI agents and real-time workflow automation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or matches QWQ-32b - while using 40% fewer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performance on both enterprise tasks (RAG, workflow automation) and academic benchmarks (math, logic, coding)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https://huggingface.co/ServiceNow-AI/Apriel-Nemotron-15b-Thinker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6" name="Google Shape;166;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86450" y="485375"/>
            <a:ext cx="990888" cy="1449900"/>
          </a:xfrm>
          <a:prstGeom prst="rect">
            <a:avLst/>
          </a:prstGeom>
          <a:noFill/>
          <a:ln>
            <a:noFill/>
          </a:ln>
        </p:spPr>
      </p:pic>
      <p:sp>
        <p:nvSpPr>
          <p:cNvPr id="167" name="Google Shape;167;p25"/>
          <p:cNvSpPr txBox="1"/>
          <p:nvPr/>
        </p:nvSpPr>
        <p:spPr>
          <a:xfrm>
            <a:off x="55075" y="342410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Xcode with Claude Sonnet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 fix, and test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https://techcrunch.com/2025/05/02/apple-and-anthropic-reportedly-partner-to-build-an-ai-coding-platform/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https://opentools.ai/news/apple-and-anthropic-join-forces-for-ai-powered-vibe-coding-revolution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8" name="Google Shape;168;p25"/>
          <p:cNvSpPr txBox="1"/>
          <p:nvPr/>
        </p:nvSpPr>
        <p:spPr>
          <a:xfrm>
            <a:off x="55075" y="1935275"/>
            <a:ext cx="4452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Parakeet-TDT-0.6B-v2 Speech Recognition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fast open-source speech recognition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transcribe an hour of audio in just one second (using Nvidia GPU)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ranks at the top of Hugging Face's Open ASR Leaderboard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transcribe song to lyrics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https://huggingface.co/nvidia/parakeet-tdt-0.6b-v2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https://huggingface.co/spaces/nvidia/parakeet-tdt-0.6b-v2</a:t>
            </a:r>
            <a:r>
              <a:rPr lang="en" sz="900">
                <a:solidFill>
                  <a:schemeClr val="dk1"/>
                </a:solidFill>
                <a:latin typeface="Calibri"/>
                <a:ea typeface="Calibri"/>
                <a:cs typeface="Calibri"/>
                <a:sym typeface="Calibri"/>
              </a:rPr>
              <a:t> - try</a:t>
            </a:r>
            <a:endParaRPr sz="900">
              <a:solidFill>
                <a:schemeClr val="dk1"/>
              </a:solidFill>
              <a:latin typeface="Calibri"/>
              <a:ea typeface="Calibri"/>
              <a:cs typeface="Calibri"/>
              <a:sym typeface="Calibri"/>
            </a:endParaRPr>
          </a:p>
        </p:txBody>
      </p:sp>
      <p:pic>
        <p:nvPicPr>
          <p:cNvPr id="169" name="Google Shape;169;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249850" y="2015800"/>
            <a:ext cx="2264100" cy="1222625"/>
          </a:xfrm>
          <a:prstGeom prst="rect">
            <a:avLst/>
          </a:prstGeom>
          <a:noFill/>
          <a:ln w="9525" cap="flat" cmpd="sng">
            <a:solidFill>
              <a:srgbClr val="FF0000"/>
            </a:solidFill>
            <a:prstDash val="solid"/>
            <a:round/>
            <a:headEnd type="none" w="sm" len="sm"/>
            <a:tailEnd type="none" w="sm" len="sm"/>
          </a:ln>
        </p:spPr>
      </p:pic>
      <p:pic>
        <p:nvPicPr>
          <p:cNvPr id="170" name="Google Shape;170;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483170" y="3388975"/>
            <a:ext cx="1797450" cy="1012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i="0" u="none" strike="noStrike" cap="none">
              <a:solidFill>
                <a:schemeClr val="dk1"/>
              </a:solidFill>
              <a:latin typeface="Calibri"/>
              <a:ea typeface="Calibri"/>
              <a:cs typeface="Calibri"/>
              <a:sym typeface="Calibri"/>
            </a:endParaRPr>
          </a:p>
        </p:txBody>
      </p:sp>
      <p:sp>
        <p:nvSpPr>
          <p:cNvPr id="176" name="Google Shape;176;p26"/>
          <p:cNvSpPr txBox="1"/>
          <p:nvPr/>
        </p:nvSpPr>
        <p:spPr>
          <a:xfrm>
            <a:off x="55075" y="414075"/>
            <a:ext cx="4452000" cy="251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Nova Premier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Amazon’s most advanced foundation "teacher"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1 Mln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complex tasks, multi-step planning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tools and data 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multimodal (text, images,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workflows, RAG, function calling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Premier is behind Google’s Gemini 2.5 Pro on benchmarks, but does well on tests for knowledge retrieval and visual understanding - according to Amazon’s internal benchmarking.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Bedrock, Premier is priced at $2.50 in, 12.50 out per M tokens. This is similar to Gemini 2.5 Pro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https://aws.amazon.com/blogs/aws/amazon-nova-premier-our-most-capable-model-for-complex-tasks-and-teacher-for-model-distillation/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7" name="Google Shape;177;p26"/>
          <p:cNvSpPr txBox="1"/>
          <p:nvPr/>
        </p:nvSpPr>
        <p:spPr>
          <a:xfrm>
            <a:off x="55075" y="302245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System Prompt - 24K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xxx</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https://www.youtube.com/watch?v=hc9d9lylJg0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https://github.com/asgeirtj/system_prompts_leaks/blob/main/claude-3.7-sonnet-full-system-message-humanreadable.md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8" name="Google Shape;178;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95500" y="698274"/>
            <a:ext cx="3204349" cy="1802450"/>
          </a:xfrm>
          <a:prstGeom prst="rect">
            <a:avLst/>
          </a:prstGeom>
          <a:noFill/>
          <a:ln w="9525" cap="flat" cmpd="sng">
            <a:solidFill>
              <a:srgbClr val="FF0000"/>
            </a:solidFill>
            <a:prstDash val="solid"/>
            <a:round/>
            <a:headEnd type="none" w="sm" len="sm"/>
            <a:tailEnd type="none" w="sm" len="sm"/>
          </a:ln>
        </p:spPr>
      </p:pic>
      <p:pic>
        <p:nvPicPr>
          <p:cNvPr id="179" name="Google Shape;179;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49550" y="2830149"/>
            <a:ext cx="2590725" cy="1457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ZeroSearch</a:t>
            </a:r>
            <a:endParaRPr sz="2000" b="1" i="0" u="none" strike="noStrike" cap="none">
              <a:solidFill>
                <a:schemeClr val="dk1"/>
              </a:solidFill>
              <a:latin typeface="Calibri"/>
              <a:ea typeface="Calibri"/>
              <a:cs typeface="Calibri"/>
              <a:sym typeface="Calibri"/>
            </a:endParaRPr>
          </a:p>
        </p:txBody>
      </p:sp>
      <p:sp>
        <p:nvSpPr>
          <p:cNvPr id="185" name="Google Shape;185;p27"/>
          <p:cNvSpPr txBox="1"/>
          <p:nvPr/>
        </p:nvSpPr>
        <p:spPr>
          <a:xfrm>
            <a:off x="55075" y="698050"/>
            <a:ext cx="4452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ZeroSearch - Search Capability of LLMs without Searching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Finding information without constantly using real search engines</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Approach: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b="1">
                <a:solidFill>
                  <a:srgbClr val="6AA84F"/>
                </a:solidFill>
                <a:latin typeface="Calibri"/>
                <a:ea typeface="Calibri"/>
                <a:cs typeface="Calibri"/>
                <a:sym typeface="Calibri"/>
              </a:rPr>
              <a:t>Train one AI </a:t>
            </a:r>
            <a:r>
              <a:rPr lang="en" sz="1200">
                <a:solidFill>
                  <a:schemeClr val="dk1"/>
                </a:solidFill>
                <a:latin typeface="Calibri"/>
                <a:ea typeface="Calibri"/>
                <a:cs typeface="Calibri"/>
                <a:sym typeface="Calibri"/>
              </a:rPr>
              <a:t>to generate both good and not-so-good "fake search results" for questions;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Then use this as a training environment for </a:t>
            </a:r>
            <a:r>
              <a:rPr lang="en" sz="1200" b="1">
                <a:solidFill>
                  <a:srgbClr val="6AA84F"/>
                </a:solidFill>
                <a:latin typeface="Calibri"/>
                <a:ea typeface="Calibri"/>
                <a:cs typeface="Calibri"/>
                <a:sym typeface="Calibri"/>
              </a:rPr>
              <a:t>another AI</a:t>
            </a:r>
            <a:r>
              <a:rPr lang="en" sz="1200">
                <a:solidFill>
                  <a:schemeClr val="dk1"/>
                </a:solidFill>
                <a:latin typeface="Calibri"/>
                <a:ea typeface="Calibri"/>
                <a:cs typeface="Calibri"/>
                <a:sym typeface="Calibri"/>
              </a:rPr>
              <a:t>, teaching it to reason through information and find answers;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b="1">
                <a:solidFill>
                  <a:srgbClr val="6AA84F"/>
                </a:solidFill>
                <a:latin typeface="Calibri"/>
                <a:ea typeface="Calibri"/>
                <a:cs typeface="Calibri"/>
                <a:sym typeface="Calibri"/>
              </a:rPr>
              <a:t>Gradually make this training harder</a:t>
            </a:r>
            <a:r>
              <a:rPr lang="en" sz="1200">
                <a:solidFill>
                  <a:schemeClr val="dk1"/>
                </a:solidFill>
                <a:latin typeface="Calibri"/>
                <a:ea typeface="Calibri"/>
                <a:cs typeface="Calibri"/>
                <a:sym typeface="Calibri"/>
              </a:rPr>
              <a:t> by making the fake search results more challenging;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rgbClr val="3C78D8"/>
                </a:solidFill>
                <a:latin typeface="Calibri"/>
                <a:ea typeface="Calibri"/>
                <a:cs typeface="Calibri"/>
                <a:sym typeface="Calibri"/>
              </a:rPr>
              <a:t>This helps the AI learn to be a good searcher without needing real search engines.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works very well. Authors tried 3B, 7B, and 14B models. The resultant performance of the </a:t>
            </a:r>
            <a:r>
              <a:rPr lang="en" sz="1200">
                <a:solidFill>
                  <a:srgbClr val="3C78D8"/>
                </a:solidFill>
                <a:latin typeface="Calibri"/>
                <a:ea typeface="Calibri"/>
                <a:cs typeface="Calibri"/>
                <a:sym typeface="Calibri"/>
              </a:rPr>
              <a:t>large (14B) model has matched or even exceeded what they'd get with real search engines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approach saves money and gives more control over the training process, while still helping AI get better at finding and using information to answer questions.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https://huggingface.co/papers/2505.04588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6" name="Google Shape;186;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2050" y="849100"/>
            <a:ext cx="4332127" cy="288808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Context-Guided Dynamic RAG</a:t>
            </a:r>
            <a:endParaRPr sz="2000" b="1" i="0" u="none" strike="noStrike" cap="none">
              <a:solidFill>
                <a:schemeClr val="dk1"/>
              </a:solidFill>
              <a:latin typeface="Calibri"/>
              <a:ea typeface="Calibri"/>
              <a:cs typeface="Calibri"/>
              <a:sym typeface="Calibri"/>
            </a:endParaRPr>
          </a:p>
        </p:txBody>
      </p:sp>
      <p:sp>
        <p:nvSpPr>
          <p:cNvPr id="192" name="Google Shape;192;p28"/>
          <p:cNvSpPr txBox="1"/>
          <p:nvPr/>
        </p:nvSpPr>
        <p:spPr>
          <a:xfrm>
            <a:off x="351175" y="645800"/>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Context-Guided Dynamic Retrieval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for Improving Generation Quality in RAG Models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3"/>
              </a:rPr>
              <a:t>https://arxiv.org/pdf/2504.19436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Regular RAG is "static". This Paper Proposes Dynamic Context-Guided Retrieval.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is not just looking at the current question in isolation. It pays attention to the "state" of the conversation, what's already been discussed and what kind of information is needed right now.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Also the system builds a multi-layered understanding of documents.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Also "retriever" and  "generator" are trained together and can learn from each other continuously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Results: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dynamic RAG system produced answers that were closer in quality and content to human-generated answers compared to older, static systems.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was also better at handling questions with unclear meanings ("semantic ambiguity") and questions that required combining information from multiple documents.</a:t>
            </a:r>
            <a:endParaRPr sz="1200">
              <a:solidFill>
                <a:schemeClr val="dk1"/>
              </a:solidFill>
              <a:latin typeface="Calibri"/>
              <a:ea typeface="Calibri"/>
              <a:cs typeface="Calibri"/>
              <a:sym typeface="Calibri"/>
            </a:endParaRPr>
          </a:p>
        </p:txBody>
      </p:sp>
      <p:pic>
        <p:nvPicPr>
          <p:cNvPr id="193" name="Google Shape;193;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55575" y="1249113"/>
            <a:ext cx="4036024" cy="269068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 Agents Companion Whitepaper</a:t>
            </a:r>
            <a:endParaRPr sz="2000" b="1" i="0" u="none" strike="noStrike" cap="none">
              <a:solidFill>
                <a:schemeClr val="dk1"/>
              </a:solidFill>
              <a:latin typeface="Calibri"/>
              <a:ea typeface="Calibri"/>
              <a:cs typeface="Calibri"/>
              <a:sym typeface="Calibri"/>
            </a:endParaRPr>
          </a:p>
        </p:txBody>
      </p:sp>
      <p:sp>
        <p:nvSpPr>
          <p:cNvPr id="199" name="Google Shape;199;p29"/>
          <p:cNvSpPr txBox="1"/>
          <p:nvPr/>
        </p:nvSpPr>
        <p:spPr>
          <a:xfrm>
            <a:off x="4601450" y="538475"/>
            <a:ext cx="44520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Agentic RAG (Retrieval-Augmented Generation):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Evolution from static retrieval to dynamic, iterative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Key improvements include context-aware query expansion , multi-step decomposition, adaptive source selection, and fact verification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for high-stakes domains like healthcare, legal compliance, and finance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Evaluation Framework:</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Three-dimensional approach: capability assessment, trajectory analysis, and final response evaluation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specialized benchmarks like AgentBench and PlanBench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Emphasizes observability across both reasoning and execution layers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Multi-Agent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Specialized agents that collaborate through modular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Benefits include fault tolerance and improved scalability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Requires tracking coordination quality and system-level efficiency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paper also covers real-world implementations including Google's AgentSpace (an enterprise orchestration platform), NotebookLM Enterprise, and a detailed automotive AI case study featuring various design patterns like hierarchical orchestration and peer-to-peer handoffs.</a:t>
            </a:r>
            <a:endParaRPr sz="1200">
              <a:solidFill>
                <a:schemeClr val="dk1"/>
              </a:solidFill>
              <a:latin typeface="Calibri"/>
              <a:ea typeface="Calibri"/>
              <a:cs typeface="Calibri"/>
              <a:sym typeface="Calibri"/>
            </a:endParaRPr>
          </a:p>
        </p:txBody>
      </p:sp>
      <p:sp>
        <p:nvSpPr>
          <p:cNvPr id="200" name="Google Shape;200;p29"/>
          <p:cNvSpPr txBox="1"/>
          <p:nvPr/>
        </p:nvSpPr>
        <p:spPr>
          <a:xfrm>
            <a:off x="55075" y="538475"/>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Kaggle - Agents Companion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u="sng">
                <a:solidFill>
                  <a:schemeClr val="hlink"/>
                </a:solidFill>
                <a:latin typeface="Calibri"/>
                <a:ea typeface="Calibri"/>
                <a:cs typeface="Calibri"/>
                <a:sym typeface="Calibri"/>
                <a:hlinkClick r:id="rId3"/>
              </a:rPr>
              <a:t>https://www.kaggle.com/whitepaper-agent-companion</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Google has released the second installment in its Agents Companion series, a comprehensive 76-page technical whitepaper focused on operationalizing AI agent systems at scale. The paper builds on previous foundational concepts and emphasizes three main areas:</a:t>
            </a:r>
            <a:endParaRPr sz="1200">
              <a:solidFill>
                <a:schemeClr val="dk1"/>
              </a:solidFill>
              <a:latin typeface="Calibri"/>
              <a:ea typeface="Calibri"/>
              <a:cs typeface="Calibri"/>
              <a:sym typeface="Calibri"/>
            </a:endParaRPr>
          </a:p>
        </p:txBody>
      </p:sp>
      <p:sp>
        <p:nvSpPr>
          <p:cNvPr id="201" name="Google Shape;201;p29"/>
          <p:cNvSpPr txBox="1"/>
          <p:nvPr/>
        </p:nvSpPr>
        <p:spPr>
          <a:xfrm>
            <a:off x="55075" y="2207550"/>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Key Improvements in Agentic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Context-Aware Query Expansion: </a:t>
            </a:r>
            <a:r>
              <a:rPr lang="en" sz="1200">
                <a:solidFill>
                  <a:srgbClr val="3C78D8"/>
                </a:solidFill>
                <a:latin typeface="Calibri"/>
                <a:ea typeface="Calibri"/>
                <a:cs typeface="Calibri"/>
                <a:sym typeface="Calibri"/>
              </a:rPr>
              <a:t>Agents reformulate search queries dynamically based on evolving task context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Multi-Step Decomposition: </a:t>
            </a:r>
            <a:r>
              <a:rPr lang="en" sz="1200">
                <a:solidFill>
                  <a:srgbClr val="6AA84F"/>
                </a:solidFill>
                <a:latin typeface="Calibri"/>
                <a:ea typeface="Calibri"/>
                <a:cs typeface="Calibri"/>
                <a:sym typeface="Calibri"/>
              </a:rPr>
              <a:t>Complex queries are broken into logical subtasks, each addressed in sequence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Adaptive Source Selection: </a:t>
            </a:r>
            <a:r>
              <a:rPr lang="en" sz="1200" b="1">
                <a:solidFill>
                  <a:srgbClr val="3C78D8"/>
                </a:solidFill>
                <a:latin typeface="Calibri"/>
                <a:ea typeface="Calibri"/>
                <a:cs typeface="Calibri"/>
                <a:sym typeface="Calibri"/>
              </a:rPr>
              <a:t>Instead of querying a fixed vector store, agents select optimal sources contextually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Fact Verification: </a:t>
            </a:r>
            <a:r>
              <a:rPr lang="en" sz="1200">
                <a:solidFill>
                  <a:srgbClr val="6AA84F"/>
                </a:solidFill>
                <a:latin typeface="Calibri"/>
                <a:ea typeface="Calibri"/>
                <a:cs typeface="Calibri"/>
                <a:sym typeface="Calibri"/>
              </a:rPr>
              <a:t>Dedicated evaluator agents validate retrieved content for consistency and grounding before synthesis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202" name="Google Shape;20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45275" y="4143900"/>
            <a:ext cx="3084049" cy="845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a:t>
            </a:r>
            <a:endParaRPr sz="2000" b="1">
              <a:solidFill>
                <a:schemeClr val="dk1"/>
              </a:solidFill>
              <a:latin typeface="Calibri"/>
              <a:ea typeface="Calibri"/>
              <a:cs typeface="Calibri"/>
              <a:sym typeface="Calibri"/>
            </a:endParaRPr>
          </a:p>
        </p:txBody>
      </p:sp>
      <p:sp>
        <p:nvSpPr>
          <p:cNvPr id="208" name="Google Shape;208;p30"/>
          <p:cNvSpPr txBox="1"/>
          <p:nvPr/>
        </p:nvSpPr>
        <p:spPr>
          <a:xfrm>
            <a:off x="55075" y="48652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Launches 'Implicit Caching' to Cut AI Model Costs by 75%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in Gemini API for Gemini 2.5 Pro and 2.5 Flash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reduce the cost of repetitive context by up to 75%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Previous caching was explicit, developers were required to manually identify and define common prompts or prefixes</a:t>
            </a:r>
            <a:endParaRPr sz="1200">
              <a:solidFill>
                <a:schemeClr val="dk1"/>
              </a:solidFill>
              <a:latin typeface="Calibri"/>
              <a:ea typeface="Calibri"/>
              <a:cs typeface="Calibri"/>
              <a:sym typeface="Calibri"/>
            </a:endParaRPr>
          </a:p>
        </p:txBody>
      </p:sp>
      <p:sp>
        <p:nvSpPr>
          <p:cNvPr id="209" name="Google Shape;209;p30"/>
          <p:cNvSpPr txBox="1"/>
          <p:nvPr/>
        </p:nvSpPr>
        <p:spPr>
          <a:xfrm>
            <a:off x="55075" y="3262625"/>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OpenCodeReasoning-Nemotron-32B</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NVIDIA just open sourced Open Code Reasoning models</a:t>
            </a:r>
            <a:br>
              <a:rPr lang="en" sz="1200">
                <a:latin typeface="Calibri"/>
                <a:ea typeface="Calibri"/>
                <a:cs typeface="Calibri"/>
                <a:sym typeface="Calibri"/>
              </a:rPr>
            </a:br>
            <a:r>
              <a:rPr lang="en" sz="1200">
                <a:latin typeface="Calibri"/>
                <a:ea typeface="Calibri"/>
                <a:cs typeface="Calibri"/>
                <a:sym typeface="Calibri"/>
              </a:rPr>
              <a:t>32B, 14B, 7B</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open-source (Apache 2.0)</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Beats o3 mini &amp; o1 (low) on LiveCodeBench</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Works with llama.cpp, vLLM, transformers, TGI,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https://huggingface.co/nvidia/OpenCodeReasoning-Nemotron-32B</a:t>
            </a:r>
            <a:endParaRPr sz="1200">
              <a:solidFill>
                <a:schemeClr val="dk1"/>
              </a:solidFill>
              <a:latin typeface="Calibri"/>
              <a:ea typeface="Calibri"/>
              <a:cs typeface="Calibri"/>
              <a:sym typeface="Calibri"/>
            </a:endParaRPr>
          </a:p>
        </p:txBody>
      </p:sp>
      <p:pic>
        <p:nvPicPr>
          <p:cNvPr id="210" name="Google Shape;210;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8850" y="2957825"/>
            <a:ext cx="4332125" cy="1856625"/>
          </a:xfrm>
          <a:prstGeom prst="rect">
            <a:avLst/>
          </a:prstGeom>
          <a:noFill/>
          <a:ln w="9525" cap="flat" cmpd="sng">
            <a:solidFill>
              <a:srgbClr val="FF0000"/>
            </a:solidFill>
            <a:prstDash val="solid"/>
            <a:round/>
            <a:headEnd type="none" w="sm" len="sm"/>
            <a:tailEnd type="none" w="sm" len="sm"/>
          </a:ln>
        </p:spPr>
      </p:pic>
      <p:sp>
        <p:nvSpPr>
          <p:cNvPr id="211" name="Google Shape;211;p30"/>
          <p:cNvSpPr txBox="1"/>
          <p:nvPr/>
        </p:nvSpPr>
        <p:spPr>
          <a:xfrm>
            <a:off x="5905175" y="4868025"/>
            <a:ext cx="2061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latin typeface="Calibri"/>
                <a:ea typeface="Calibri"/>
                <a:cs typeface="Calibri"/>
                <a:sym typeface="Calibri"/>
              </a:rPr>
              <a:t>LiveCodeBench Results</a:t>
            </a:r>
            <a:endParaRPr sz="1200">
              <a:solidFill>
                <a:schemeClr val="dk1"/>
              </a:solidFill>
              <a:latin typeface="Calibri"/>
              <a:ea typeface="Calibri"/>
              <a:cs typeface="Calibri"/>
              <a:sym typeface="Calibri"/>
            </a:endParaRPr>
          </a:p>
        </p:txBody>
      </p:sp>
      <p:sp>
        <p:nvSpPr>
          <p:cNvPr id="212" name="Google Shape;212;p30"/>
          <p:cNvSpPr txBox="1"/>
          <p:nvPr/>
        </p:nvSpPr>
        <p:spPr>
          <a:xfrm>
            <a:off x="55075" y="1535900"/>
            <a:ext cx="49101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Elon Musk’s xAI Colossus 200K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Supercomputer in Memphis is now fully operational with 200,000 GPUs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Power: 150 MW from the grid and 150 MW from Tesla Megapack batteries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Plans to scale up to one million GPUs</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https://www.tomshardware.com/tech-industry/artificial-intelligence/musks-colossus-is-fully-operational-with-200-000-gpus-backed-by-tesla-batteries-phase-2-to-consume-300-mw-enough-to-power-300-000-homes</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Which LLM writes the best SQL ?</a:t>
            </a:r>
            <a:endParaRPr sz="2000" b="1">
              <a:solidFill>
                <a:schemeClr val="dk1"/>
              </a:solidFill>
              <a:latin typeface="Calibri"/>
              <a:ea typeface="Calibri"/>
              <a:cs typeface="Calibri"/>
              <a:sym typeface="Calibri"/>
            </a:endParaRPr>
          </a:p>
        </p:txBody>
      </p:sp>
      <p:sp>
        <p:nvSpPr>
          <p:cNvPr id="218" name="Google Shape;218;p31"/>
          <p:cNvSpPr txBox="1"/>
          <p:nvPr/>
        </p:nvSpPr>
        <p:spPr>
          <a:xfrm>
            <a:off x="55075" y="486525"/>
            <a:ext cx="44520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Which LLM writes the best analytical SQL?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asked 19 popular LLMs (+1 human) to write analytical SQL queries to filter and aggregate a 200 million row dataset.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1st place - Anthropic Claude Sonnet 3.7</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https://llm-benchmark.tinybird.live/</a:t>
            </a:r>
            <a:r>
              <a:rPr lang="en" sz="1200">
                <a:solidFill>
                  <a:schemeClr val="dk1"/>
                </a:solidFill>
                <a:latin typeface="Calibri"/>
                <a:ea typeface="Calibri"/>
                <a:cs typeface="Calibri"/>
                <a:sym typeface="Calibri"/>
              </a:rPr>
              <a:t> - benchmark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https://www.tinybird.co/blog-posts/which-llm-writes-the-best-sql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#1 - Claude Sonnet 3.7</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#3 - Claude Sonnet 3.5</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100% valid queries, 90% first attempt rate.</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#2 - OpenAI o3-mini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#6 - OpenAI o4-mini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100% valid queries, 90% first attempt rate.</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#9  LLaMA 4 Maverick - 100% validity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#11 LLaMA 4 Scout    - 96% validity</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#12 Gemini 2.5 Pro Preview</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very slow (40 sec instead of 4 sec)</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92% validity</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#19 Llama3 - fails, only 66% validity</a:t>
            </a:r>
            <a:endParaRPr sz="1200">
              <a:solidFill>
                <a:schemeClr val="dk1"/>
              </a:solidFill>
              <a:latin typeface="Calibri"/>
              <a:ea typeface="Calibri"/>
              <a:cs typeface="Calibri"/>
              <a:sym typeface="Calibri"/>
            </a:endParaRPr>
          </a:p>
        </p:txBody>
      </p:sp>
      <p:pic>
        <p:nvPicPr>
          <p:cNvPr id="219" name="Google Shape;219;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08875" y="152400"/>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Julia Vineboo AI</a:t>
            </a:r>
            <a:endParaRPr sz="2000" b="1" i="0" u="none" strike="noStrike" cap="none">
              <a:solidFill>
                <a:schemeClr val="dk1"/>
              </a:solidFill>
              <a:latin typeface="Calibri"/>
              <a:ea typeface="Calibri"/>
              <a:cs typeface="Calibri"/>
              <a:sym typeface="Calibri"/>
            </a:endParaRPr>
          </a:p>
        </p:txBody>
      </p:sp>
      <p:sp>
        <p:nvSpPr>
          <p:cNvPr id="225" name="Google Shape;225;p32"/>
          <p:cNvSpPr txBox="1"/>
          <p:nvPr/>
        </p:nvSpPr>
        <p:spPr>
          <a:xfrm>
            <a:off x="55075" y="475525"/>
            <a:ext cx="40203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Julia Vineboo | Wine 🍷 | AI Wine Art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Amazing - painting brought to life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Julia Vineboo is a digital creator known for blending wine culture with AI-generated art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Mostly on Instagram under the handle @julia_vineboo_ai</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(187K followers)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Julia Vineboo is originally from Ukraine, Poland, and Spain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https://www.instagram.com/julia_vineboo_wines/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https://www.instagram.com/julia_vineboo_ai/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https://www.youtube.com/watch?v=9uL9xcEa9EA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https://www.tiktok.com/discover/julia-vineboo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https://www.instagram.com/billylee4648/reel/C-e3L__NqUE/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https://www.instagram.com/billylee4648/reel/C-wZ8ZgptTB/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https://www.pinterest.com/pin/495396027781920944/</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26" name="Google Shape;226;p3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658800" y="3071900"/>
            <a:ext cx="2421049" cy="2001126"/>
          </a:xfrm>
          <a:prstGeom prst="rect">
            <a:avLst/>
          </a:prstGeom>
          <a:noFill/>
          <a:ln>
            <a:noFill/>
          </a:ln>
        </p:spPr>
      </p:pic>
      <p:pic>
        <p:nvPicPr>
          <p:cNvPr id="227" name="Google Shape;227;p3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758173" y="153600"/>
            <a:ext cx="2252551" cy="2735248"/>
          </a:xfrm>
          <a:prstGeom prst="rect">
            <a:avLst/>
          </a:prstGeom>
          <a:noFill/>
          <a:ln w="9525" cap="flat" cmpd="sng">
            <a:solidFill>
              <a:srgbClr val="FF0000"/>
            </a:solidFill>
            <a:prstDash val="solid"/>
            <a:round/>
            <a:headEnd type="none" w="sm" len="sm"/>
            <a:tailEnd type="none" w="sm" len="sm"/>
          </a:ln>
        </p:spPr>
      </p:pic>
      <p:pic>
        <p:nvPicPr>
          <p:cNvPr id="228" name="Google Shape;228;p32"/>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277463" y="224200"/>
            <a:ext cx="2278624" cy="27838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34" name="Google Shape;234;p33"/>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5" name="Google Shape;235;p33"/>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36" name="Google Shape;236;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37" name="Google Shape;237;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2,909,287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2025-05-04</a:t>
            </a:r>
            <a:endParaRPr sz="1100" b="0" i="0" u="none" strike="noStrike" cap="none">
              <a:solidFill>
                <a:srgbClr val="1F2937"/>
              </a:solidFill>
              <a:highlight>
                <a:schemeClr val="lt1"/>
              </a:highlight>
              <a:latin typeface="Calibri"/>
              <a:ea typeface="Calibri"/>
              <a:cs typeface="Calibri"/>
              <a:sym typeface="Calibri"/>
            </a:endParaRPr>
          </a:p>
        </p:txBody>
      </p:sp>
      <p:sp>
        <p:nvSpPr>
          <p:cNvPr id="238" name="Google Shape;238;p33"/>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39" name="Google Shape;239;p33"/>
          <p:cNvSpPr txBox="1"/>
          <p:nvPr/>
        </p:nvSpPr>
        <p:spPr>
          <a:xfrm>
            <a:off x="47284" y="2240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0" name="Google Shape;240;p33"/>
          <p:cNvSpPr/>
          <p:nvPr/>
        </p:nvSpPr>
        <p:spPr>
          <a:xfrm>
            <a:off x="344428" y="18576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3"/>
          <p:cNvSpPr/>
          <p:nvPr/>
        </p:nvSpPr>
        <p:spPr>
          <a:xfrm>
            <a:off x="3470304" y="3950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3"/>
          <p:cNvSpPr/>
          <p:nvPr/>
        </p:nvSpPr>
        <p:spPr>
          <a:xfrm>
            <a:off x="346124" y="33832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3"/>
          <p:cNvSpPr/>
          <p:nvPr/>
        </p:nvSpPr>
        <p:spPr>
          <a:xfrm>
            <a:off x="3468666" y="3769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3"/>
          <p:cNvSpPr/>
          <p:nvPr/>
        </p:nvSpPr>
        <p:spPr>
          <a:xfrm>
            <a:off x="3463871" y="20565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3"/>
          <p:cNvSpPr/>
          <p:nvPr/>
        </p:nvSpPr>
        <p:spPr>
          <a:xfrm>
            <a:off x="347525" y="452881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3"/>
          <p:cNvSpPr/>
          <p:nvPr/>
        </p:nvSpPr>
        <p:spPr>
          <a:xfrm>
            <a:off x="346116" y="41411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3"/>
          <p:cNvSpPr txBox="1"/>
          <p:nvPr/>
        </p:nvSpPr>
        <p:spPr>
          <a:xfrm>
            <a:off x="3161441" y="22339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8" name="Google Shape;248;p33"/>
          <p:cNvSpPr/>
          <p:nvPr/>
        </p:nvSpPr>
        <p:spPr>
          <a:xfrm>
            <a:off x="3461898" y="2245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3"/>
          <p:cNvSpPr/>
          <p:nvPr/>
        </p:nvSpPr>
        <p:spPr>
          <a:xfrm>
            <a:off x="3463883" y="3381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3"/>
          <p:cNvSpPr txBox="1"/>
          <p:nvPr/>
        </p:nvSpPr>
        <p:spPr>
          <a:xfrm>
            <a:off x="182725" y="39554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1" name="Google Shape;251;p33"/>
          <p:cNvSpPr txBox="1"/>
          <p:nvPr/>
        </p:nvSpPr>
        <p:spPr>
          <a:xfrm flipH="1">
            <a:off x="269652" y="16642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52" name="Google Shape;252;p33"/>
          <p:cNvSpPr txBox="1"/>
          <p:nvPr/>
        </p:nvSpPr>
        <p:spPr>
          <a:xfrm flipH="1">
            <a:off x="3392877" y="14771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53" name="Google Shape;253;p33"/>
          <p:cNvSpPr/>
          <p:nvPr/>
        </p:nvSpPr>
        <p:spPr>
          <a:xfrm>
            <a:off x="3463644" y="35822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3"/>
          <p:cNvSpPr/>
          <p:nvPr/>
        </p:nvSpPr>
        <p:spPr>
          <a:xfrm>
            <a:off x="347049" y="12881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3"/>
          <p:cNvSpPr/>
          <p:nvPr/>
        </p:nvSpPr>
        <p:spPr>
          <a:xfrm>
            <a:off x="206798" y="45332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3"/>
          <p:cNvSpPr/>
          <p:nvPr/>
        </p:nvSpPr>
        <p:spPr>
          <a:xfrm>
            <a:off x="347049" y="11009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3"/>
          <p:cNvSpPr/>
          <p:nvPr/>
        </p:nvSpPr>
        <p:spPr>
          <a:xfrm>
            <a:off x="3457995" y="16765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3"/>
          <p:cNvSpPr/>
          <p:nvPr/>
        </p:nvSpPr>
        <p:spPr>
          <a:xfrm>
            <a:off x="347049" y="1480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3"/>
          <p:cNvSpPr txBox="1"/>
          <p:nvPr/>
        </p:nvSpPr>
        <p:spPr>
          <a:xfrm>
            <a:off x="55681" y="2614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0" name="Google Shape;260;p33"/>
          <p:cNvSpPr/>
          <p:nvPr/>
        </p:nvSpPr>
        <p:spPr>
          <a:xfrm>
            <a:off x="346550" y="2622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3"/>
          <p:cNvSpPr/>
          <p:nvPr/>
        </p:nvSpPr>
        <p:spPr>
          <a:xfrm>
            <a:off x="346550" y="22473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3"/>
          <p:cNvSpPr/>
          <p:nvPr/>
        </p:nvSpPr>
        <p:spPr>
          <a:xfrm>
            <a:off x="3470291" y="43340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3"/>
          <p:cNvSpPr/>
          <p:nvPr/>
        </p:nvSpPr>
        <p:spPr>
          <a:xfrm>
            <a:off x="3461846" y="11111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3"/>
          <p:cNvSpPr txBox="1"/>
          <p:nvPr/>
        </p:nvSpPr>
        <p:spPr>
          <a:xfrm>
            <a:off x="6301950" y="1163375"/>
            <a:ext cx="26574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Gemini-2.5-Pro-Exp-03.25      on 1st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Qwen3-235B      on 10..15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 is still       on </a:t>
            </a:r>
            <a:r>
              <a:rPr lang="en" sz="1000">
                <a:solidFill>
                  <a:schemeClr val="dk1"/>
                </a:solidFill>
                <a:latin typeface="Calibri"/>
                <a:ea typeface="Calibri"/>
                <a:cs typeface="Calibri"/>
                <a:sym typeface="Calibri"/>
              </a:rPr>
              <a:t>40th</a:t>
            </a:r>
            <a:r>
              <a:rPr lang="en" sz="1000" b="0" i="0" u="none" strike="noStrike" cap="none">
                <a:solidFill>
                  <a:schemeClr val="dk1"/>
                </a:solidFill>
                <a:latin typeface="Calibri"/>
                <a:ea typeface="Calibri"/>
                <a:cs typeface="Calibri"/>
                <a:sym typeface="Calibri"/>
              </a:rPr>
              <a:t> place</a:t>
            </a:r>
            <a:endParaRPr sz="1000" b="0" i="0" u="none" strike="noStrike" cap="none">
              <a:solidFill>
                <a:schemeClr val="dk1"/>
              </a:solidFill>
              <a:latin typeface="Calibri"/>
              <a:ea typeface="Calibri"/>
              <a:cs typeface="Calibri"/>
              <a:sym typeface="Calibri"/>
            </a:endParaRPr>
          </a:p>
        </p:txBody>
      </p:sp>
      <p:sp>
        <p:nvSpPr>
          <p:cNvPr id="265" name="Google Shape;265;p33"/>
          <p:cNvSpPr/>
          <p:nvPr/>
        </p:nvSpPr>
        <p:spPr>
          <a:xfrm>
            <a:off x="347049" y="20472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3"/>
          <p:cNvSpPr/>
          <p:nvPr/>
        </p:nvSpPr>
        <p:spPr>
          <a:xfrm>
            <a:off x="344412" y="30177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3"/>
          <p:cNvSpPr/>
          <p:nvPr/>
        </p:nvSpPr>
        <p:spPr>
          <a:xfrm>
            <a:off x="347524" y="4352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3"/>
          <p:cNvSpPr/>
          <p:nvPr/>
        </p:nvSpPr>
        <p:spPr>
          <a:xfrm>
            <a:off x="346124" y="4704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3"/>
          <p:cNvSpPr/>
          <p:nvPr/>
        </p:nvSpPr>
        <p:spPr>
          <a:xfrm>
            <a:off x="3461898" y="12917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3"/>
          <p:cNvSpPr/>
          <p:nvPr/>
        </p:nvSpPr>
        <p:spPr>
          <a:xfrm>
            <a:off x="3461846" y="18564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3"/>
          <p:cNvSpPr/>
          <p:nvPr/>
        </p:nvSpPr>
        <p:spPr>
          <a:xfrm>
            <a:off x="3468686" y="24332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3"/>
          <p:cNvSpPr/>
          <p:nvPr/>
        </p:nvSpPr>
        <p:spPr>
          <a:xfrm>
            <a:off x="3468666" y="41491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3"/>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74" name="Google Shape;274;p33"/>
          <p:cNvSpPr/>
          <p:nvPr/>
        </p:nvSpPr>
        <p:spPr>
          <a:xfrm>
            <a:off x="346550" y="24303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3"/>
          <p:cNvSpPr/>
          <p:nvPr/>
        </p:nvSpPr>
        <p:spPr>
          <a:xfrm>
            <a:off x="346550" y="2820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3"/>
          <p:cNvSpPr txBox="1"/>
          <p:nvPr/>
        </p:nvSpPr>
        <p:spPr>
          <a:xfrm>
            <a:off x="55681" y="375405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7" name="Google Shape;277;p33"/>
          <p:cNvSpPr/>
          <p:nvPr/>
        </p:nvSpPr>
        <p:spPr>
          <a:xfrm>
            <a:off x="346550" y="3762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3"/>
          <p:cNvSpPr/>
          <p:nvPr/>
        </p:nvSpPr>
        <p:spPr>
          <a:xfrm>
            <a:off x="347525" y="357396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3"/>
          <p:cNvSpPr/>
          <p:nvPr/>
        </p:nvSpPr>
        <p:spPr>
          <a:xfrm>
            <a:off x="206798" y="35783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3"/>
          <p:cNvSpPr txBox="1"/>
          <p:nvPr/>
        </p:nvSpPr>
        <p:spPr>
          <a:xfrm>
            <a:off x="3173227" y="3001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1" name="Google Shape;281;p33"/>
          <p:cNvSpPr/>
          <p:nvPr/>
        </p:nvSpPr>
        <p:spPr>
          <a:xfrm>
            <a:off x="3464096" y="3010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3"/>
          <p:cNvSpPr/>
          <p:nvPr/>
        </p:nvSpPr>
        <p:spPr>
          <a:xfrm>
            <a:off x="3463644" y="31973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3"/>
          <p:cNvSpPr txBox="1"/>
          <p:nvPr/>
        </p:nvSpPr>
        <p:spPr>
          <a:xfrm>
            <a:off x="3295621" y="45307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284" name="Google Shape;284;p33"/>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3607100" y="858575"/>
            <a:ext cx="2300350" cy="4211451"/>
          </a:xfrm>
          <a:prstGeom prst="rect">
            <a:avLst/>
          </a:prstGeom>
          <a:noFill/>
          <a:ln w="9525" cap="flat" cmpd="sng">
            <a:solidFill>
              <a:srgbClr val="FF0000"/>
            </a:solidFill>
            <a:prstDash val="solid"/>
            <a:round/>
            <a:headEnd type="none" w="sm" len="sm"/>
            <a:tailEnd type="none" w="sm" len="sm"/>
          </a:ln>
        </p:spPr>
      </p:pic>
      <p:sp>
        <p:nvSpPr>
          <p:cNvPr id="285" name="Google Shape;285;p33"/>
          <p:cNvSpPr/>
          <p:nvPr/>
        </p:nvSpPr>
        <p:spPr>
          <a:xfrm>
            <a:off x="3468686" y="2625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3"/>
          <p:cNvSpPr txBox="1"/>
          <p:nvPr/>
        </p:nvSpPr>
        <p:spPr>
          <a:xfrm>
            <a:off x="3173227" y="28129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7" name="Google Shape;287;p33"/>
          <p:cNvSpPr/>
          <p:nvPr/>
        </p:nvSpPr>
        <p:spPr>
          <a:xfrm>
            <a:off x="3464096" y="28213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3"/>
          <p:cNvSpPr/>
          <p:nvPr/>
        </p:nvSpPr>
        <p:spPr>
          <a:xfrm>
            <a:off x="3470291" y="472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3"/>
          <p:cNvSpPr/>
          <p:nvPr/>
        </p:nvSpPr>
        <p:spPr>
          <a:xfrm>
            <a:off x="3470291" y="490719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0" name="Google Shape;290;p33"/>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97998" y="858575"/>
            <a:ext cx="2300350" cy="4211451"/>
          </a:xfrm>
          <a:prstGeom prst="rect">
            <a:avLst/>
          </a:prstGeom>
          <a:noFill/>
          <a:ln w="9525" cap="flat" cmpd="sng">
            <a:solidFill>
              <a:srgbClr val="FF0000"/>
            </a:solidFill>
            <a:prstDash val="solid"/>
            <a:round/>
            <a:headEnd type="none" w="sm" len="sm"/>
            <a:tailEnd type="none" w="sm" len="sm"/>
          </a:ln>
        </p:spPr>
      </p:pic>
      <p:sp>
        <p:nvSpPr>
          <p:cNvPr id="291" name="Google Shape;291;p33"/>
          <p:cNvSpPr/>
          <p:nvPr/>
        </p:nvSpPr>
        <p:spPr>
          <a:xfrm>
            <a:off x="346124" y="3202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3"/>
          <p:cNvSpPr txBox="1"/>
          <p:nvPr/>
        </p:nvSpPr>
        <p:spPr>
          <a:xfrm>
            <a:off x="55681" y="4900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3" name="Google Shape;293;p33"/>
          <p:cNvSpPr/>
          <p:nvPr/>
        </p:nvSpPr>
        <p:spPr>
          <a:xfrm>
            <a:off x="346550" y="4908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3"/>
          <p:cNvSpPr/>
          <p:nvPr/>
        </p:nvSpPr>
        <p:spPr>
          <a:xfrm>
            <a:off x="1387800" y="373087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95" name="Google Shape;295;p33"/>
          <p:cNvSpPr/>
          <p:nvPr/>
        </p:nvSpPr>
        <p:spPr>
          <a:xfrm>
            <a:off x="4492413" y="278252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96" name="Google Shape;296;p33"/>
          <p:cNvSpPr/>
          <p:nvPr/>
        </p:nvSpPr>
        <p:spPr>
          <a:xfrm>
            <a:off x="18450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97" name="Google Shape;297;p33"/>
          <p:cNvSpPr/>
          <p:nvPr/>
        </p:nvSpPr>
        <p:spPr>
          <a:xfrm>
            <a:off x="49692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29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2.5 Pro I/O Edition</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81760" y="447520"/>
            <a:ext cx="554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Gemini-2.5-Pro-Preview-05-06</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 for Google I/O event May 20-21)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1st place on WebDev Arena leaderboard (frontend dev) and on LMSys Leaderboard</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https://web.lmarena.ai/leaderboard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https://lmarena.ai/?leaderboard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https://www.youtube.com/watch?v=yPC6a83JDeQ</a:t>
            </a:r>
            <a:r>
              <a:rPr lang="en" sz="900">
                <a:solidFill>
                  <a:schemeClr val="dk1"/>
                </a:solidFill>
                <a:latin typeface="Calibri"/>
                <a:ea typeface="Calibri"/>
                <a:cs typeface="Calibri"/>
                <a:sym typeface="Calibri"/>
              </a:rPr>
              <a:t> - video demo</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https://www.youtube.com/watch?v=8kLn20ZYz8A</a:t>
            </a:r>
            <a:r>
              <a:rPr lang="en" sz="900">
                <a:solidFill>
                  <a:schemeClr val="dk1"/>
                </a:solidFill>
                <a:latin typeface="Calibri"/>
                <a:ea typeface="Calibri"/>
                <a:cs typeface="Calibri"/>
                <a:sym typeface="Calibri"/>
              </a:rPr>
              <a:t> - Gemini is better than Claude Sonnet 3.7</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frontend and UI development, code transformation, editing,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understanding (can re-build web app from a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studio and API</a:t>
            </a:r>
            <a:endParaRPr sz="1200">
              <a:solidFill>
                <a:schemeClr val="dk1"/>
              </a:solidFill>
              <a:latin typeface="Calibri"/>
              <a:ea typeface="Calibri"/>
              <a:cs typeface="Calibri"/>
              <a:sym typeface="Calibri"/>
            </a:endParaRPr>
          </a:p>
        </p:txBody>
      </p:sp>
      <p:pic>
        <p:nvPicPr>
          <p:cNvPr id="74" name="Google Shape;74;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5150" y="52750"/>
            <a:ext cx="3326426" cy="3670100"/>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867550" y="3799675"/>
            <a:ext cx="2987600" cy="12595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54383" y="2205550"/>
            <a:ext cx="4937677" cy="2777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3" name="Google Shape;303;p34"/>
          <p:cNvSpPr txBox="1"/>
          <p:nvPr/>
        </p:nvSpPr>
        <p:spPr>
          <a:xfrm>
            <a:off x="191550" y="24702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4" name="Google Shape;304;p34"/>
          <p:cNvSpPr txBox="1"/>
          <p:nvPr/>
        </p:nvSpPr>
        <p:spPr>
          <a:xfrm>
            <a:off x="5133675" y="450600"/>
            <a:ext cx="252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Layoffs in 2025: as of 5/7/2025:</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52,340 tech employees laid off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123 tech companies w/ layoffs</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2024: more than 150,000 tech job cuts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across 549 companies</a:t>
            </a:r>
            <a:endParaRPr sz="1200">
              <a:latin typeface="Calibri"/>
              <a:ea typeface="Calibri"/>
              <a:cs typeface="Calibri"/>
              <a:sym typeface="Calibri"/>
            </a:endParaRPr>
          </a:p>
        </p:txBody>
      </p:sp>
      <p:pic>
        <p:nvPicPr>
          <p:cNvPr id="305" name="Google Shape;305;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2375" y="379144"/>
            <a:ext cx="4588102" cy="1952706"/>
          </a:xfrm>
          <a:prstGeom prst="rect">
            <a:avLst/>
          </a:prstGeom>
          <a:noFill/>
          <a:ln w="9525" cap="flat" cmpd="sng">
            <a:solidFill>
              <a:srgbClr val="FF0000"/>
            </a:solidFill>
            <a:prstDash val="solid"/>
            <a:round/>
            <a:headEnd type="none" w="sm" len="sm"/>
            <a:tailEnd type="none" w="sm" len="sm"/>
          </a:ln>
        </p:spPr>
      </p:pic>
      <p:pic>
        <p:nvPicPr>
          <p:cNvPr id="306" name="Google Shape;306;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48700" y="2409475"/>
            <a:ext cx="4961776" cy="2655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2" name="Google Shape;312;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3" name="Google Shape;313;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4" name="Google Shape;314;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5" name="Google Shape;315;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6" name="Google Shape;316;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9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Medium 3</a:t>
            </a:r>
            <a:endParaRPr sz="2000" b="1" i="0" u="none" strike="noStrike" cap="none">
              <a:solidFill>
                <a:schemeClr val="dk1"/>
              </a:solidFill>
              <a:latin typeface="Calibri"/>
              <a:ea typeface="Calibri"/>
              <a:cs typeface="Calibri"/>
              <a:sym typeface="Calibri"/>
            </a:endParaRPr>
          </a:p>
        </p:txBody>
      </p:sp>
      <p:sp>
        <p:nvSpPr>
          <p:cNvPr id="82" name="Google Shape;82;p17"/>
          <p:cNvSpPr txBox="1"/>
          <p:nvPr/>
        </p:nvSpPr>
        <p:spPr>
          <a:xfrm>
            <a:off x="81750" y="447525"/>
            <a:ext cx="4292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Medium 3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https://mistral.ai/news/mistral-medium-3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was officially released on May 7,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or above 90% of Claude Sonnet 3.7 on benchmarks, surpasses Llama 4 Maverick and Cohere Command 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cost ($0.4 in / $2 out per M token).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also be deployed on any cloud, or self-hosted (4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Mistral La Plateforme, Amazon Sagemaker, and soon on IBM WatsonX, NVIDIA NIM, Azure AI Foundry, and Google Cloud Vertex</a:t>
            </a:r>
            <a:endParaRPr sz="1200">
              <a:solidFill>
                <a:schemeClr val="dk1"/>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4452" y="152400"/>
            <a:ext cx="4347151" cy="3543699"/>
          </a:xfrm>
          <a:prstGeom prst="rect">
            <a:avLst/>
          </a:prstGeom>
          <a:noFill/>
          <a:ln w="9525" cap="flat" cmpd="sng">
            <a:solidFill>
              <a:srgbClr val="FF0000"/>
            </a:solidFill>
            <a:prstDash val="solid"/>
            <a:round/>
            <a:headEnd type="none" w="sm" len="sm"/>
            <a:tailEnd type="none" w="sm" len="sm"/>
          </a:ln>
        </p:spPr>
      </p:pic>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750" y="2381300"/>
            <a:ext cx="4339651" cy="259938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141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Kevin-32B</a:t>
            </a:r>
            <a:endParaRPr sz="2000" b="1" i="0" u="none" strike="noStrike" cap="none">
              <a:solidFill>
                <a:schemeClr val="dk1"/>
              </a:solidFill>
              <a:latin typeface="Calibri"/>
              <a:ea typeface="Calibri"/>
              <a:cs typeface="Calibri"/>
              <a:sym typeface="Calibri"/>
            </a:endParaRPr>
          </a:p>
        </p:txBody>
      </p:sp>
      <p:sp>
        <p:nvSpPr>
          <p:cNvPr id="90" name="Google Shape;90;p18"/>
          <p:cNvSpPr txBox="1"/>
          <p:nvPr/>
        </p:nvSpPr>
        <p:spPr>
          <a:xfrm>
            <a:off x="55075" y="413500"/>
            <a:ext cx="4452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Kevin-32B - open source coding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created by Cognition AI &amp; Stanford University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is a simpler, open-source alternative to Devin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Kevin stands for "K(ernel D)evin"</a:t>
            </a:r>
            <a:r>
              <a:rPr lang="en" sz="1200">
                <a:solidFill>
                  <a:schemeClr val="dk1"/>
                </a:solidFill>
                <a:latin typeface="Calibri"/>
                <a:ea typeface="Calibri"/>
                <a:cs typeface="Calibri"/>
                <a:sym typeface="Calibri"/>
              </a:rPr>
              <a:t> - designed for programming GPU CUDA kernels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is tuned on top of Qwen QwQ-32B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uses modular agents to plan, research, code, organize.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can support other models (Cohere, Gemini-Pro) via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workflow involves decomposing tasks, researching solutions, and producing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https://www.youtube.com/watch?v=39Z8ObQzO4Y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https://cognition.ai/blog/kevin-32b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https://scalingintelligence.stanford.edu/blogs/kernelbench/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via multi-turn reinforcement learning (RL) to iteratively generate, compile, and refine CUDA kernels. It uses intermediate feedback on compilation errors and runtime performance. It uses efficient reward distribution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Multi-turn training enhances the model's problem-solving capability over single-turn approaches, particularly in more complex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performs much better than competitors on KernelBench</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6200" y="1551900"/>
            <a:ext cx="4173276" cy="1669325"/>
          </a:xfrm>
          <a:prstGeom prst="rect">
            <a:avLst/>
          </a:prstGeom>
          <a:noFill/>
          <a:ln>
            <a:noFill/>
          </a:ln>
        </p:spPr>
      </p:pic>
      <p:pic>
        <p:nvPicPr>
          <p:cNvPr id="92" name="Google Shape;92;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38075" y="3452300"/>
            <a:ext cx="2874580" cy="1617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98" name="Google Shape;98;p19"/>
          <p:cNvSpPr txBox="1"/>
          <p:nvPr/>
        </p:nvSpPr>
        <p:spPr>
          <a:xfrm>
            <a:off x="55075" y="559300"/>
            <a:ext cx="4452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AI model performance is "doubling every 6 months"</a:t>
            </a:r>
            <a:r>
              <a:rPr lang="en" sz="1200">
                <a:solidFill>
                  <a:schemeClr val="dk1"/>
                </a:solidFill>
                <a:latin typeface="Calibri"/>
                <a:ea typeface="Calibri"/>
                <a:cs typeface="Calibri"/>
                <a:sym typeface="Calibri"/>
              </a:rPr>
              <a:t> - according to Satya Nadella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https://www.windowscentral.com/microsoft/satya-nadella-microsoft-ai-model-performance-is-doubling-every-6-months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9" name="Google Shape;9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39250" y="327438"/>
            <a:ext cx="1659237" cy="1128525"/>
          </a:xfrm>
          <a:prstGeom prst="rect">
            <a:avLst/>
          </a:prstGeom>
          <a:noFill/>
          <a:ln w="9525" cap="flat" cmpd="sng">
            <a:solidFill>
              <a:srgbClr val="FF0000"/>
            </a:solidFill>
            <a:prstDash val="solid"/>
            <a:round/>
            <a:headEnd type="none" w="sm" len="sm"/>
            <a:tailEnd type="none" w="sm" len="sm"/>
          </a:ln>
        </p:spPr>
      </p:pic>
      <p:sp>
        <p:nvSpPr>
          <p:cNvPr id="100" name="Google Shape;100;p19"/>
          <p:cNvSpPr txBox="1"/>
          <p:nvPr/>
        </p:nvSpPr>
        <p:spPr>
          <a:xfrm>
            <a:off x="55075" y="2276988"/>
            <a:ext cx="4452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ACP (Agent Communication Protocol)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https://www.youtube.com/watch?v=Nzaq2S1EpLY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https://agentcommunicationprotocol.dev/introduction/welcome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ACP was created by IBM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project is related to open-source BeeAI project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https://research.ibm.com/blog/multiagent-bee-ai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https://github.com/i-am-bee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to "Open Governance Networks" under the Linux Foundation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https://www.linuxfoundation.org/blog/blog/introducing-the-open-governance-network-model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1" name="Google Shape;101;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59475" y="2220750"/>
            <a:ext cx="1938998" cy="1090676"/>
          </a:xfrm>
          <a:prstGeom prst="rect">
            <a:avLst/>
          </a:prstGeom>
          <a:noFill/>
          <a:ln w="9525" cap="flat" cmpd="sng">
            <a:solidFill>
              <a:srgbClr val="FF0000"/>
            </a:solidFill>
            <a:prstDash val="solid"/>
            <a:round/>
            <a:headEnd type="none" w="sm" len="sm"/>
            <a:tailEnd type="none" w="sm" len="sm"/>
          </a:ln>
        </p:spPr>
      </p:pic>
      <p:sp>
        <p:nvSpPr>
          <p:cNvPr id="102" name="Google Shape;102;p19"/>
          <p:cNvSpPr txBox="1"/>
          <p:nvPr/>
        </p:nvSpPr>
        <p:spPr>
          <a:xfrm>
            <a:off x="4659475" y="3348350"/>
            <a:ext cx="782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Model Context Protocol</a:t>
            </a:r>
            <a:endParaRPr sz="1100">
              <a:solidFill>
                <a:schemeClr val="dk1"/>
              </a:solidFill>
              <a:latin typeface="Calibri"/>
              <a:ea typeface="Calibri"/>
              <a:cs typeface="Calibri"/>
              <a:sym typeface="Calibri"/>
            </a:endParaRPr>
          </a:p>
        </p:txBody>
      </p:sp>
      <p:sp>
        <p:nvSpPr>
          <p:cNvPr id="103" name="Google Shape;103;p19"/>
          <p:cNvSpPr txBox="1"/>
          <p:nvPr/>
        </p:nvSpPr>
        <p:spPr>
          <a:xfrm>
            <a:off x="5541150" y="3348350"/>
            <a:ext cx="1097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Agent Communication Protocol</a:t>
            </a:r>
            <a:endParaRPr sz="1100">
              <a:solidFill>
                <a:schemeClr val="dk1"/>
              </a:solidFill>
              <a:latin typeface="Calibri"/>
              <a:ea typeface="Calibri"/>
              <a:cs typeface="Calibri"/>
              <a:sym typeface="Calibri"/>
            </a:endParaRPr>
          </a:p>
        </p:txBody>
      </p:sp>
      <p:sp>
        <p:nvSpPr>
          <p:cNvPr id="104" name="Google Shape;104;p19"/>
          <p:cNvSpPr txBox="1"/>
          <p:nvPr/>
        </p:nvSpPr>
        <p:spPr>
          <a:xfrm>
            <a:off x="55075" y="1489288"/>
            <a:ext cx="4452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Integrates Anthropic's Claude Sonnet AI into Xcode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https://opentools.ai/news/apple-and-anthropic-join-forces-for-ai-powered-vibe-coding-revolution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5" name="Google Shape;105;p19"/>
          <p:cNvSpPr txBox="1"/>
          <p:nvPr/>
        </p:nvSpPr>
        <p:spPr>
          <a:xfrm>
            <a:off x="55075" y="4325275"/>
            <a:ext cx="4452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Gemini image editing using prompts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upload and edit your images - change the background, replace objects, add elements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12"/>
              </a:rPr>
              <a:t>https://www.pcmag.com/news/google-brings-native-ai-image-editing-to-the-gemini-app</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106" name="Google Shape;106;p19"/>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4659475" y="4248950"/>
            <a:ext cx="2541800" cy="83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145925" y="197675"/>
            <a:ext cx="4337700" cy="486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About this Channel:</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12" name="Google Shape;112;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Updates</a:t>
            </a:r>
            <a:endParaRPr sz="2000" b="1" i="0" u="none" strike="noStrike" cap="none">
              <a:solidFill>
                <a:schemeClr val="dk1"/>
              </a:solidFill>
              <a:latin typeface="Calibri"/>
              <a:ea typeface="Calibri"/>
              <a:cs typeface="Calibri"/>
              <a:sym typeface="Calibri"/>
            </a:endParaRPr>
          </a:p>
        </p:txBody>
      </p:sp>
      <p:sp>
        <p:nvSpPr>
          <p:cNvPr id="118" name="Google Shape;118;p21"/>
          <p:cNvSpPr txBox="1"/>
          <p:nvPr/>
        </p:nvSpPr>
        <p:spPr>
          <a:xfrm>
            <a:off x="55075" y="425975"/>
            <a:ext cx="4962300" cy="277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9700" algn="l" rtl="0">
              <a:lnSpc>
                <a:spcPct val="100000"/>
              </a:lnSpc>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OpenAI abandons plan to become a for-profit company</a:t>
            </a:r>
            <a:endParaRPr sz="1300" b="1">
              <a:solidFill>
                <a:srgbClr val="FF0000"/>
              </a:solidFill>
              <a:latin typeface="Calibri"/>
              <a:ea typeface="Calibri"/>
              <a:cs typeface="Calibri"/>
              <a:sym typeface="Calibri"/>
            </a:endParaRPr>
          </a:p>
          <a:p>
            <a:pPr marL="171450" marR="0" lvl="0" indent="-139700" algn="l" rtl="0">
              <a:lnSpc>
                <a:spcPct val="100000"/>
              </a:lnSpc>
              <a:spcBef>
                <a:spcPts val="0"/>
              </a:spcBef>
              <a:spcAft>
                <a:spcPts val="0"/>
              </a:spcAft>
              <a:buSzPts val="1300"/>
              <a:buFont typeface="Calibri"/>
              <a:buChar char="●"/>
            </a:pPr>
            <a:r>
              <a:rPr lang="en" sz="1300">
                <a:latin typeface="Calibri"/>
                <a:ea typeface="Calibri"/>
                <a:cs typeface="Calibri"/>
                <a:sym typeface="Calibri"/>
              </a:rPr>
              <a:t>The announcement follows a storm of criticism and legal challenges</a:t>
            </a:r>
            <a:endParaRPr sz="13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https://www.theverge.com/openai/661303/openai-stays-nonprofit-sam-altman-employee-memo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https://www.reuters.com/business/openai-remain-under-non-profit-control-change-restructuring-plans-2025-05-05/</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 Altman is still the CEO of OpenAI </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OpenAI hires Fidji Simo, the CEO of Instacart and former Facebook app chief, as the head of the company’s apps business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https://en.wikipedia.org/wiki/Fidji_Simo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Forecasts </a:t>
            </a:r>
            <a:r>
              <a:rPr lang="en" sz="1300" b="1">
                <a:solidFill>
                  <a:srgbClr val="FF0000"/>
                </a:solidFill>
                <a:latin typeface="Calibri"/>
                <a:ea typeface="Calibri"/>
                <a:cs typeface="Calibri"/>
                <a:sym typeface="Calibri"/>
              </a:rPr>
              <a:t>$12.7B Revenue in 2025</a:t>
            </a:r>
            <a:r>
              <a:rPr lang="en" sz="1300">
                <a:solidFill>
                  <a:schemeClr val="dk1"/>
                </a:solidFill>
                <a:latin typeface="Calibri"/>
                <a:ea typeface="Calibri"/>
                <a:cs typeface="Calibri"/>
                <a:sym typeface="Calibri"/>
              </a:rPr>
              <a:t> (was $3.7B in 2024)</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received $40B Funding at $300 B valuation</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OpenAI for Countries</a:t>
            </a:r>
            <a:r>
              <a:rPr lang="en" sz="1300">
                <a:solidFill>
                  <a:schemeClr val="dk1"/>
                </a:solidFill>
                <a:latin typeface="Calibri"/>
                <a:ea typeface="Calibri"/>
                <a:cs typeface="Calibri"/>
                <a:sym typeface="Calibri"/>
              </a:rPr>
              <a:t> - build AI infrastructure ( similar to $500 Bln project Stargate)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https://openai.com/global-affairs/openai-for-countries/?utm_source=alphasignal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9" name="Google Shape;119;p21"/>
          <p:cNvSpPr txBox="1"/>
          <p:nvPr/>
        </p:nvSpPr>
        <p:spPr>
          <a:xfrm>
            <a:off x="55075" y="4299825"/>
            <a:ext cx="49623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9700" algn="l" rtl="0">
              <a:lnSpc>
                <a:spcPct val="100000"/>
              </a:lnSpc>
              <a:spcBef>
                <a:spcPts val="0"/>
              </a:spcBef>
              <a:spcAft>
                <a:spcPts val="0"/>
              </a:spcAft>
              <a:buSzPts val="1300"/>
              <a:buFont typeface="Calibri"/>
              <a:buChar char="●"/>
            </a:pPr>
            <a:r>
              <a:rPr lang="en" sz="1300" b="1">
                <a:solidFill>
                  <a:srgbClr val="FF0000"/>
                </a:solidFill>
                <a:latin typeface="Calibri"/>
                <a:ea typeface="Calibri"/>
                <a:cs typeface="Calibri"/>
                <a:sym typeface="Calibri"/>
              </a:rPr>
              <a:t>OpenAI Reaches Agreement to Buy Startup Windsurf for $3 Bln</a:t>
            </a:r>
            <a:endParaRPr sz="1300">
              <a:latin typeface="Calibri"/>
              <a:ea typeface="Calibri"/>
              <a:cs typeface="Calibri"/>
              <a:sym typeface="Calibri"/>
            </a:endParaRPr>
          </a:p>
          <a:p>
            <a:pPr marL="171450" marR="0" lvl="0" indent="-139700" algn="l" rtl="0">
              <a:lnSpc>
                <a:spcPct val="100000"/>
              </a:lnSpc>
              <a:spcBef>
                <a:spcPts val="0"/>
              </a:spcBef>
              <a:spcAft>
                <a:spcPts val="0"/>
              </a:spcAft>
              <a:buSzPts val="1300"/>
              <a:buFont typeface="Calibri"/>
              <a:buChar char="●"/>
            </a:pPr>
            <a:r>
              <a:rPr lang="en" sz="1300">
                <a:latin typeface="Calibri"/>
                <a:ea typeface="Calibri"/>
                <a:cs typeface="Calibri"/>
                <a:sym typeface="Calibri"/>
              </a:rPr>
              <a:t>The deal has not yet closed</a:t>
            </a:r>
            <a:endParaRPr sz="13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https://finance.yahoo.com/news/openai-reaches-agreement-buy-startup-000054157.html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120" name="Google Shape;120;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22950" y="3978525"/>
            <a:ext cx="1799349" cy="1069875"/>
          </a:xfrm>
          <a:prstGeom prst="rect">
            <a:avLst/>
          </a:prstGeom>
          <a:noFill/>
          <a:ln w="9525" cap="flat" cmpd="sng">
            <a:solidFill>
              <a:srgbClr val="FF0000"/>
            </a:solidFill>
            <a:prstDash val="solid"/>
            <a:round/>
            <a:headEnd type="none" w="sm" len="sm"/>
            <a:tailEnd type="none" w="sm" len="sm"/>
          </a:ln>
        </p:spPr>
      </p:pic>
      <p:pic>
        <p:nvPicPr>
          <p:cNvPr id="121" name="Google Shape;121;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122948" y="264478"/>
            <a:ext cx="1799350" cy="1784071"/>
          </a:xfrm>
          <a:prstGeom prst="rect">
            <a:avLst/>
          </a:prstGeom>
          <a:noFill/>
          <a:ln w="9525" cap="flat" cmpd="sng">
            <a:solidFill>
              <a:srgbClr val="FF0000"/>
            </a:solidFill>
            <a:prstDash val="solid"/>
            <a:round/>
            <a:headEnd type="none" w="sm" len="sm"/>
            <a:tailEnd type="none" w="sm" len="sm"/>
          </a:ln>
        </p:spPr>
      </p:pic>
      <p:sp>
        <p:nvSpPr>
          <p:cNvPr id="122" name="Google Shape;122;p21"/>
          <p:cNvSpPr txBox="1"/>
          <p:nvPr/>
        </p:nvSpPr>
        <p:spPr>
          <a:xfrm>
            <a:off x="55075" y="3281675"/>
            <a:ext cx="4962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Can Now Read and Analyze GitHub 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new deep research feature. ChatGPT can now search GitHub repositories and answer questions about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feature is available for ChatGPT Plus, Pro, and Team users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https://help.openai.com/en/articles/11145903-connecting-github-to-chatgpt-deep-research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3" name="Google Shape;123;p21"/>
          <p:cNvSpPr txBox="1"/>
          <p:nvPr/>
        </p:nvSpPr>
        <p:spPr>
          <a:xfrm>
            <a:off x="5437900" y="2753475"/>
            <a:ext cx="35157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&amp; FDA collaborate to speed up drug approvals</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SzPts val="600"/>
              <a:buFont typeface="Calibri"/>
              <a:buChar char="●"/>
            </a:pPr>
            <a:r>
              <a:rPr lang="en" sz="900" u="sng">
                <a:solidFill>
                  <a:schemeClr val="hlink"/>
                </a:solidFill>
                <a:latin typeface="Calibri"/>
                <a:ea typeface="Calibri"/>
                <a:cs typeface="Calibri"/>
                <a:sym typeface="Calibri"/>
                <a:hlinkClick r:id="rId11"/>
              </a:rPr>
              <a:t>https://techcrunch.com/2025/05/07/openai-and-the-fda-are-reportedly-discussing-ai-for-drug-evaluations/</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29" name="Google Shape;129;p22"/>
          <p:cNvSpPr txBox="1"/>
          <p:nvPr/>
        </p:nvSpPr>
        <p:spPr>
          <a:xfrm>
            <a:off x="55075" y="719600"/>
            <a:ext cx="4452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Prompt Engineering - from job to task</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https://www.fastcompany.com/91327911/prompt-engineering-going-extinct</a:t>
            </a:r>
            <a:r>
              <a:rPr lang="en" sz="900">
                <a:latin typeface="Calibri"/>
                <a:ea typeface="Calibri"/>
                <a:cs typeface="Calibri"/>
                <a:sym typeface="Calibri"/>
              </a:rPr>
              <a:t> </a:t>
            </a:r>
            <a:endParaRPr sz="900">
              <a:latin typeface="Calibri"/>
              <a:ea typeface="Calibri"/>
              <a:cs typeface="Calibri"/>
              <a:sym typeface="Calibri"/>
            </a:endParaRPr>
          </a:p>
        </p:txBody>
      </p:sp>
      <p:sp>
        <p:nvSpPr>
          <p:cNvPr id="130" name="Google Shape;130;p22"/>
          <p:cNvSpPr txBox="1"/>
          <p:nvPr/>
        </p:nvSpPr>
        <p:spPr>
          <a:xfrm>
            <a:off x="55075" y="1192175"/>
            <a:ext cx="4452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Semantic Caching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eliminate redundant LLM queries and improve AI agent performance</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https://thenewstack.io/what-is-semantic-caching/</a:t>
            </a:r>
            <a:r>
              <a:rPr lang="en" sz="900">
                <a:latin typeface="Calibri"/>
                <a:ea typeface="Calibri"/>
                <a:cs typeface="Calibri"/>
                <a:sym typeface="Calibri"/>
              </a:rPr>
              <a:t> </a:t>
            </a:r>
            <a:endParaRPr sz="900">
              <a:latin typeface="Calibri"/>
              <a:ea typeface="Calibri"/>
              <a:cs typeface="Calibri"/>
              <a:sym typeface="Calibri"/>
            </a:endParaRPr>
          </a:p>
        </p:txBody>
      </p:sp>
      <p:sp>
        <p:nvSpPr>
          <p:cNvPr id="131" name="Google Shape;131;p22"/>
          <p:cNvSpPr txBox="1"/>
          <p:nvPr/>
        </p:nvSpPr>
        <p:spPr>
          <a:xfrm>
            <a:off x="55075" y="1861300"/>
            <a:ext cx="445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$100/mo 'Max" plan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Amazingly good</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900" u="sng">
                <a:solidFill>
                  <a:schemeClr val="hlink"/>
                </a:solidFill>
                <a:latin typeface="Calibri"/>
                <a:ea typeface="Calibri"/>
                <a:cs typeface="Calibri"/>
                <a:sym typeface="Calibri"/>
                <a:hlinkClick r:id="rId5"/>
              </a:rPr>
              <a:t>https://www.youtube.com/watch?v=hSQ5cjr-WjM</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32" name="Google Shape;132;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79550" y="123450"/>
            <a:ext cx="3889625" cy="1215500"/>
          </a:xfrm>
          <a:prstGeom prst="rect">
            <a:avLst/>
          </a:prstGeom>
          <a:noFill/>
          <a:ln w="9525" cap="flat" cmpd="sng">
            <a:solidFill>
              <a:srgbClr val="FF0000"/>
            </a:solidFill>
            <a:prstDash val="solid"/>
            <a:round/>
            <a:headEnd type="none" w="sm" len="sm"/>
            <a:tailEnd type="none" w="sm" len="sm"/>
          </a:ln>
        </p:spPr>
      </p:pic>
      <p:pic>
        <p:nvPicPr>
          <p:cNvPr id="133" name="Google Shape;133;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79550" y="1531200"/>
            <a:ext cx="3889624" cy="850850"/>
          </a:xfrm>
          <a:prstGeom prst="rect">
            <a:avLst/>
          </a:prstGeom>
          <a:noFill/>
          <a:ln w="9525" cap="flat" cmpd="sng">
            <a:solidFill>
              <a:srgbClr val="FF0000"/>
            </a:solidFill>
            <a:prstDash val="solid"/>
            <a:round/>
            <a:headEnd type="none" w="sm" len="sm"/>
            <a:tailEnd type="none" w="sm" len="sm"/>
          </a:ln>
        </p:spPr>
      </p:pic>
      <p:pic>
        <p:nvPicPr>
          <p:cNvPr id="134" name="Google Shape;134;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89338" y="2574300"/>
            <a:ext cx="3270049" cy="1153350"/>
          </a:xfrm>
          <a:prstGeom prst="rect">
            <a:avLst/>
          </a:prstGeom>
          <a:noFill/>
          <a:ln w="9525" cap="flat" cmpd="sng">
            <a:solidFill>
              <a:srgbClr val="FF0000"/>
            </a:solidFill>
            <a:prstDash val="solid"/>
            <a:round/>
            <a:headEnd type="none" w="sm" len="sm"/>
            <a:tailEnd type="none" w="sm" len="sm"/>
          </a:ln>
        </p:spPr>
      </p:pic>
      <p:sp>
        <p:nvSpPr>
          <p:cNvPr id="135" name="Google Shape;135;p22"/>
          <p:cNvSpPr txBox="1"/>
          <p:nvPr/>
        </p:nvSpPr>
        <p:spPr>
          <a:xfrm>
            <a:off x="55075" y="2576625"/>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API supports web 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this web search allows re-fining of the 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9"/>
              </a:rPr>
              <a:t>https://www.anthropic.com/news/web-search-api</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0"/>
              </a:rPr>
              <a:t>https://www.youtube.com/watch?v=2Qx4i3pV81M</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36" name="Google Shape;136;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822275" y="3614050"/>
            <a:ext cx="2387300" cy="1367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vs VSCode</a:t>
            </a:r>
            <a:endParaRPr sz="2000" b="1" i="0" u="none" strike="noStrike" cap="none">
              <a:solidFill>
                <a:schemeClr val="dk1"/>
              </a:solidFill>
              <a:latin typeface="Calibri"/>
              <a:ea typeface="Calibri"/>
              <a:cs typeface="Calibri"/>
              <a:sym typeface="Calibri"/>
            </a:endParaRPr>
          </a:p>
        </p:txBody>
      </p:sp>
      <p:sp>
        <p:nvSpPr>
          <p:cNvPr id="142" name="Google Shape;142;p23"/>
          <p:cNvSpPr txBox="1"/>
          <p:nvPr/>
        </p:nvSpPr>
        <p:spPr>
          <a:xfrm>
            <a:off x="55075" y="607750"/>
            <a:ext cx="445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is an AI-first code editor built on VSCode, offering deeply integrated AI features like project-wide context, multi-model support (including GPT-4), and built-in AI chat for code generation, refactoring, and explanations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AI can understand and edit across multiple files, provide plain-language debugging help, and enable real-time AI-assisted collaboration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is best for users who want advanced AI capabilities, interactive learning, and creative coding support, especially beginners or those seeking hands-on AI guidance</a:t>
            </a:r>
            <a:endParaRPr sz="1200">
              <a:latin typeface="Calibri"/>
              <a:ea typeface="Calibri"/>
              <a:cs typeface="Calibri"/>
              <a:sym typeface="Calibri"/>
            </a:endParaRPr>
          </a:p>
        </p:txBody>
      </p:sp>
      <p:pic>
        <p:nvPicPr>
          <p:cNvPr id="143" name="Google Shape;143;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27250" y="379149"/>
            <a:ext cx="2541798" cy="1429751"/>
          </a:xfrm>
          <a:prstGeom prst="rect">
            <a:avLst/>
          </a:prstGeom>
          <a:noFill/>
          <a:ln w="9525" cap="flat" cmpd="sng">
            <a:solidFill>
              <a:srgbClr val="FF0000"/>
            </a:solidFill>
            <a:prstDash val="solid"/>
            <a:round/>
            <a:headEnd type="none" w="sm" len="sm"/>
            <a:tailEnd type="none" w="sm" len="sm"/>
          </a:ln>
        </p:spPr>
      </p:pic>
      <p:sp>
        <p:nvSpPr>
          <p:cNvPr id="144" name="Google Shape;144;p23"/>
          <p:cNvSpPr txBox="1"/>
          <p:nvPr/>
        </p:nvSpPr>
        <p:spPr>
          <a:xfrm>
            <a:off x="55075" y="2824075"/>
            <a:ext cx="4452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VSCode: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VSCode remains a lightweight, highly customizable, and performance-focused editor with a massive extension ecosystem[2][4][5]. AI features (like GitHub Copilot) are added via extensions, typically focused on inline suggestions within single files. VSCode excels in speed, stability, and flexibility, making it ideal for experienced developers who value control, a streamlined environment, and rapid code completion[2][4][5].</a:t>
            </a:r>
            <a:endParaRPr sz="1200">
              <a:latin typeface="Calibri"/>
              <a:ea typeface="Calibri"/>
              <a:cs typeface="Calibri"/>
              <a:sym typeface="Calibri"/>
            </a:endParaRPr>
          </a:p>
        </p:txBody>
      </p:sp>
      <p:sp>
        <p:nvSpPr>
          <p:cNvPr id="145" name="Google Shape;145;p23"/>
          <p:cNvSpPr txBox="1"/>
          <p:nvPr/>
        </p:nvSpPr>
        <p:spPr>
          <a:xfrm>
            <a:off x="4609675" y="2094750"/>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a:t>
            </a:r>
            <a:r>
              <a:rPr lang="en" sz="1200">
                <a:solidFill>
                  <a:schemeClr val="dk1"/>
                </a:solidFill>
                <a:latin typeface="Calibri"/>
                <a:ea typeface="Calibri"/>
                <a:cs typeface="Calibri"/>
                <a:sym typeface="Calibri"/>
              </a:rPr>
              <a:t> - great for beginner, it understands the whole project, supports AI-powered collaboration and multi-file refactoring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VSCode</a:t>
            </a:r>
            <a:r>
              <a:rPr lang="en" sz="1200">
                <a:solidFill>
                  <a:schemeClr val="dk1"/>
                </a:solidFill>
                <a:latin typeface="Calibri"/>
                <a:ea typeface="Calibri"/>
                <a:cs typeface="Calibri"/>
                <a:sym typeface="Calibri"/>
              </a:rPr>
              <a:t> - speed, stability, and broad extension support. Maximum customization and manual control for an experienced developer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https://techpoint.africa/guide/cursor-vs-vscode-vibe-coding-review/</a:t>
            </a:r>
            <a:r>
              <a:rPr lang="en" sz="1200">
                <a:solidFill>
                  <a:schemeClr val="dk1"/>
                </a:solidFill>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3282</Words>
  <Application>Microsoft Macintosh PowerPoint</Application>
  <PresentationFormat>On-screen Show (16:9)</PresentationFormat>
  <Paragraphs>352</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2025-05-09T14:08:28Z</dcterms:modified>
</cp:coreProperties>
</file>