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57" r:id="rId6"/>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6" autoAdjust="0"/>
    <p:restoredTop sz="94660"/>
  </p:normalViewPr>
  <p:slideViewPr>
    <p:cSldViewPr snapToGrid="0">
      <p:cViewPr>
        <p:scale>
          <a:sx n="116" d="100"/>
          <a:sy n="116" d="100"/>
        </p:scale>
        <p:origin x="-824" y="256"/>
      </p:cViewPr>
      <p:guideLst>
        <p:guide orient="horz" pos="2160"/>
        <p:guide pos="71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20432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155591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50161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96678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69370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C274915C-99FA-4F29-9B00-611347558E8B}" type="datetimeFigureOut">
              <a:rPr lang="nl-NL" smtClean="0"/>
              <a:t>02-10-2024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6587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C274915C-99FA-4F29-9B00-611347558E8B}" type="datetimeFigureOut">
              <a:rPr lang="nl-NL" smtClean="0"/>
              <a:t>02-10-2024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55189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C274915C-99FA-4F29-9B00-611347558E8B}" type="datetimeFigureOut">
              <a:rPr lang="nl-NL" smtClean="0"/>
              <a:t>02-10-2024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69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4915C-99FA-4F29-9B00-611347558E8B}" type="datetimeFigureOut">
              <a:rPr lang="nl-NL" smtClean="0"/>
              <a:t>02-10-2024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24993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74915C-99FA-4F29-9B00-611347558E8B}" type="datetimeFigureOut">
              <a:rPr lang="nl-NL" smtClean="0"/>
              <a:t>02-10-2024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61005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74915C-99FA-4F29-9B00-611347558E8B}" type="datetimeFigureOut">
              <a:rPr lang="nl-NL" smtClean="0"/>
              <a:t>02-10-2024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27500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4915C-99FA-4F29-9B00-611347558E8B}" type="datetimeFigureOut">
              <a:rPr lang="nl-NL" smtClean="0"/>
              <a:t>02-10-2024</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EF6A-A848-40EB-86E3-D766584EBEA3}" type="slidenum">
              <a:rPr lang="nl-NL" smtClean="0"/>
              <a:t>‹#›</a:t>
            </a:fld>
            <a:endParaRPr lang="nl-NL"/>
          </a:p>
        </p:txBody>
      </p:sp>
    </p:spTree>
    <p:extLst>
      <p:ext uri="{BB962C8B-B14F-4D97-AF65-F5344CB8AC3E}">
        <p14:creationId xmlns:p14="http://schemas.microsoft.com/office/powerpoint/2010/main" val="404762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Rectangle 3"/>
          <p:cNvSpPr/>
          <p:nvPr/>
        </p:nvSpPr>
        <p:spPr>
          <a:xfrm>
            <a:off x="1473869" y="100012"/>
            <a:ext cx="9555240" cy="6464847"/>
          </a:xfrm>
          <a:prstGeom prst="rect">
            <a:avLst/>
          </a:prstGeom>
        </p:spPr>
        <p:txBody>
          <a:bodyPr wrap="square">
            <a:spAutoFit/>
          </a:bodyPr>
          <a:lstStyle/>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Welcome to the Abstract Reasoning Experiment</a:t>
            </a:r>
            <a:endParaRPr lang="nl-NL" sz="16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In this study, you will solve reasoning problems involving sequences of black icons.</a:t>
            </a:r>
            <a:endParaRPr lang="nl-NL" sz="16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nl-NL" sz="1600" dirty="0">
                <a:solidFill>
                  <a:schemeClr val="bg1"/>
                </a:solidFill>
                <a:ea typeface="Times New Roman" panose="02020603050405020304" pitchFamily="18" charset="0"/>
                <a:cs typeface="Times New Roman" panose="02020603050405020304" pitchFamily="18" charset="0"/>
              </a:rPr>
              <a:t>For each problem:</a:t>
            </a:r>
          </a:p>
          <a:p>
            <a:pPr marL="800100" lvl="1" indent="-342900">
              <a:lnSpc>
                <a:spcPct val="107000"/>
              </a:lnSpc>
              <a:spcAft>
                <a:spcPts val="800"/>
              </a:spcAft>
              <a:buAutoNum type="arabicPeriod"/>
            </a:pPr>
            <a:r>
              <a:rPr lang="nl-NL" sz="1600" dirty="0">
                <a:solidFill>
                  <a:schemeClr val="bg1"/>
                </a:solidFill>
                <a:ea typeface="Times New Roman" panose="02020603050405020304" pitchFamily="18" charset="0"/>
                <a:cs typeface="Times New Roman" panose="02020603050405020304" pitchFamily="18" charset="0"/>
              </a:rPr>
              <a:t>A </a:t>
            </a:r>
            <a:r>
              <a:rPr lang="nl-NL" sz="1600" dirty="0" err="1">
                <a:solidFill>
                  <a:schemeClr val="bg1"/>
                </a:solidFill>
                <a:ea typeface="Times New Roman" panose="02020603050405020304" pitchFamily="18" charset="0"/>
                <a:cs typeface="Times New Roman" panose="02020603050405020304" pitchFamily="18" charset="0"/>
              </a:rPr>
              <a:t>sequence</a:t>
            </a:r>
            <a:r>
              <a:rPr lang="nl-NL" sz="1600" dirty="0">
                <a:solidFill>
                  <a:schemeClr val="bg1"/>
                </a:solidFill>
                <a:ea typeface="Times New Roman" panose="02020603050405020304" pitchFamily="18" charset="0"/>
                <a:cs typeface="Times New Roman" panose="02020603050405020304" pitchFamily="18" charset="0"/>
              </a:rPr>
              <a:t> of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will</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shown</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top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followed</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by</a:t>
            </a:r>
            <a:r>
              <a:rPr lang="nl-NL" sz="1600" dirty="0">
                <a:solidFill>
                  <a:schemeClr val="bg1"/>
                </a:solidFill>
                <a:ea typeface="Times New Roman" panose="02020603050405020304" pitchFamily="18" charset="0"/>
                <a:cs typeface="Times New Roman" panose="02020603050405020304" pitchFamily="18" charset="0"/>
              </a:rPr>
              <a:t> a question mark.</a:t>
            </a:r>
          </a:p>
          <a:p>
            <a:pPr marL="800100" lvl="1" indent="-342900">
              <a:lnSpc>
                <a:spcPct val="107000"/>
              </a:lnSpc>
              <a:spcAft>
                <a:spcPts val="800"/>
              </a:spcAft>
              <a:buAutoNum type="arabicPeriod"/>
            </a:pP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will</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shown</a:t>
            </a:r>
            <a:r>
              <a:rPr lang="nl-NL" sz="1600" dirty="0">
                <a:solidFill>
                  <a:schemeClr val="bg1"/>
                </a:solidFill>
                <a:ea typeface="Times New Roman" panose="02020603050405020304" pitchFamily="18" charset="0"/>
                <a:cs typeface="Times New Roman" panose="02020603050405020304" pitchFamily="18" charset="0"/>
              </a:rPr>
              <a:t> on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bottom</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a:t>
            </a:r>
          </a:p>
          <a:p>
            <a:pPr marL="800100" lvl="1" indent="-342900">
              <a:lnSpc>
                <a:spcPct val="107000"/>
              </a:lnSpc>
              <a:spcAft>
                <a:spcPts val="800"/>
              </a:spcAft>
              <a:buAutoNum type="arabicPeriod"/>
            </a:pPr>
            <a:r>
              <a:rPr lang="nl-NL" sz="1600" dirty="0" err="1">
                <a:solidFill>
                  <a:schemeClr val="bg1"/>
                </a:solidFill>
                <a:ea typeface="Times New Roman" panose="02020603050405020304" pitchFamily="18" charset="0"/>
                <a:cs typeface="Times New Roman" panose="02020603050405020304" pitchFamily="18" charset="0"/>
              </a:rPr>
              <a:t>Your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task</a:t>
            </a:r>
            <a:r>
              <a:rPr lang="nl-NL" sz="1600" dirty="0">
                <a:solidFill>
                  <a:schemeClr val="bg1"/>
                </a:solidFill>
                <a:ea typeface="Times New Roman" panose="02020603050405020304" pitchFamily="18" charset="0"/>
                <a:cs typeface="Times New Roman" panose="02020603050405020304" pitchFamily="18" charset="0"/>
              </a:rPr>
              <a:t> is </a:t>
            </a:r>
            <a:r>
              <a:rPr lang="nl-NL" sz="1600" dirty="0" err="1">
                <a:solidFill>
                  <a:schemeClr val="bg1"/>
                </a:solidFill>
                <a:ea typeface="Times New Roman" panose="02020603050405020304" pitchFamily="18" charset="0"/>
                <a:cs typeface="Times New Roman" panose="02020603050405020304" pitchFamily="18" charset="0"/>
              </a:rPr>
              <a:t>to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choose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which</a:t>
            </a:r>
            <a:r>
              <a:rPr lang="nl-NL" sz="1600" dirty="0">
                <a:solidFill>
                  <a:schemeClr val="bg1"/>
                </a:solidFill>
                <a:ea typeface="Times New Roman" panose="02020603050405020304" pitchFamily="18" charset="0"/>
                <a:cs typeface="Times New Roman" panose="02020603050405020304" pitchFamily="18" charset="0"/>
              </a:rPr>
              <a:t> of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bottom</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 best </a:t>
            </a:r>
            <a:r>
              <a:rPr lang="nl-NL" sz="1600" dirty="0" err="1">
                <a:solidFill>
                  <a:schemeClr val="bg1"/>
                </a:solidFill>
                <a:ea typeface="Times New Roman" panose="02020603050405020304" pitchFamily="18" charset="0"/>
                <a:cs typeface="Times New Roman" panose="02020603050405020304" pitchFamily="18" charset="0"/>
              </a:rPr>
              <a:t>continues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sequence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above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thus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replacing</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question mark.</a:t>
            </a:r>
          </a:p>
          <a:p>
            <a:pP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Note:</a:t>
            </a:r>
          </a:p>
          <a:p>
            <a:pPr marL="742950" lvl="1" indent="-285750">
              <a:lnSpc>
                <a:spcPct val="107000"/>
              </a:lnSpc>
              <a:spcAft>
                <a:spcPts val="800"/>
              </a:spcAft>
              <a:buFontTx/>
              <a:buChar char="-"/>
            </a:pPr>
            <a:r>
              <a:rPr lang="en-US" sz="1600" dirty="0">
                <a:solidFill>
                  <a:schemeClr val="bg1"/>
                </a:solidFill>
                <a:ea typeface="Times New Roman" panose="02020603050405020304" pitchFamily="18" charset="0"/>
                <a:cs typeface="Times New Roman" panose="02020603050405020304" pitchFamily="18" charset="0"/>
              </a:rPr>
              <a:t>Icons in the top and bottom row will first be briefly shown one by one and in random order. Next, all the icons will appear together at once and will remain on the screen until you make a decision.</a:t>
            </a:r>
            <a:endParaRPr lang="en-US" sz="1600" dirty="0">
              <a:solidFill>
                <a:schemeClr val="bg1"/>
              </a:solidFill>
            </a:endParaRPr>
          </a:p>
          <a:p>
            <a:pPr marL="742950" lvl="1" indent="-285750">
              <a:lnSpc>
                <a:spcPct val="107000"/>
              </a:lnSpc>
              <a:spcAft>
                <a:spcPts val="800"/>
              </a:spcAft>
              <a:buFontTx/>
              <a:buChar char="-"/>
            </a:pPr>
            <a:r>
              <a:rPr lang="en-US" sz="1600" dirty="0">
                <a:solidFill>
                  <a:schemeClr val="bg1"/>
                </a:solidFill>
              </a:rPr>
              <a:t>You will have a limited time window to make your </a:t>
            </a:r>
            <a:r>
              <a:rPr lang="en-US" sz="1600" dirty="0">
                <a:solidFill>
                  <a:schemeClr val="bg1"/>
                </a:solidFill>
                <a:ea typeface="Times New Roman" panose="02020603050405020304" pitchFamily="18" charset="0"/>
                <a:cs typeface="Times New Roman" panose="02020603050405020304" pitchFamily="18" charset="0"/>
              </a:rPr>
              <a:t>decision</a:t>
            </a:r>
            <a:r>
              <a:rPr lang="en-US" sz="1600" dirty="0">
                <a:solidFill>
                  <a:schemeClr val="bg1"/>
                </a:solidFill>
              </a:rPr>
              <a:t>, so try to respond as quickly and accurately as possible</a:t>
            </a:r>
            <a:r>
              <a:rPr lang="en-US" sz="1600" dirty="0">
                <a:solidFill>
                  <a:schemeClr val="bg1"/>
                </a:solidFill>
                <a:ea typeface="Times New Roman" panose="02020603050405020304" pitchFamily="18" charset="0"/>
                <a:cs typeface="Times New Roman" panose="02020603050405020304" pitchFamily="18" charset="0"/>
              </a:rPr>
              <a:t>.</a:t>
            </a:r>
          </a:p>
          <a:p>
            <a:pPr marL="742950" lvl="1" indent="-285750">
              <a:lnSpc>
                <a:spcPct val="107000"/>
              </a:lnSpc>
              <a:spcAft>
                <a:spcPts val="800"/>
              </a:spcAft>
              <a:buFontTx/>
              <a:buChar char="-"/>
            </a:pPr>
            <a:r>
              <a:rPr lang="en-US" sz="1600" dirty="0">
                <a:solidFill>
                  <a:schemeClr val="bg1"/>
                </a:solidFill>
                <a:ea typeface="Times New Roman" panose="02020603050405020304" pitchFamily="18" charset="0"/>
                <a:cs typeface="Times New Roman" panose="02020603050405020304" pitchFamily="18" charset="0"/>
              </a:rPr>
              <a:t>Between trials, a fixation cross (+) will appear in the center of the screen. Please focus your gaze on this cross until the next trial begins.</a:t>
            </a:r>
            <a:endParaRPr lang="nl-NL" sz="1600" dirty="0">
              <a:solidFill>
                <a:schemeClr val="bg1"/>
              </a:solidFill>
              <a:ea typeface="Times New Roman" panose="02020603050405020304" pitchFamily="18" charset="0"/>
              <a:cs typeface="Times New Roman" panose="02020603050405020304" pitchFamily="18" charset="0"/>
            </a:endParaRPr>
          </a:p>
          <a:p>
            <a:pPr marL="742950" lvl="1" indent="-285750">
              <a:lnSpc>
                <a:spcPct val="107000"/>
              </a:lnSpc>
              <a:spcAft>
                <a:spcPts val="800"/>
              </a:spcAft>
              <a:buFontTx/>
              <a:buChar char="-"/>
            </a:pPr>
            <a:r>
              <a:rPr lang="nl-NL" sz="1600" dirty="0">
                <a:solidFill>
                  <a:schemeClr val="bg1"/>
                </a:solidFill>
                <a:ea typeface="Times New Roman" panose="02020603050405020304" pitchFamily="18" charset="0"/>
                <a:cs typeface="Times New Roman" panose="02020603050405020304" pitchFamily="18" charset="0"/>
              </a:rPr>
              <a:t>The </a:t>
            </a:r>
            <a:r>
              <a:rPr lang="nl-NL" sz="1600" dirty="0" err="1">
                <a:solidFill>
                  <a:schemeClr val="bg1"/>
                </a:solidFill>
                <a:ea typeface="Times New Roman" panose="02020603050405020304" pitchFamily="18" charset="0"/>
                <a:cs typeface="Times New Roman" panose="02020603050405020304" pitchFamily="18" charset="0"/>
              </a:rPr>
              <a:t>session</a:t>
            </a:r>
            <a:r>
              <a:rPr lang="nl-NL" sz="1600" dirty="0">
                <a:solidFill>
                  <a:schemeClr val="bg1"/>
                </a:solidFill>
                <a:ea typeface="Times New Roman" panose="02020603050405020304" pitchFamily="18" charset="0"/>
                <a:cs typeface="Times New Roman" panose="02020603050405020304" pitchFamily="18" charset="0"/>
              </a:rPr>
              <a:t> is </a:t>
            </a:r>
            <a:r>
              <a:rPr lang="nl-NL" sz="1600" dirty="0" err="1">
                <a:solidFill>
                  <a:schemeClr val="bg1"/>
                </a:solidFill>
                <a:ea typeface="Times New Roman" panose="02020603050405020304" pitchFamily="18" charset="0"/>
                <a:cs typeface="Times New Roman" panose="02020603050405020304" pitchFamily="18" charset="0"/>
              </a:rPr>
              <a:t>divided</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into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blocks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You</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can</a:t>
            </a:r>
            <a:r>
              <a:rPr lang="nl-NL" sz="1600" dirty="0">
                <a:solidFill>
                  <a:schemeClr val="bg1"/>
                </a:solidFill>
                <a:ea typeface="Times New Roman" panose="02020603050405020304" pitchFamily="18" charset="0"/>
                <a:cs typeface="Times New Roman" panose="02020603050405020304" pitchFamily="18" charset="0"/>
              </a:rPr>
              <a:t> rest </a:t>
            </a:r>
            <a:r>
              <a:rPr lang="nl-NL" sz="1600" dirty="0" err="1">
                <a:solidFill>
                  <a:schemeClr val="bg1"/>
                </a:solidFill>
                <a:ea typeface="Times New Roman" panose="02020603050405020304" pitchFamily="18" charset="0"/>
                <a:cs typeface="Times New Roman" panose="02020603050405020304" pitchFamily="18" charset="0"/>
              </a:rPr>
              <a:t>for</a:t>
            </a:r>
            <a:r>
              <a:rPr lang="nl-NL" sz="1600" dirty="0">
                <a:solidFill>
                  <a:schemeClr val="bg1"/>
                </a:solidFill>
                <a:ea typeface="Times New Roman" panose="02020603050405020304" pitchFamily="18" charset="0"/>
                <a:cs typeface="Times New Roman" panose="02020603050405020304" pitchFamily="18" charset="0"/>
              </a:rPr>
              <a:t> as long as </a:t>
            </a:r>
            <a:r>
              <a:rPr lang="nl-NL" sz="1600" dirty="0" err="1">
                <a:solidFill>
                  <a:schemeClr val="bg1"/>
                </a:solidFill>
                <a:ea typeface="Times New Roman" panose="02020603050405020304" pitchFamily="18" charset="0"/>
                <a:cs typeface="Times New Roman" panose="02020603050405020304" pitchFamily="18" charset="0"/>
              </a:rPr>
              <a:t>you</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need</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between</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blocks</a:t>
            </a:r>
            <a:r>
              <a:rPr lang="nl-NL" sz="1600" dirty="0">
                <a:solidFill>
                  <a:schemeClr val="bg1"/>
                </a:solidFill>
                <a:ea typeface="Times New Roman" panose="02020603050405020304" pitchFamily="18" charset="0"/>
                <a:cs typeface="Times New Roman" panose="02020603050405020304" pitchFamily="18" charset="0"/>
              </a:rPr>
              <a:t>, but </a:t>
            </a:r>
            <a:r>
              <a:rPr lang="nl-NL" sz="1600" dirty="0" err="1">
                <a:solidFill>
                  <a:schemeClr val="bg1"/>
                </a:solidFill>
                <a:ea typeface="Times New Roman" panose="02020603050405020304" pitchFamily="18" charset="0"/>
                <a:cs typeface="Times New Roman" panose="02020603050405020304" pitchFamily="18" charset="0"/>
              </a:rPr>
              <a:t>please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try</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not</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to</a:t>
            </a:r>
            <a:r>
              <a:rPr lang="nl-NL" sz="1600" dirty="0">
                <a:solidFill>
                  <a:schemeClr val="bg1"/>
                </a:solidFill>
                <a:ea typeface="Times New Roman" panose="02020603050405020304" pitchFamily="18" charset="0"/>
                <a:cs typeface="Times New Roman" panose="02020603050405020304" pitchFamily="18" charset="0"/>
              </a:rPr>
              <a:t> move </a:t>
            </a:r>
            <a:r>
              <a:rPr lang="nl-NL" sz="1600" dirty="0" err="1">
                <a:solidFill>
                  <a:schemeClr val="bg1"/>
                </a:solidFill>
                <a:ea typeface="Times New Roman" panose="02020603050405020304" pitchFamily="18" charset="0"/>
                <a:cs typeface="Times New Roman" panose="02020603050405020304" pitchFamily="18" charset="0"/>
              </a:rPr>
              <a:t>too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much</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and</a:t>
            </a:r>
            <a:r>
              <a:rPr lang="nl-NL" sz="1600" dirty="0">
                <a:solidFill>
                  <a:schemeClr val="bg1"/>
                </a:solidFill>
                <a:ea typeface="Times New Roman" panose="02020603050405020304" pitchFamily="18" charset="0"/>
                <a:cs typeface="Times New Roman" panose="02020603050405020304" pitchFamily="18" charset="0"/>
              </a:rPr>
              <a:t> keep </a:t>
            </a:r>
            <a:r>
              <a:rPr lang="nl-NL" sz="1600" dirty="0" err="1">
                <a:solidFill>
                  <a:schemeClr val="bg1"/>
                </a:solidFill>
                <a:ea typeface="Times New Roman" panose="02020603050405020304" pitchFamily="18" charset="0"/>
                <a:cs typeface="Times New Roman" panose="02020603050405020304" pitchFamily="18" charset="0"/>
              </a:rPr>
              <a:t>your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head</a:t>
            </a:r>
            <a:r>
              <a:rPr lang="nl-NL" sz="1600" dirty="0">
                <a:solidFill>
                  <a:schemeClr val="bg1"/>
                </a:solidFill>
                <a:ea typeface="Times New Roman" panose="02020603050405020304" pitchFamily="18" charset="0"/>
                <a:cs typeface="Times New Roman" panose="02020603050405020304" pitchFamily="18" charset="0"/>
              </a:rPr>
              <a:t> on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chinrest</a:t>
            </a:r>
            <a:r>
              <a:rPr lang="nl-NL" sz="1600" dirty="0">
                <a:solidFill>
                  <a:schemeClr val="bg1"/>
                </a:solidFill>
                <a:ea typeface="Times New Roman" panose="02020603050405020304" pitchFamily="18" charset="0"/>
                <a:cs typeface="Times New Roman" panose="02020603050405020304" pitchFamily="18" charset="0"/>
              </a:rPr>
              <a:t>. </a:t>
            </a:r>
          </a:p>
          <a:p>
            <a:pPr marL="742950" lvl="1" indent="-285750">
              <a:lnSpc>
                <a:spcPct val="107000"/>
              </a:lnSpc>
              <a:spcAft>
                <a:spcPts val="800"/>
              </a:spcAft>
              <a:buFontTx/>
              <a:buChar char="-"/>
            </a:pPr>
            <a:endParaRPr lang="en-US" sz="16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Use the A, X, M, L keys to select your answer (from left to right).</a:t>
            </a:r>
            <a:endParaRPr lang="nl-NL" sz="16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Place your fingers on the keys now and press any of them to begin the experiment.</a:t>
            </a:r>
          </a:p>
        </p:txBody>
      </p:sp>
    </p:spTree>
    <p:extLst>
      <p:ext uri="{BB962C8B-B14F-4D97-AF65-F5344CB8AC3E}">
        <p14:creationId xmlns:p14="http://schemas.microsoft.com/office/powerpoint/2010/main" val="87115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BCC10E33-A319-20A1-0E38-22D5C2094010}"/>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12BDF5DA-CCDD-4D8B-7C9E-BAC57A31B6A3}"/>
              </a:ext>
            </a:extLst>
          </p:cNvPr>
          <p:cNvSpPr/>
          <p:nvPr/>
        </p:nvSpPr>
        <p:spPr>
          <a:xfrm>
            <a:off x="1318380" y="0"/>
            <a:ext cx="9555240" cy="4579202"/>
          </a:xfrm>
          <a:prstGeom prst="rect">
            <a:avLst/>
          </a:prstGeom>
        </p:spPr>
        <p:txBody>
          <a:bodyPr wrap="square">
            <a:spAutoFit/>
          </a:bodyPr>
          <a:lstStyle/>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Welcome to the Abstract Reasoning Experiment</a:t>
            </a:r>
          </a:p>
          <a:p>
            <a:pPr algn="ctr">
              <a:lnSpc>
                <a:spcPct val="107000"/>
              </a:lnSpc>
              <a:spcAft>
                <a:spcPts val="800"/>
              </a:spcAft>
            </a:pPr>
            <a:endParaRPr lang="nl-NL" sz="12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In this study, you will solve reasoning problems involving sequences of black icons.</a:t>
            </a:r>
            <a:endParaRPr lang="nl-NL" sz="12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nl-NL" sz="1200" dirty="0">
                <a:solidFill>
                  <a:schemeClr val="bg1"/>
                </a:solidFill>
                <a:ea typeface="Times New Roman" panose="02020603050405020304" pitchFamily="18" charset="0"/>
                <a:cs typeface="Times New Roman" panose="02020603050405020304" pitchFamily="18" charset="0"/>
              </a:rPr>
              <a:t>For each problem:</a:t>
            </a:r>
          </a:p>
          <a:p>
            <a:pPr marL="800100" lvl="1" indent="-342900">
              <a:lnSpc>
                <a:spcPct val="107000"/>
              </a:lnSpc>
              <a:spcAft>
                <a:spcPts val="800"/>
              </a:spcAft>
              <a:buAutoNum type="arabicPeriod"/>
            </a:pPr>
            <a:r>
              <a:rPr lang="nl-NL" sz="1200" dirty="0">
                <a:solidFill>
                  <a:schemeClr val="bg1"/>
                </a:solidFill>
                <a:ea typeface="Times New Roman" panose="02020603050405020304" pitchFamily="18" charset="0"/>
                <a:cs typeface="Times New Roman" panose="02020603050405020304" pitchFamily="18" charset="0"/>
              </a:rPr>
              <a:t>A </a:t>
            </a:r>
            <a:r>
              <a:rPr lang="nl-NL" sz="1200" dirty="0" err="1">
                <a:solidFill>
                  <a:schemeClr val="bg1"/>
                </a:solidFill>
                <a:ea typeface="Times New Roman" panose="02020603050405020304" pitchFamily="18" charset="0"/>
                <a:cs typeface="Times New Roman" panose="02020603050405020304" pitchFamily="18" charset="0"/>
              </a:rPr>
              <a:t>sequence</a:t>
            </a:r>
            <a:r>
              <a:rPr lang="nl-NL" sz="1200" dirty="0">
                <a:solidFill>
                  <a:schemeClr val="bg1"/>
                </a:solidFill>
                <a:ea typeface="Times New Roman" panose="02020603050405020304" pitchFamily="18" charset="0"/>
                <a:cs typeface="Times New Roman" panose="02020603050405020304" pitchFamily="18" charset="0"/>
              </a:rPr>
              <a:t> of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will</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shown</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top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followed</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by</a:t>
            </a:r>
            <a:r>
              <a:rPr lang="nl-NL" sz="1200" dirty="0">
                <a:solidFill>
                  <a:schemeClr val="bg1"/>
                </a:solidFill>
                <a:ea typeface="Times New Roman" panose="02020603050405020304" pitchFamily="18" charset="0"/>
                <a:cs typeface="Times New Roman" panose="02020603050405020304" pitchFamily="18" charset="0"/>
              </a:rPr>
              <a:t> a question mark.</a:t>
            </a:r>
          </a:p>
          <a:p>
            <a:pPr marL="800100" lvl="1" indent="-342900">
              <a:lnSpc>
                <a:spcPct val="107000"/>
              </a:lnSpc>
              <a:spcAft>
                <a:spcPts val="800"/>
              </a:spcAft>
              <a:buAutoNum type="arabicPeriod"/>
            </a:pP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will</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shown</a:t>
            </a:r>
            <a:r>
              <a:rPr lang="nl-NL" sz="1200" dirty="0">
                <a:solidFill>
                  <a:schemeClr val="bg1"/>
                </a:solidFill>
                <a:ea typeface="Times New Roman" panose="02020603050405020304" pitchFamily="18" charset="0"/>
                <a:cs typeface="Times New Roman" panose="02020603050405020304" pitchFamily="18" charset="0"/>
              </a:rPr>
              <a:t> on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bottom</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a:t>
            </a:r>
          </a:p>
          <a:p>
            <a:pPr marL="800100" lvl="1" indent="-342900">
              <a:lnSpc>
                <a:spcPct val="107000"/>
              </a:lnSpc>
              <a:spcAft>
                <a:spcPts val="800"/>
              </a:spcAft>
              <a:buAutoNum type="arabicPeriod"/>
            </a:pPr>
            <a:r>
              <a:rPr lang="nl-NL" sz="1200" dirty="0" err="1">
                <a:solidFill>
                  <a:schemeClr val="bg1"/>
                </a:solidFill>
                <a:ea typeface="Times New Roman" panose="02020603050405020304" pitchFamily="18" charset="0"/>
                <a:cs typeface="Times New Roman" panose="02020603050405020304" pitchFamily="18" charset="0"/>
              </a:rPr>
              <a:t>Your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task</a:t>
            </a:r>
            <a:r>
              <a:rPr lang="nl-NL" sz="1200" dirty="0">
                <a:solidFill>
                  <a:schemeClr val="bg1"/>
                </a:solidFill>
                <a:ea typeface="Times New Roman" panose="02020603050405020304" pitchFamily="18" charset="0"/>
                <a:cs typeface="Times New Roman" panose="02020603050405020304" pitchFamily="18" charset="0"/>
              </a:rPr>
              <a:t> is </a:t>
            </a:r>
            <a:r>
              <a:rPr lang="nl-NL" sz="1200" dirty="0" err="1">
                <a:solidFill>
                  <a:schemeClr val="bg1"/>
                </a:solidFill>
                <a:ea typeface="Times New Roman" panose="02020603050405020304" pitchFamily="18" charset="0"/>
                <a:cs typeface="Times New Roman" panose="02020603050405020304" pitchFamily="18" charset="0"/>
              </a:rPr>
              <a:t>to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choose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which</a:t>
            </a:r>
            <a:r>
              <a:rPr lang="nl-NL" sz="1200" dirty="0">
                <a:solidFill>
                  <a:schemeClr val="bg1"/>
                </a:solidFill>
                <a:ea typeface="Times New Roman" panose="02020603050405020304" pitchFamily="18" charset="0"/>
                <a:cs typeface="Times New Roman" panose="02020603050405020304" pitchFamily="18" charset="0"/>
              </a:rPr>
              <a:t> of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bottom</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 best </a:t>
            </a:r>
            <a:r>
              <a:rPr lang="nl-NL" sz="1200" dirty="0" err="1">
                <a:solidFill>
                  <a:schemeClr val="bg1"/>
                </a:solidFill>
                <a:ea typeface="Times New Roman" panose="02020603050405020304" pitchFamily="18" charset="0"/>
                <a:cs typeface="Times New Roman" panose="02020603050405020304" pitchFamily="18" charset="0"/>
              </a:rPr>
              <a:t>continues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sequence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above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thus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replacing</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question mark.</a:t>
            </a:r>
          </a:p>
          <a:p>
            <a:pP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Note:</a:t>
            </a:r>
          </a:p>
          <a:p>
            <a:pPr marL="742950" lvl="1" indent="-285750">
              <a:lnSpc>
                <a:spcPct val="107000"/>
              </a:lnSpc>
              <a:spcAft>
                <a:spcPts val="800"/>
              </a:spcAft>
              <a:buFontTx/>
              <a:buChar char="-"/>
            </a:pPr>
            <a:r>
              <a:rPr lang="en-US" sz="1200" dirty="0">
                <a:solidFill>
                  <a:schemeClr val="bg1"/>
                </a:solidFill>
                <a:ea typeface="Times New Roman" panose="02020603050405020304" pitchFamily="18" charset="0"/>
                <a:cs typeface="Times New Roman" panose="02020603050405020304" pitchFamily="18" charset="0"/>
              </a:rPr>
              <a:t>Icons in the top and bottom row will first be briefly shown one by one and in random order. Next, all the icons will appear together at once and will remain on the screen until you make a decision.</a:t>
            </a:r>
            <a:endParaRPr lang="en-US" sz="1200" dirty="0">
              <a:solidFill>
                <a:schemeClr val="bg1"/>
              </a:solidFill>
            </a:endParaRPr>
          </a:p>
          <a:p>
            <a:pPr marL="742950" lvl="1" indent="-285750">
              <a:lnSpc>
                <a:spcPct val="107000"/>
              </a:lnSpc>
              <a:spcAft>
                <a:spcPts val="800"/>
              </a:spcAft>
              <a:buFontTx/>
              <a:buChar char="-"/>
            </a:pPr>
            <a:r>
              <a:rPr lang="en-US" sz="1200" dirty="0">
                <a:solidFill>
                  <a:schemeClr val="bg1"/>
                </a:solidFill>
              </a:rPr>
              <a:t>You will have a limited time window to make your </a:t>
            </a:r>
            <a:r>
              <a:rPr lang="en-US" sz="1200" dirty="0">
                <a:solidFill>
                  <a:schemeClr val="bg1"/>
                </a:solidFill>
                <a:ea typeface="Times New Roman" panose="02020603050405020304" pitchFamily="18" charset="0"/>
                <a:cs typeface="Times New Roman" panose="02020603050405020304" pitchFamily="18" charset="0"/>
              </a:rPr>
              <a:t>decision</a:t>
            </a:r>
            <a:r>
              <a:rPr lang="en-US" sz="1200" dirty="0">
                <a:solidFill>
                  <a:schemeClr val="bg1"/>
                </a:solidFill>
              </a:rPr>
              <a:t>, so try to respond as quickly and accurately as possible</a:t>
            </a:r>
            <a:r>
              <a:rPr lang="en-US" sz="1200" dirty="0">
                <a:solidFill>
                  <a:schemeClr val="bg1"/>
                </a:solidFill>
                <a:ea typeface="Times New Roman" panose="02020603050405020304" pitchFamily="18" charset="0"/>
                <a:cs typeface="Times New Roman" panose="02020603050405020304" pitchFamily="18" charset="0"/>
              </a:rPr>
              <a:t>.</a:t>
            </a:r>
          </a:p>
          <a:p>
            <a:pPr marL="742950" lvl="1" indent="-285750">
              <a:lnSpc>
                <a:spcPct val="107000"/>
              </a:lnSpc>
              <a:spcAft>
                <a:spcPts val="800"/>
              </a:spcAft>
              <a:buFontTx/>
              <a:buChar char="-"/>
            </a:pPr>
            <a:r>
              <a:rPr lang="en-US" sz="1200" dirty="0">
                <a:solidFill>
                  <a:schemeClr val="bg1"/>
                </a:solidFill>
                <a:ea typeface="Times New Roman" panose="02020603050405020304" pitchFamily="18" charset="0"/>
                <a:cs typeface="Times New Roman" panose="02020603050405020304" pitchFamily="18" charset="0"/>
              </a:rPr>
              <a:t>Between trials, a fixation cross (+) will appear in the center of the screen. Please focus your gaze on this cross until the next trial begins.</a:t>
            </a:r>
            <a:endParaRPr lang="nl-NL" sz="1200" dirty="0">
              <a:solidFill>
                <a:schemeClr val="bg1"/>
              </a:solidFill>
              <a:ea typeface="Times New Roman" panose="02020603050405020304" pitchFamily="18" charset="0"/>
              <a:cs typeface="Times New Roman" panose="02020603050405020304" pitchFamily="18" charset="0"/>
            </a:endParaRPr>
          </a:p>
          <a:p>
            <a:pPr marL="742950" lvl="1" indent="-285750">
              <a:lnSpc>
                <a:spcPct val="107000"/>
              </a:lnSpc>
              <a:spcAft>
                <a:spcPts val="800"/>
              </a:spcAft>
              <a:buFontTx/>
              <a:buChar char="-"/>
            </a:pPr>
            <a:r>
              <a:rPr lang="nl-NL" sz="1200" dirty="0">
                <a:solidFill>
                  <a:schemeClr val="bg1"/>
                </a:solidFill>
                <a:ea typeface="Times New Roman" panose="02020603050405020304" pitchFamily="18" charset="0"/>
                <a:cs typeface="Times New Roman" panose="02020603050405020304" pitchFamily="18" charset="0"/>
              </a:rPr>
              <a:t>The </a:t>
            </a:r>
            <a:r>
              <a:rPr lang="nl-NL" sz="1200" dirty="0" err="1">
                <a:solidFill>
                  <a:schemeClr val="bg1"/>
                </a:solidFill>
                <a:ea typeface="Times New Roman" panose="02020603050405020304" pitchFamily="18" charset="0"/>
                <a:cs typeface="Times New Roman" panose="02020603050405020304" pitchFamily="18" charset="0"/>
              </a:rPr>
              <a:t>session</a:t>
            </a:r>
            <a:r>
              <a:rPr lang="nl-NL" sz="1200" dirty="0">
                <a:solidFill>
                  <a:schemeClr val="bg1"/>
                </a:solidFill>
                <a:ea typeface="Times New Roman" panose="02020603050405020304" pitchFamily="18" charset="0"/>
                <a:cs typeface="Times New Roman" panose="02020603050405020304" pitchFamily="18" charset="0"/>
              </a:rPr>
              <a:t> is </a:t>
            </a:r>
            <a:r>
              <a:rPr lang="nl-NL" sz="1200" dirty="0" err="1">
                <a:solidFill>
                  <a:schemeClr val="bg1"/>
                </a:solidFill>
                <a:ea typeface="Times New Roman" panose="02020603050405020304" pitchFamily="18" charset="0"/>
                <a:cs typeface="Times New Roman" panose="02020603050405020304" pitchFamily="18" charset="0"/>
              </a:rPr>
              <a:t>divided</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into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blocks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You</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can</a:t>
            </a:r>
            <a:r>
              <a:rPr lang="nl-NL" sz="1200" dirty="0">
                <a:solidFill>
                  <a:schemeClr val="bg1"/>
                </a:solidFill>
                <a:ea typeface="Times New Roman" panose="02020603050405020304" pitchFamily="18" charset="0"/>
                <a:cs typeface="Times New Roman" panose="02020603050405020304" pitchFamily="18" charset="0"/>
              </a:rPr>
              <a:t> rest </a:t>
            </a:r>
            <a:r>
              <a:rPr lang="nl-NL" sz="1200" dirty="0" err="1">
                <a:solidFill>
                  <a:schemeClr val="bg1"/>
                </a:solidFill>
                <a:ea typeface="Times New Roman" panose="02020603050405020304" pitchFamily="18" charset="0"/>
                <a:cs typeface="Times New Roman" panose="02020603050405020304" pitchFamily="18" charset="0"/>
              </a:rPr>
              <a:t>for</a:t>
            </a:r>
            <a:r>
              <a:rPr lang="nl-NL" sz="1200" dirty="0">
                <a:solidFill>
                  <a:schemeClr val="bg1"/>
                </a:solidFill>
                <a:ea typeface="Times New Roman" panose="02020603050405020304" pitchFamily="18" charset="0"/>
                <a:cs typeface="Times New Roman" panose="02020603050405020304" pitchFamily="18" charset="0"/>
              </a:rPr>
              <a:t> as long as </a:t>
            </a:r>
            <a:r>
              <a:rPr lang="nl-NL" sz="1200" dirty="0" err="1">
                <a:solidFill>
                  <a:schemeClr val="bg1"/>
                </a:solidFill>
                <a:ea typeface="Times New Roman" panose="02020603050405020304" pitchFamily="18" charset="0"/>
                <a:cs typeface="Times New Roman" panose="02020603050405020304" pitchFamily="18" charset="0"/>
              </a:rPr>
              <a:t>you</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need</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between</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blocks</a:t>
            </a:r>
            <a:r>
              <a:rPr lang="nl-NL" sz="1200" dirty="0">
                <a:solidFill>
                  <a:schemeClr val="bg1"/>
                </a:solidFill>
                <a:ea typeface="Times New Roman" panose="02020603050405020304" pitchFamily="18" charset="0"/>
                <a:cs typeface="Times New Roman" panose="02020603050405020304" pitchFamily="18" charset="0"/>
              </a:rPr>
              <a:t>, but </a:t>
            </a:r>
            <a:r>
              <a:rPr lang="nl-NL" sz="1200" dirty="0" err="1">
                <a:solidFill>
                  <a:schemeClr val="bg1"/>
                </a:solidFill>
                <a:ea typeface="Times New Roman" panose="02020603050405020304" pitchFamily="18" charset="0"/>
                <a:cs typeface="Times New Roman" panose="02020603050405020304" pitchFamily="18" charset="0"/>
              </a:rPr>
              <a:t>please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try</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not</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to</a:t>
            </a:r>
            <a:r>
              <a:rPr lang="nl-NL" sz="1200" dirty="0">
                <a:solidFill>
                  <a:schemeClr val="bg1"/>
                </a:solidFill>
                <a:ea typeface="Times New Roman" panose="02020603050405020304" pitchFamily="18" charset="0"/>
                <a:cs typeface="Times New Roman" panose="02020603050405020304" pitchFamily="18" charset="0"/>
              </a:rPr>
              <a:t> move </a:t>
            </a:r>
            <a:r>
              <a:rPr lang="nl-NL" sz="1200" dirty="0" err="1">
                <a:solidFill>
                  <a:schemeClr val="bg1"/>
                </a:solidFill>
                <a:ea typeface="Times New Roman" panose="02020603050405020304" pitchFamily="18" charset="0"/>
                <a:cs typeface="Times New Roman" panose="02020603050405020304" pitchFamily="18" charset="0"/>
              </a:rPr>
              <a:t>too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much</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and</a:t>
            </a:r>
            <a:r>
              <a:rPr lang="nl-NL" sz="1200" dirty="0">
                <a:solidFill>
                  <a:schemeClr val="bg1"/>
                </a:solidFill>
                <a:ea typeface="Times New Roman" panose="02020603050405020304" pitchFamily="18" charset="0"/>
                <a:cs typeface="Times New Roman" panose="02020603050405020304" pitchFamily="18" charset="0"/>
              </a:rPr>
              <a:t> keep </a:t>
            </a:r>
            <a:r>
              <a:rPr lang="nl-NL" sz="1200" dirty="0" err="1">
                <a:solidFill>
                  <a:schemeClr val="bg1"/>
                </a:solidFill>
                <a:ea typeface="Times New Roman" panose="02020603050405020304" pitchFamily="18" charset="0"/>
                <a:cs typeface="Times New Roman" panose="02020603050405020304" pitchFamily="18" charset="0"/>
              </a:rPr>
              <a:t>your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head</a:t>
            </a:r>
            <a:r>
              <a:rPr lang="nl-NL" sz="1200" dirty="0">
                <a:solidFill>
                  <a:schemeClr val="bg1"/>
                </a:solidFill>
                <a:ea typeface="Times New Roman" panose="02020603050405020304" pitchFamily="18" charset="0"/>
                <a:cs typeface="Times New Roman" panose="02020603050405020304" pitchFamily="18" charset="0"/>
              </a:rPr>
              <a:t> on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chinrest</a:t>
            </a:r>
            <a:r>
              <a:rPr lang="nl-NL" sz="1200" dirty="0">
                <a:solidFill>
                  <a:schemeClr val="bg1"/>
                </a:solidFill>
                <a:ea typeface="Times New Roman" panose="02020603050405020304" pitchFamily="18" charset="0"/>
                <a:cs typeface="Times New Roman" panose="02020603050405020304" pitchFamily="18" charset="0"/>
              </a:rPr>
              <a:t>. </a:t>
            </a:r>
            <a:endParaRPr lang="en-US"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Use the A, X, M, L keys to select your answer (from left to right).</a:t>
            </a:r>
            <a:endParaRPr lang="nl-NL"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Place your fingers on the keys now and press any of them to begin the experiment.</a:t>
            </a:r>
          </a:p>
        </p:txBody>
      </p:sp>
      <p:grpSp>
        <p:nvGrpSpPr>
          <p:cNvPr id="2" name="Group 1">
            <a:extLst>
              <a:ext uri="{FF2B5EF4-FFF2-40B4-BE49-F238E27FC236}">
                <a16:creationId xmlns:a16="http://schemas.microsoft.com/office/drawing/2014/main" id="{0DABDE19-7A65-66C6-0994-0104B8AF5CA9}"/>
              </a:ext>
            </a:extLst>
          </p:cNvPr>
          <p:cNvGrpSpPr/>
          <p:nvPr/>
        </p:nvGrpSpPr>
        <p:grpSpPr>
          <a:xfrm>
            <a:off x="3499645" y="4579202"/>
            <a:ext cx="5192711" cy="2221360"/>
            <a:chOff x="3498850" y="4579202"/>
            <a:chExt cx="5192711" cy="2221360"/>
          </a:xfrm>
        </p:grpSpPr>
        <p:sp>
          <p:nvSpPr>
            <p:cNvPr id="31" name="Rectangle 30">
              <a:extLst>
                <a:ext uri="{FF2B5EF4-FFF2-40B4-BE49-F238E27FC236}">
                  <a16:creationId xmlns:a16="http://schemas.microsoft.com/office/drawing/2014/main" id="{149C995D-3B3E-9B88-DF8D-C9F35D6E50D5}"/>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0" name="FIgure">
              <a:extLst>
                <a:ext uri="{FF2B5EF4-FFF2-40B4-BE49-F238E27FC236}">
                  <a16:creationId xmlns:a16="http://schemas.microsoft.com/office/drawing/2014/main" id="{4B709E1F-9099-2C5D-A3C6-74FE16886824}"/>
                </a:ext>
              </a:extLst>
            </p:cNvPr>
            <p:cNvGrpSpPr/>
            <p:nvPr/>
          </p:nvGrpSpPr>
          <p:grpSpPr>
            <a:xfrm>
              <a:off x="3597705" y="4765883"/>
              <a:ext cx="4995000" cy="2034679"/>
              <a:chOff x="3598500" y="4798146"/>
              <a:chExt cx="4995000" cy="2034679"/>
            </a:xfrm>
          </p:grpSpPr>
          <p:grpSp>
            <p:nvGrpSpPr>
              <p:cNvPr id="29" name="Bottom Row">
                <a:extLst>
                  <a:ext uri="{FF2B5EF4-FFF2-40B4-BE49-F238E27FC236}">
                    <a16:creationId xmlns:a16="http://schemas.microsoft.com/office/drawing/2014/main" id="{806D4F22-39BC-FB73-8991-B6E38F1DC8A3}"/>
                  </a:ext>
                </a:extLst>
              </p:cNvPr>
              <p:cNvGrpSpPr/>
              <p:nvPr/>
            </p:nvGrpSpPr>
            <p:grpSpPr>
              <a:xfrm>
                <a:off x="3901838" y="5744346"/>
                <a:ext cx="4388322" cy="1088479"/>
                <a:chOff x="3901838" y="5744346"/>
                <a:chExt cx="4388322" cy="1088479"/>
              </a:xfrm>
            </p:grpSpPr>
            <p:sp>
              <p:nvSpPr>
                <p:cNvPr id="25" name="TextBox 12">
                  <a:extLst>
                    <a:ext uri="{FF2B5EF4-FFF2-40B4-BE49-F238E27FC236}">
                      <a16:creationId xmlns:a16="http://schemas.microsoft.com/office/drawing/2014/main" id="{F7E172C7-9DBE-E335-ADCB-CAE913185CCF}"/>
                    </a:ext>
                  </a:extLst>
                </p:cNvPr>
                <p:cNvSpPr txBox="1"/>
                <p:nvPr/>
              </p:nvSpPr>
              <p:spPr>
                <a:xfrm>
                  <a:off x="7390160" y="6232661"/>
                  <a:ext cx="900000" cy="600164"/>
                </a:xfrm>
                <a:prstGeom prst="rect">
                  <a:avLst/>
                </a:prstGeom>
                <a:noFill/>
              </p:spPr>
              <p:txBody>
                <a:bodyPr wrap="square" rtlCol="0">
                  <a:spAutoFit/>
                </a:bodyPr>
                <a:lstStyle/>
                <a:p>
                  <a:pPr algn="ctr"/>
                  <a:r>
                    <a:rPr lang="en-GB" sz="1100" dirty="0">
                      <a:solidFill>
                        <a:schemeClr val="bg1"/>
                      </a:solidFill>
                    </a:rPr>
                    <a:t>Right </a:t>
                  </a:r>
                  <a:r>
                    <a:rPr lang="en-NL" sz="1100" dirty="0">
                      <a:solidFill>
                        <a:schemeClr val="bg1"/>
                      </a:solidFill>
                    </a:rPr>
                    <a:t>middle finger</a:t>
                  </a:r>
                </a:p>
              </p:txBody>
            </p:sp>
            <p:sp>
              <p:nvSpPr>
                <p:cNvPr id="24" name="TextBox 11">
                  <a:extLst>
                    <a:ext uri="{FF2B5EF4-FFF2-40B4-BE49-F238E27FC236}">
                      <a16:creationId xmlns:a16="http://schemas.microsoft.com/office/drawing/2014/main" id="{BD31F826-E6CF-3036-9FB3-1E85A188BE7B}"/>
                    </a:ext>
                  </a:extLst>
                </p:cNvPr>
                <p:cNvSpPr txBox="1"/>
                <p:nvPr/>
              </p:nvSpPr>
              <p:spPr>
                <a:xfrm>
                  <a:off x="6227386" y="6232661"/>
                  <a:ext cx="900000" cy="430887"/>
                </a:xfrm>
                <a:prstGeom prst="rect">
                  <a:avLst/>
                </a:prstGeom>
                <a:noFill/>
              </p:spPr>
              <p:txBody>
                <a:bodyPr wrap="square" rtlCol="0">
                  <a:spAutoFit/>
                </a:bodyPr>
                <a:lstStyle/>
                <a:p>
                  <a:pPr algn="ctr"/>
                  <a:r>
                    <a:rPr lang="en-GB" sz="1100" dirty="0">
                      <a:solidFill>
                        <a:schemeClr val="bg1"/>
                      </a:solidFill>
                    </a:rPr>
                    <a:t>R</a:t>
                  </a:r>
                  <a:r>
                    <a:rPr lang="en-NL" sz="1100" dirty="0">
                      <a:solidFill>
                        <a:schemeClr val="bg1"/>
                      </a:solidFill>
                    </a:rPr>
                    <a:t>ight index</a:t>
                  </a:r>
                </a:p>
              </p:txBody>
            </p:sp>
            <p:sp>
              <p:nvSpPr>
                <p:cNvPr id="23" name="TextBox 10">
                  <a:extLst>
                    <a:ext uri="{FF2B5EF4-FFF2-40B4-BE49-F238E27FC236}">
                      <a16:creationId xmlns:a16="http://schemas.microsoft.com/office/drawing/2014/main" id="{0E5418F2-88C1-718B-B84A-E2941957D468}"/>
                    </a:ext>
                  </a:extLst>
                </p:cNvPr>
                <p:cNvSpPr txBox="1"/>
                <p:nvPr/>
              </p:nvSpPr>
              <p:spPr>
                <a:xfrm>
                  <a:off x="5064612" y="6217446"/>
                  <a:ext cx="900000" cy="261610"/>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index</a:t>
                  </a:r>
                </a:p>
              </p:txBody>
            </p:sp>
            <p:sp>
              <p:nvSpPr>
                <p:cNvPr id="19" name="TextBox 9">
                  <a:extLst>
                    <a:ext uri="{FF2B5EF4-FFF2-40B4-BE49-F238E27FC236}">
                      <a16:creationId xmlns:a16="http://schemas.microsoft.com/office/drawing/2014/main" id="{B0E6AEC4-6093-69DA-0051-08E3CC8244A7}"/>
                    </a:ext>
                  </a:extLst>
                </p:cNvPr>
                <p:cNvSpPr txBox="1"/>
                <p:nvPr/>
              </p:nvSpPr>
              <p:spPr>
                <a:xfrm>
                  <a:off x="3901838" y="6232661"/>
                  <a:ext cx="900000" cy="430887"/>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middle finger</a:t>
                  </a:r>
                </a:p>
              </p:txBody>
            </p:sp>
            <p:sp>
              <p:nvSpPr>
                <p:cNvPr id="14" name="Rectangle 12">
                  <a:extLst>
                    <a:ext uri="{FF2B5EF4-FFF2-40B4-BE49-F238E27FC236}">
                      <a16:creationId xmlns:a16="http://schemas.microsoft.com/office/drawing/2014/main" id="{8103F550-963E-E9E7-41E9-9DF02077E350}"/>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L</a:t>
                  </a:r>
                  <a:endParaRPr lang="en-NL" sz="3600" dirty="0"/>
                </a:p>
              </p:txBody>
            </p:sp>
            <p:sp>
              <p:nvSpPr>
                <p:cNvPr id="15" name="Rectangle 11">
                  <a:extLst>
                    <a:ext uri="{FF2B5EF4-FFF2-40B4-BE49-F238E27FC236}">
                      <a16:creationId xmlns:a16="http://schemas.microsoft.com/office/drawing/2014/main" id="{3D611337-3907-555F-A6BF-484DAE84B07E}"/>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M</a:t>
                  </a:r>
                  <a:endParaRPr lang="en-NL" sz="3600" dirty="0"/>
                </a:p>
              </p:txBody>
            </p:sp>
            <p:sp>
              <p:nvSpPr>
                <p:cNvPr id="16" name="Rectangle 10">
                  <a:extLst>
                    <a:ext uri="{FF2B5EF4-FFF2-40B4-BE49-F238E27FC236}">
                      <a16:creationId xmlns:a16="http://schemas.microsoft.com/office/drawing/2014/main" id="{74219579-75CB-304A-5378-BA72633EB0D6}"/>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X</a:t>
                  </a:r>
                  <a:endParaRPr lang="en-NL" sz="3600" dirty="0"/>
                </a:p>
              </p:txBody>
            </p:sp>
            <p:sp>
              <p:nvSpPr>
                <p:cNvPr id="17" name="Rectangle 9">
                  <a:extLst>
                    <a:ext uri="{FF2B5EF4-FFF2-40B4-BE49-F238E27FC236}">
                      <a16:creationId xmlns:a16="http://schemas.microsoft.com/office/drawing/2014/main" id="{BC2F089C-77E4-534B-95B8-F9EB7EF12823}"/>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t>A</a:t>
                  </a:r>
                  <a:endParaRPr lang="en-NL" sz="3600" dirty="0"/>
                </a:p>
              </p:txBody>
            </p:sp>
          </p:grpSp>
          <p:grpSp>
            <p:nvGrpSpPr>
              <p:cNvPr id="28" name="Top Row">
                <a:extLst>
                  <a:ext uri="{FF2B5EF4-FFF2-40B4-BE49-F238E27FC236}">
                    <a16:creationId xmlns:a16="http://schemas.microsoft.com/office/drawing/2014/main" id="{4022F174-B717-D2CC-8782-2B0EB28CA56C}"/>
                  </a:ext>
                </a:extLst>
              </p:cNvPr>
              <p:cNvGrpSpPr/>
              <p:nvPr/>
            </p:nvGrpSpPr>
            <p:grpSpPr>
              <a:xfrm>
                <a:off x="3598500" y="4798146"/>
                <a:ext cx="4995000" cy="473100"/>
                <a:chOff x="3598500" y="4798146"/>
                <a:chExt cx="4995000" cy="473100"/>
              </a:xfrm>
            </p:grpSpPr>
            <p:sp>
              <p:nvSpPr>
                <p:cNvPr id="6" name="Rectangle 8">
                  <a:extLst>
                    <a:ext uri="{FF2B5EF4-FFF2-40B4-BE49-F238E27FC236}">
                      <a16:creationId xmlns:a16="http://schemas.microsoft.com/office/drawing/2014/main" id="{9684000C-1EB5-3BAB-6B97-B7050D2D2DDD}"/>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9" name="Rectangle 7">
                  <a:extLst>
                    <a:ext uri="{FF2B5EF4-FFF2-40B4-BE49-F238E27FC236}">
                      <a16:creationId xmlns:a16="http://schemas.microsoft.com/office/drawing/2014/main" id="{44B0ED4F-D77A-F60B-900F-4ABB070F5124}"/>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7</a:t>
                  </a:r>
                </a:p>
              </p:txBody>
            </p:sp>
            <p:sp>
              <p:nvSpPr>
                <p:cNvPr id="7" name="Rectangle 6">
                  <a:extLst>
                    <a:ext uri="{FF2B5EF4-FFF2-40B4-BE49-F238E27FC236}">
                      <a16:creationId xmlns:a16="http://schemas.microsoft.com/office/drawing/2014/main" id="{979ECA25-359A-A0B1-F037-9970FC45966D}"/>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6</a:t>
                  </a:r>
                </a:p>
              </p:txBody>
            </p:sp>
            <p:sp>
              <p:nvSpPr>
                <p:cNvPr id="10" name="Rectangle 5">
                  <a:extLst>
                    <a:ext uri="{FF2B5EF4-FFF2-40B4-BE49-F238E27FC236}">
                      <a16:creationId xmlns:a16="http://schemas.microsoft.com/office/drawing/2014/main" id="{FDAF01C4-84BD-A941-36F8-109063B3CFED}"/>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5</a:t>
                  </a:r>
                </a:p>
              </p:txBody>
            </p:sp>
            <p:sp>
              <p:nvSpPr>
                <p:cNvPr id="8" name="Rectangle 4">
                  <a:extLst>
                    <a:ext uri="{FF2B5EF4-FFF2-40B4-BE49-F238E27FC236}">
                      <a16:creationId xmlns:a16="http://schemas.microsoft.com/office/drawing/2014/main" id="{957C4422-E1E3-D76B-D9C7-5E9B7996DD1E}"/>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a:t>
                  </a:r>
                </a:p>
                <a:p>
                  <a:pPr algn="ctr"/>
                  <a:r>
                    <a:rPr lang="en-NL" sz="1100" dirty="0"/>
                    <a:t>4</a:t>
                  </a:r>
                </a:p>
              </p:txBody>
            </p:sp>
            <p:sp>
              <p:nvSpPr>
                <p:cNvPr id="11" name="Rectangle 3">
                  <a:extLst>
                    <a:ext uri="{FF2B5EF4-FFF2-40B4-BE49-F238E27FC236}">
                      <a16:creationId xmlns:a16="http://schemas.microsoft.com/office/drawing/2014/main" id="{E3376497-B655-AAAC-5D8C-6839EE276AB4}"/>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Icon3</a:t>
                  </a:r>
                </a:p>
              </p:txBody>
            </p:sp>
            <p:sp>
              <p:nvSpPr>
                <p:cNvPr id="12" name="Rectangle 2">
                  <a:extLst>
                    <a:ext uri="{FF2B5EF4-FFF2-40B4-BE49-F238E27FC236}">
                      <a16:creationId xmlns:a16="http://schemas.microsoft.com/office/drawing/2014/main" id="{9F92581C-4E2F-FB1C-BE60-5C63B8FB0AB5}"/>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I</a:t>
                  </a:r>
                  <a:r>
                    <a:rPr lang="en-NL" sz="1100" dirty="0"/>
                    <a:t>con 2</a:t>
                  </a:r>
                </a:p>
              </p:txBody>
            </p:sp>
            <p:sp>
              <p:nvSpPr>
                <p:cNvPr id="13" name="Rectangle 1">
                  <a:extLst>
                    <a:ext uri="{FF2B5EF4-FFF2-40B4-BE49-F238E27FC236}">
                      <a16:creationId xmlns:a16="http://schemas.microsoft.com/office/drawing/2014/main" id="{F6841151-2B33-E524-D39B-AD45C932C706}"/>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t>I</a:t>
                  </a:r>
                  <a:r>
                    <a:rPr lang="en-NL" sz="1100" dirty="0"/>
                    <a:t>con 1</a:t>
                  </a:r>
                </a:p>
              </p:txBody>
            </p:sp>
          </p:grpSp>
        </p:grpSp>
      </p:grpSp>
    </p:spTree>
    <p:extLst>
      <p:ext uri="{BB962C8B-B14F-4D97-AF65-F5344CB8AC3E}">
        <p14:creationId xmlns:p14="http://schemas.microsoft.com/office/powerpoint/2010/main" val="233102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CAAD0D47-9C58-4BC1-66EC-4414903866C9}"/>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61633282-25EE-9305-AAB9-D88325CF44D5}"/>
              </a:ext>
            </a:extLst>
          </p:cNvPr>
          <p:cNvSpPr/>
          <p:nvPr/>
        </p:nvSpPr>
        <p:spPr>
          <a:xfrm>
            <a:off x="1318380" y="2427514"/>
            <a:ext cx="9555240" cy="881652"/>
          </a:xfrm>
          <a:prstGeom prst="rect">
            <a:avLst/>
          </a:prstGeom>
        </p:spPr>
        <p:txBody>
          <a:bodyPr wrap="square">
            <a:spAutoFit/>
          </a:bodyPr>
          <a:lstStyle/>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Oops! You pressed an invalid key.</a:t>
            </a: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Please only use the A, X, M, L keys to select your answer (from left to right).</a:t>
            </a:r>
            <a:endParaRPr lang="nl-NL"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Place your fingers on these keys and press any of them to continue.</a:t>
            </a:r>
          </a:p>
        </p:txBody>
      </p:sp>
      <p:grpSp>
        <p:nvGrpSpPr>
          <p:cNvPr id="18" name="Group 17">
            <a:extLst>
              <a:ext uri="{FF2B5EF4-FFF2-40B4-BE49-F238E27FC236}">
                <a16:creationId xmlns:a16="http://schemas.microsoft.com/office/drawing/2014/main" id="{1FACBAAD-42F6-A3C2-BD79-D4BCC4BC68E7}"/>
              </a:ext>
            </a:extLst>
          </p:cNvPr>
          <p:cNvGrpSpPr/>
          <p:nvPr/>
        </p:nvGrpSpPr>
        <p:grpSpPr>
          <a:xfrm>
            <a:off x="3499644" y="3429000"/>
            <a:ext cx="5192711" cy="2221360"/>
            <a:chOff x="3498850" y="4579202"/>
            <a:chExt cx="5192711" cy="2221360"/>
          </a:xfrm>
        </p:grpSpPr>
        <p:sp>
          <p:nvSpPr>
            <p:cNvPr id="19" name="Rectangle 18">
              <a:extLst>
                <a:ext uri="{FF2B5EF4-FFF2-40B4-BE49-F238E27FC236}">
                  <a16:creationId xmlns:a16="http://schemas.microsoft.com/office/drawing/2014/main" id="{ACE5C0D5-A536-3A55-A3EF-A6700516B345}"/>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0" name="FIgure">
              <a:extLst>
                <a:ext uri="{FF2B5EF4-FFF2-40B4-BE49-F238E27FC236}">
                  <a16:creationId xmlns:a16="http://schemas.microsoft.com/office/drawing/2014/main" id="{20E2F21A-EB3B-0EE1-D6B5-602545B34FCC}"/>
                </a:ext>
              </a:extLst>
            </p:cNvPr>
            <p:cNvGrpSpPr/>
            <p:nvPr/>
          </p:nvGrpSpPr>
          <p:grpSpPr>
            <a:xfrm>
              <a:off x="3597705" y="4765883"/>
              <a:ext cx="4995000" cy="2034679"/>
              <a:chOff x="3598500" y="4798146"/>
              <a:chExt cx="4995000" cy="2034679"/>
            </a:xfrm>
          </p:grpSpPr>
          <p:grpSp>
            <p:nvGrpSpPr>
              <p:cNvPr id="21" name="Bottom Row">
                <a:extLst>
                  <a:ext uri="{FF2B5EF4-FFF2-40B4-BE49-F238E27FC236}">
                    <a16:creationId xmlns:a16="http://schemas.microsoft.com/office/drawing/2014/main" id="{FDDEF1E3-A28F-EA64-42E7-2C9BE973FF83}"/>
                  </a:ext>
                </a:extLst>
              </p:cNvPr>
              <p:cNvGrpSpPr/>
              <p:nvPr/>
            </p:nvGrpSpPr>
            <p:grpSpPr>
              <a:xfrm>
                <a:off x="3901838" y="5744346"/>
                <a:ext cx="4388322" cy="1088479"/>
                <a:chOff x="3901838" y="5744346"/>
                <a:chExt cx="4388322" cy="1088479"/>
              </a:xfrm>
            </p:grpSpPr>
            <p:sp>
              <p:nvSpPr>
                <p:cNvPr id="31" name="TextBox 12">
                  <a:extLst>
                    <a:ext uri="{FF2B5EF4-FFF2-40B4-BE49-F238E27FC236}">
                      <a16:creationId xmlns:a16="http://schemas.microsoft.com/office/drawing/2014/main" id="{E8FCF173-9050-1836-855E-FBBB30BEBC0A}"/>
                    </a:ext>
                  </a:extLst>
                </p:cNvPr>
                <p:cNvSpPr txBox="1"/>
                <p:nvPr/>
              </p:nvSpPr>
              <p:spPr>
                <a:xfrm>
                  <a:off x="7390160" y="6232661"/>
                  <a:ext cx="900000" cy="600164"/>
                </a:xfrm>
                <a:prstGeom prst="rect">
                  <a:avLst/>
                </a:prstGeom>
                <a:noFill/>
              </p:spPr>
              <p:txBody>
                <a:bodyPr wrap="square" rtlCol="0">
                  <a:spAutoFit/>
                </a:bodyPr>
                <a:lstStyle/>
                <a:p>
                  <a:pPr algn="ctr"/>
                  <a:r>
                    <a:rPr lang="en-GB" sz="1100" dirty="0">
                      <a:solidFill>
                        <a:schemeClr val="bg1"/>
                      </a:solidFill>
                    </a:rPr>
                    <a:t>Right </a:t>
                  </a:r>
                  <a:r>
                    <a:rPr lang="en-NL" sz="1100" dirty="0">
                      <a:solidFill>
                        <a:schemeClr val="bg1"/>
                      </a:solidFill>
                    </a:rPr>
                    <a:t>middle finger</a:t>
                  </a:r>
                </a:p>
              </p:txBody>
            </p:sp>
            <p:sp>
              <p:nvSpPr>
                <p:cNvPr id="32" name="TextBox 11">
                  <a:extLst>
                    <a:ext uri="{FF2B5EF4-FFF2-40B4-BE49-F238E27FC236}">
                      <a16:creationId xmlns:a16="http://schemas.microsoft.com/office/drawing/2014/main" id="{347B2DF9-0CFD-0C75-8FDD-99B315E68406}"/>
                    </a:ext>
                  </a:extLst>
                </p:cNvPr>
                <p:cNvSpPr txBox="1"/>
                <p:nvPr/>
              </p:nvSpPr>
              <p:spPr>
                <a:xfrm>
                  <a:off x="6227386" y="6232661"/>
                  <a:ext cx="900000" cy="430887"/>
                </a:xfrm>
                <a:prstGeom prst="rect">
                  <a:avLst/>
                </a:prstGeom>
                <a:noFill/>
              </p:spPr>
              <p:txBody>
                <a:bodyPr wrap="square" rtlCol="0">
                  <a:spAutoFit/>
                </a:bodyPr>
                <a:lstStyle/>
                <a:p>
                  <a:pPr algn="ctr"/>
                  <a:r>
                    <a:rPr lang="en-GB" sz="1100" dirty="0">
                      <a:solidFill>
                        <a:schemeClr val="bg1"/>
                      </a:solidFill>
                    </a:rPr>
                    <a:t>R</a:t>
                  </a:r>
                  <a:r>
                    <a:rPr lang="en-NL" sz="1100" dirty="0">
                      <a:solidFill>
                        <a:schemeClr val="bg1"/>
                      </a:solidFill>
                    </a:rPr>
                    <a:t>ight index</a:t>
                  </a:r>
                </a:p>
              </p:txBody>
            </p:sp>
            <p:sp>
              <p:nvSpPr>
                <p:cNvPr id="33" name="TextBox 10">
                  <a:extLst>
                    <a:ext uri="{FF2B5EF4-FFF2-40B4-BE49-F238E27FC236}">
                      <a16:creationId xmlns:a16="http://schemas.microsoft.com/office/drawing/2014/main" id="{791C8989-F644-F0D0-9F5D-9CCD2C843450}"/>
                    </a:ext>
                  </a:extLst>
                </p:cNvPr>
                <p:cNvSpPr txBox="1"/>
                <p:nvPr/>
              </p:nvSpPr>
              <p:spPr>
                <a:xfrm>
                  <a:off x="5064612" y="6217446"/>
                  <a:ext cx="900000" cy="261610"/>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index</a:t>
                  </a:r>
                </a:p>
              </p:txBody>
            </p:sp>
            <p:sp>
              <p:nvSpPr>
                <p:cNvPr id="34" name="TextBox 9">
                  <a:extLst>
                    <a:ext uri="{FF2B5EF4-FFF2-40B4-BE49-F238E27FC236}">
                      <a16:creationId xmlns:a16="http://schemas.microsoft.com/office/drawing/2014/main" id="{1EC54491-3800-ECA7-C553-510CDAAD02C1}"/>
                    </a:ext>
                  </a:extLst>
                </p:cNvPr>
                <p:cNvSpPr txBox="1"/>
                <p:nvPr/>
              </p:nvSpPr>
              <p:spPr>
                <a:xfrm>
                  <a:off x="3901838" y="6232661"/>
                  <a:ext cx="900000" cy="430887"/>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middle finger</a:t>
                  </a:r>
                </a:p>
              </p:txBody>
            </p:sp>
            <p:sp>
              <p:nvSpPr>
                <p:cNvPr id="35" name="Rectangle 12">
                  <a:extLst>
                    <a:ext uri="{FF2B5EF4-FFF2-40B4-BE49-F238E27FC236}">
                      <a16:creationId xmlns:a16="http://schemas.microsoft.com/office/drawing/2014/main" id="{1B0C9517-AB51-B5F4-016E-93D02DB2065D}"/>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L</a:t>
                  </a:r>
                  <a:endParaRPr lang="en-NL" sz="3600" dirty="0"/>
                </a:p>
              </p:txBody>
            </p:sp>
            <p:sp>
              <p:nvSpPr>
                <p:cNvPr id="36" name="Rectangle 11">
                  <a:extLst>
                    <a:ext uri="{FF2B5EF4-FFF2-40B4-BE49-F238E27FC236}">
                      <a16:creationId xmlns:a16="http://schemas.microsoft.com/office/drawing/2014/main" id="{6C99779E-2646-73E6-5DDA-7CDD84E8C11C}"/>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M</a:t>
                  </a:r>
                  <a:endParaRPr lang="en-NL" sz="3600" dirty="0"/>
                </a:p>
              </p:txBody>
            </p:sp>
            <p:sp>
              <p:nvSpPr>
                <p:cNvPr id="37" name="Rectangle 10">
                  <a:extLst>
                    <a:ext uri="{FF2B5EF4-FFF2-40B4-BE49-F238E27FC236}">
                      <a16:creationId xmlns:a16="http://schemas.microsoft.com/office/drawing/2014/main" id="{B5BE871D-8E89-4882-B287-4502AD6A85F9}"/>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X</a:t>
                  </a:r>
                  <a:endParaRPr lang="en-NL" sz="3600" dirty="0"/>
                </a:p>
              </p:txBody>
            </p:sp>
            <p:sp>
              <p:nvSpPr>
                <p:cNvPr id="38" name="Rectangle 9">
                  <a:extLst>
                    <a:ext uri="{FF2B5EF4-FFF2-40B4-BE49-F238E27FC236}">
                      <a16:creationId xmlns:a16="http://schemas.microsoft.com/office/drawing/2014/main" id="{08F9FF4E-480D-3E26-9E9E-B226BE85E116}"/>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t>A</a:t>
                  </a:r>
                  <a:endParaRPr lang="en-NL" sz="3600" dirty="0"/>
                </a:p>
              </p:txBody>
            </p:sp>
          </p:grpSp>
          <p:grpSp>
            <p:nvGrpSpPr>
              <p:cNvPr id="22" name="Top Row">
                <a:extLst>
                  <a:ext uri="{FF2B5EF4-FFF2-40B4-BE49-F238E27FC236}">
                    <a16:creationId xmlns:a16="http://schemas.microsoft.com/office/drawing/2014/main" id="{BF63EA31-BC7A-8F44-0CF4-859A516BC850}"/>
                  </a:ext>
                </a:extLst>
              </p:cNvPr>
              <p:cNvGrpSpPr/>
              <p:nvPr/>
            </p:nvGrpSpPr>
            <p:grpSpPr>
              <a:xfrm>
                <a:off x="3598500" y="4798146"/>
                <a:ext cx="4995000" cy="473100"/>
                <a:chOff x="3598500" y="4798146"/>
                <a:chExt cx="4995000" cy="473100"/>
              </a:xfrm>
            </p:grpSpPr>
            <p:sp>
              <p:nvSpPr>
                <p:cNvPr id="23" name="Rectangle 8">
                  <a:extLst>
                    <a:ext uri="{FF2B5EF4-FFF2-40B4-BE49-F238E27FC236}">
                      <a16:creationId xmlns:a16="http://schemas.microsoft.com/office/drawing/2014/main" id="{0CD6C156-1886-57F9-EDD5-36D2051CE5B6}"/>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24" name="Rectangle 7">
                  <a:extLst>
                    <a:ext uri="{FF2B5EF4-FFF2-40B4-BE49-F238E27FC236}">
                      <a16:creationId xmlns:a16="http://schemas.microsoft.com/office/drawing/2014/main" id="{51E0A15C-4C24-BE87-CC00-28AD7C57C10C}"/>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7</a:t>
                  </a:r>
                </a:p>
              </p:txBody>
            </p:sp>
            <p:sp>
              <p:nvSpPr>
                <p:cNvPr id="25" name="Rectangle 24">
                  <a:extLst>
                    <a:ext uri="{FF2B5EF4-FFF2-40B4-BE49-F238E27FC236}">
                      <a16:creationId xmlns:a16="http://schemas.microsoft.com/office/drawing/2014/main" id="{6078C370-901B-831C-3E2D-32B0FAE1D809}"/>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6</a:t>
                  </a:r>
                </a:p>
              </p:txBody>
            </p:sp>
            <p:sp>
              <p:nvSpPr>
                <p:cNvPr id="26" name="Rectangle 5">
                  <a:extLst>
                    <a:ext uri="{FF2B5EF4-FFF2-40B4-BE49-F238E27FC236}">
                      <a16:creationId xmlns:a16="http://schemas.microsoft.com/office/drawing/2014/main" id="{707F8E12-2145-B2EB-3D00-C91B8967EC53}"/>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5</a:t>
                  </a:r>
                </a:p>
              </p:txBody>
            </p:sp>
            <p:sp>
              <p:nvSpPr>
                <p:cNvPr id="27" name="Rectangle 4">
                  <a:extLst>
                    <a:ext uri="{FF2B5EF4-FFF2-40B4-BE49-F238E27FC236}">
                      <a16:creationId xmlns:a16="http://schemas.microsoft.com/office/drawing/2014/main" id="{F25559DB-50A9-0FDB-5E95-BB2629C66F1B}"/>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a:t>
                  </a:r>
                </a:p>
                <a:p>
                  <a:pPr algn="ctr"/>
                  <a:r>
                    <a:rPr lang="en-NL" sz="1100" dirty="0"/>
                    <a:t>4</a:t>
                  </a:r>
                </a:p>
              </p:txBody>
            </p:sp>
            <p:sp>
              <p:nvSpPr>
                <p:cNvPr id="28" name="Rectangle 3">
                  <a:extLst>
                    <a:ext uri="{FF2B5EF4-FFF2-40B4-BE49-F238E27FC236}">
                      <a16:creationId xmlns:a16="http://schemas.microsoft.com/office/drawing/2014/main" id="{F98D3CB5-1729-2009-BFA7-077CE7F7C485}"/>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Icon3</a:t>
                  </a:r>
                </a:p>
              </p:txBody>
            </p:sp>
            <p:sp>
              <p:nvSpPr>
                <p:cNvPr id="29" name="Rectangle 2">
                  <a:extLst>
                    <a:ext uri="{FF2B5EF4-FFF2-40B4-BE49-F238E27FC236}">
                      <a16:creationId xmlns:a16="http://schemas.microsoft.com/office/drawing/2014/main" id="{A348AF10-32F3-115B-C213-9019F18464C9}"/>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I</a:t>
                  </a:r>
                  <a:r>
                    <a:rPr lang="en-NL" sz="1100" dirty="0"/>
                    <a:t>con 2</a:t>
                  </a:r>
                </a:p>
              </p:txBody>
            </p:sp>
            <p:sp>
              <p:nvSpPr>
                <p:cNvPr id="30" name="Rectangle 1">
                  <a:extLst>
                    <a:ext uri="{FF2B5EF4-FFF2-40B4-BE49-F238E27FC236}">
                      <a16:creationId xmlns:a16="http://schemas.microsoft.com/office/drawing/2014/main" id="{91545272-1E12-B34D-193C-2DB07BF4A290}"/>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t>I</a:t>
                  </a:r>
                  <a:r>
                    <a:rPr lang="en-NL" sz="1100" dirty="0"/>
                    <a:t>con 1</a:t>
                  </a:r>
                </a:p>
              </p:txBody>
            </p:sp>
          </p:grpSp>
        </p:grpSp>
      </p:grpSp>
    </p:spTree>
    <p:extLst>
      <p:ext uri="{BB962C8B-B14F-4D97-AF65-F5344CB8AC3E}">
        <p14:creationId xmlns:p14="http://schemas.microsoft.com/office/powerpoint/2010/main" val="5848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CCCA80AC-393E-244C-D849-ECBE63EBCCD7}"/>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FE0529FC-4D2B-FF29-05F0-1948132E8765}"/>
              </a:ext>
            </a:extLst>
          </p:cNvPr>
          <p:cNvSpPr/>
          <p:nvPr/>
        </p:nvSpPr>
        <p:spPr>
          <a:xfrm>
            <a:off x="1318380" y="1939676"/>
            <a:ext cx="9555240" cy="1384995"/>
          </a:xfrm>
          <a:prstGeom prst="rect">
            <a:avLst/>
          </a:prstGeom>
        </p:spPr>
        <p:txBody>
          <a:bodyPr wrap="square">
            <a:spAutoFit/>
          </a:bodyPr>
          <a:lstStyle/>
          <a:p>
            <a:pPr algn="ctr"/>
            <a:r>
              <a:rPr lang="en-GB" sz="1200" b="0" dirty="0">
                <a:solidFill>
                  <a:schemeClr val="bg1"/>
                </a:solidFill>
                <a:effectLst/>
              </a:rPr>
              <a:t>Block completed.</a:t>
            </a:r>
          </a:p>
          <a:p>
            <a:pPr algn="ctr"/>
            <a:endParaRPr lang="en-GB" sz="1200" b="0" dirty="0">
              <a:solidFill>
                <a:schemeClr val="bg1"/>
              </a:solidFill>
              <a:effectLst/>
            </a:endParaRPr>
          </a:p>
          <a:p>
            <a:pPr algn="ctr"/>
            <a:r>
              <a:rPr lang="en-GB" sz="1200" b="0" dirty="0">
                <a:solidFill>
                  <a:schemeClr val="bg1"/>
                </a:solidFill>
                <a:effectLst/>
              </a:rPr>
              <a:t>Well done! You may take a short break now, but keep your head on the chinrest</a:t>
            </a:r>
          </a:p>
          <a:p>
            <a:pPr algn="ctr"/>
            <a:r>
              <a:rPr lang="en-GB" sz="1200" b="0" dirty="0">
                <a:solidFill>
                  <a:schemeClr val="bg1"/>
                </a:solidFill>
                <a:effectLst/>
              </a:rPr>
              <a:t>and try not to move too much.</a:t>
            </a:r>
          </a:p>
          <a:p>
            <a:pPr algn="ctr"/>
            <a:endParaRPr lang="en-GB" sz="1200" b="0" dirty="0">
              <a:solidFill>
                <a:schemeClr val="bg1"/>
              </a:solidFill>
              <a:effectLst/>
            </a:endParaRPr>
          </a:p>
          <a:p>
            <a:pPr algn="ctr"/>
            <a:r>
              <a:rPr lang="en-GB" sz="1200" b="0" dirty="0">
                <a:solidFill>
                  <a:schemeClr val="bg1"/>
                </a:solidFill>
                <a:effectLst/>
              </a:rPr>
              <a:t>When you're ready to continue, place your fingers on the A, X, M, L keys</a:t>
            </a:r>
          </a:p>
          <a:p>
            <a:pPr algn="ctr"/>
            <a:r>
              <a:rPr lang="en-GB" sz="1200" b="0" dirty="0">
                <a:solidFill>
                  <a:schemeClr val="bg1"/>
                </a:solidFill>
                <a:effectLst/>
              </a:rPr>
              <a:t>and press any of them to begin the next block.</a:t>
            </a:r>
          </a:p>
        </p:txBody>
      </p:sp>
      <p:grpSp>
        <p:nvGrpSpPr>
          <p:cNvPr id="18" name="Group 17">
            <a:extLst>
              <a:ext uri="{FF2B5EF4-FFF2-40B4-BE49-F238E27FC236}">
                <a16:creationId xmlns:a16="http://schemas.microsoft.com/office/drawing/2014/main" id="{B558BAB7-D263-F407-5DF3-C1D586D8278A}"/>
              </a:ext>
            </a:extLst>
          </p:cNvPr>
          <p:cNvGrpSpPr/>
          <p:nvPr/>
        </p:nvGrpSpPr>
        <p:grpSpPr>
          <a:xfrm>
            <a:off x="3499645" y="3429000"/>
            <a:ext cx="5192711" cy="2221360"/>
            <a:chOff x="3498850" y="4579202"/>
            <a:chExt cx="5192711" cy="2221360"/>
          </a:xfrm>
        </p:grpSpPr>
        <p:sp>
          <p:nvSpPr>
            <p:cNvPr id="19" name="Rectangle 18">
              <a:extLst>
                <a:ext uri="{FF2B5EF4-FFF2-40B4-BE49-F238E27FC236}">
                  <a16:creationId xmlns:a16="http://schemas.microsoft.com/office/drawing/2014/main" id="{716BE78F-D3AA-D798-F55E-7EE60C78E80C}"/>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0" name="FIgure">
              <a:extLst>
                <a:ext uri="{FF2B5EF4-FFF2-40B4-BE49-F238E27FC236}">
                  <a16:creationId xmlns:a16="http://schemas.microsoft.com/office/drawing/2014/main" id="{64E6B968-2591-61F7-8E87-3DFE4ABC5ECF}"/>
                </a:ext>
              </a:extLst>
            </p:cNvPr>
            <p:cNvGrpSpPr/>
            <p:nvPr/>
          </p:nvGrpSpPr>
          <p:grpSpPr>
            <a:xfrm>
              <a:off x="3597705" y="4765883"/>
              <a:ext cx="4995000" cy="2034679"/>
              <a:chOff x="3598500" y="4798146"/>
              <a:chExt cx="4995000" cy="2034679"/>
            </a:xfrm>
          </p:grpSpPr>
          <p:grpSp>
            <p:nvGrpSpPr>
              <p:cNvPr id="21" name="Bottom Row">
                <a:extLst>
                  <a:ext uri="{FF2B5EF4-FFF2-40B4-BE49-F238E27FC236}">
                    <a16:creationId xmlns:a16="http://schemas.microsoft.com/office/drawing/2014/main" id="{EB555363-17E2-8825-8E10-DAA7E692EDAA}"/>
                  </a:ext>
                </a:extLst>
              </p:cNvPr>
              <p:cNvGrpSpPr/>
              <p:nvPr/>
            </p:nvGrpSpPr>
            <p:grpSpPr>
              <a:xfrm>
                <a:off x="3901838" y="5744346"/>
                <a:ext cx="4388322" cy="1088479"/>
                <a:chOff x="3901838" y="5744346"/>
                <a:chExt cx="4388322" cy="1088479"/>
              </a:xfrm>
            </p:grpSpPr>
            <p:sp>
              <p:nvSpPr>
                <p:cNvPr id="31" name="TextBox 12">
                  <a:extLst>
                    <a:ext uri="{FF2B5EF4-FFF2-40B4-BE49-F238E27FC236}">
                      <a16:creationId xmlns:a16="http://schemas.microsoft.com/office/drawing/2014/main" id="{23323FE9-3B0A-FD98-89F0-E35C9C5A3D68}"/>
                    </a:ext>
                  </a:extLst>
                </p:cNvPr>
                <p:cNvSpPr txBox="1"/>
                <p:nvPr/>
              </p:nvSpPr>
              <p:spPr>
                <a:xfrm>
                  <a:off x="7390160" y="6232661"/>
                  <a:ext cx="900000" cy="600164"/>
                </a:xfrm>
                <a:prstGeom prst="rect">
                  <a:avLst/>
                </a:prstGeom>
                <a:noFill/>
              </p:spPr>
              <p:txBody>
                <a:bodyPr wrap="square" rtlCol="0">
                  <a:spAutoFit/>
                </a:bodyPr>
                <a:lstStyle/>
                <a:p>
                  <a:pPr algn="ctr"/>
                  <a:r>
                    <a:rPr lang="en-GB" sz="1100" dirty="0">
                      <a:solidFill>
                        <a:schemeClr val="bg1"/>
                      </a:solidFill>
                    </a:rPr>
                    <a:t>Right </a:t>
                  </a:r>
                  <a:r>
                    <a:rPr lang="en-NL" sz="1100" dirty="0">
                      <a:solidFill>
                        <a:schemeClr val="bg1"/>
                      </a:solidFill>
                    </a:rPr>
                    <a:t>middle finger</a:t>
                  </a:r>
                </a:p>
              </p:txBody>
            </p:sp>
            <p:sp>
              <p:nvSpPr>
                <p:cNvPr id="32" name="TextBox 11">
                  <a:extLst>
                    <a:ext uri="{FF2B5EF4-FFF2-40B4-BE49-F238E27FC236}">
                      <a16:creationId xmlns:a16="http://schemas.microsoft.com/office/drawing/2014/main" id="{8BCDFB17-8378-DCE7-6F93-6EC37E2D1467}"/>
                    </a:ext>
                  </a:extLst>
                </p:cNvPr>
                <p:cNvSpPr txBox="1"/>
                <p:nvPr/>
              </p:nvSpPr>
              <p:spPr>
                <a:xfrm>
                  <a:off x="6227386" y="6232661"/>
                  <a:ext cx="900000" cy="430887"/>
                </a:xfrm>
                <a:prstGeom prst="rect">
                  <a:avLst/>
                </a:prstGeom>
                <a:noFill/>
              </p:spPr>
              <p:txBody>
                <a:bodyPr wrap="square" rtlCol="0">
                  <a:spAutoFit/>
                </a:bodyPr>
                <a:lstStyle/>
                <a:p>
                  <a:pPr algn="ctr"/>
                  <a:r>
                    <a:rPr lang="en-GB" sz="1100" dirty="0">
                      <a:solidFill>
                        <a:schemeClr val="bg1"/>
                      </a:solidFill>
                    </a:rPr>
                    <a:t>R</a:t>
                  </a:r>
                  <a:r>
                    <a:rPr lang="en-NL" sz="1100" dirty="0">
                      <a:solidFill>
                        <a:schemeClr val="bg1"/>
                      </a:solidFill>
                    </a:rPr>
                    <a:t>ight index</a:t>
                  </a:r>
                </a:p>
              </p:txBody>
            </p:sp>
            <p:sp>
              <p:nvSpPr>
                <p:cNvPr id="33" name="TextBox 10">
                  <a:extLst>
                    <a:ext uri="{FF2B5EF4-FFF2-40B4-BE49-F238E27FC236}">
                      <a16:creationId xmlns:a16="http://schemas.microsoft.com/office/drawing/2014/main" id="{98B8D8D2-0C66-D23F-715C-6C061FCCDAA1}"/>
                    </a:ext>
                  </a:extLst>
                </p:cNvPr>
                <p:cNvSpPr txBox="1"/>
                <p:nvPr/>
              </p:nvSpPr>
              <p:spPr>
                <a:xfrm>
                  <a:off x="5064612" y="6217446"/>
                  <a:ext cx="900000" cy="261610"/>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index</a:t>
                  </a:r>
                </a:p>
              </p:txBody>
            </p:sp>
            <p:sp>
              <p:nvSpPr>
                <p:cNvPr id="34" name="TextBox 9">
                  <a:extLst>
                    <a:ext uri="{FF2B5EF4-FFF2-40B4-BE49-F238E27FC236}">
                      <a16:creationId xmlns:a16="http://schemas.microsoft.com/office/drawing/2014/main" id="{53471D1F-124C-3488-6065-E9EB19D6D4FA}"/>
                    </a:ext>
                  </a:extLst>
                </p:cNvPr>
                <p:cNvSpPr txBox="1"/>
                <p:nvPr/>
              </p:nvSpPr>
              <p:spPr>
                <a:xfrm>
                  <a:off x="3901838" y="6232661"/>
                  <a:ext cx="900000" cy="430887"/>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middle finger</a:t>
                  </a:r>
                </a:p>
              </p:txBody>
            </p:sp>
            <p:sp>
              <p:nvSpPr>
                <p:cNvPr id="35" name="Rectangle 12">
                  <a:extLst>
                    <a:ext uri="{FF2B5EF4-FFF2-40B4-BE49-F238E27FC236}">
                      <a16:creationId xmlns:a16="http://schemas.microsoft.com/office/drawing/2014/main" id="{5E7E4670-C8E1-975D-1302-10A03BABF755}"/>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L</a:t>
                  </a:r>
                  <a:endParaRPr lang="en-NL" sz="3600" dirty="0"/>
                </a:p>
              </p:txBody>
            </p:sp>
            <p:sp>
              <p:nvSpPr>
                <p:cNvPr id="36" name="Rectangle 11">
                  <a:extLst>
                    <a:ext uri="{FF2B5EF4-FFF2-40B4-BE49-F238E27FC236}">
                      <a16:creationId xmlns:a16="http://schemas.microsoft.com/office/drawing/2014/main" id="{A0F8DEAF-6473-E0F3-1B46-29CFCF193D47}"/>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M</a:t>
                  </a:r>
                  <a:endParaRPr lang="en-NL" sz="3600" dirty="0"/>
                </a:p>
              </p:txBody>
            </p:sp>
            <p:sp>
              <p:nvSpPr>
                <p:cNvPr id="37" name="Rectangle 10">
                  <a:extLst>
                    <a:ext uri="{FF2B5EF4-FFF2-40B4-BE49-F238E27FC236}">
                      <a16:creationId xmlns:a16="http://schemas.microsoft.com/office/drawing/2014/main" id="{87404685-0C90-63F6-746A-1B94368BDB42}"/>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X</a:t>
                  </a:r>
                  <a:endParaRPr lang="en-NL" sz="3600" dirty="0"/>
                </a:p>
              </p:txBody>
            </p:sp>
            <p:sp>
              <p:nvSpPr>
                <p:cNvPr id="38" name="Rectangle 9">
                  <a:extLst>
                    <a:ext uri="{FF2B5EF4-FFF2-40B4-BE49-F238E27FC236}">
                      <a16:creationId xmlns:a16="http://schemas.microsoft.com/office/drawing/2014/main" id="{D6C868A2-4633-719D-8271-1DEA51058A63}"/>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t>A</a:t>
                  </a:r>
                  <a:endParaRPr lang="en-NL" sz="3600" dirty="0"/>
                </a:p>
              </p:txBody>
            </p:sp>
          </p:grpSp>
          <p:grpSp>
            <p:nvGrpSpPr>
              <p:cNvPr id="22" name="Top Row">
                <a:extLst>
                  <a:ext uri="{FF2B5EF4-FFF2-40B4-BE49-F238E27FC236}">
                    <a16:creationId xmlns:a16="http://schemas.microsoft.com/office/drawing/2014/main" id="{18902D26-1E0D-5CBD-0540-FF1743F18AAE}"/>
                  </a:ext>
                </a:extLst>
              </p:cNvPr>
              <p:cNvGrpSpPr/>
              <p:nvPr/>
            </p:nvGrpSpPr>
            <p:grpSpPr>
              <a:xfrm>
                <a:off x="3598500" y="4798146"/>
                <a:ext cx="4995000" cy="473100"/>
                <a:chOff x="3598500" y="4798146"/>
                <a:chExt cx="4995000" cy="473100"/>
              </a:xfrm>
            </p:grpSpPr>
            <p:sp>
              <p:nvSpPr>
                <p:cNvPr id="23" name="Rectangle 8">
                  <a:extLst>
                    <a:ext uri="{FF2B5EF4-FFF2-40B4-BE49-F238E27FC236}">
                      <a16:creationId xmlns:a16="http://schemas.microsoft.com/office/drawing/2014/main" id="{668A2E34-76BB-C23B-AC71-9A232BCE705E}"/>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24" name="Rectangle 7">
                  <a:extLst>
                    <a:ext uri="{FF2B5EF4-FFF2-40B4-BE49-F238E27FC236}">
                      <a16:creationId xmlns:a16="http://schemas.microsoft.com/office/drawing/2014/main" id="{E2D84122-7222-08FA-2B5F-08452AB9DFF0}"/>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7</a:t>
                  </a:r>
                </a:p>
              </p:txBody>
            </p:sp>
            <p:sp>
              <p:nvSpPr>
                <p:cNvPr id="25" name="Rectangle 24">
                  <a:extLst>
                    <a:ext uri="{FF2B5EF4-FFF2-40B4-BE49-F238E27FC236}">
                      <a16:creationId xmlns:a16="http://schemas.microsoft.com/office/drawing/2014/main" id="{C50BEE65-0E3F-BB00-0B99-7B7B9E2AEB4A}"/>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6</a:t>
                  </a:r>
                </a:p>
              </p:txBody>
            </p:sp>
            <p:sp>
              <p:nvSpPr>
                <p:cNvPr id="26" name="Rectangle 5">
                  <a:extLst>
                    <a:ext uri="{FF2B5EF4-FFF2-40B4-BE49-F238E27FC236}">
                      <a16:creationId xmlns:a16="http://schemas.microsoft.com/office/drawing/2014/main" id="{026C319A-DE09-D6BE-9058-89DCC786FE0C}"/>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5</a:t>
                  </a:r>
                </a:p>
              </p:txBody>
            </p:sp>
            <p:sp>
              <p:nvSpPr>
                <p:cNvPr id="27" name="Rectangle 4">
                  <a:extLst>
                    <a:ext uri="{FF2B5EF4-FFF2-40B4-BE49-F238E27FC236}">
                      <a16:creationId xmlns:a16="http://schemas.microsoft.com/office/drawing/2014/main" id="{DA194EA5-39C4-44F0-15D5-04FA17F02FF1}"/>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a:t>
                  </a:r>
                </a:p>
                <a:p>
                  <a:pPr algn="ctr"/>
                  <a:r>
                    <a:rPr lang="en-NL" sz="1100" dirty="0"/>
                    <a:t>4</a:t>
                  </a:r>
                </a:p>
              </p:txBody>
            </p:sp>
            <p:sp>
              <p:nvSpPr>
                <p:cNvPr id="28" name="Rectangle 3">
                  <a:extLst>
                    <a:ext uri="{FF2B5EF4-FFF2-40B4-BE49-F238E27FC236}">
                      <a16:creationId xmlns:a16="http://schemas.microsoft.com/office/drawing/2014/main" id="{8386FA59-93B1-B07D-1603-7B55B113529E}"/>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Icon3</a:t>
                  </a:r>
                </a:p>
              </p:txBody>
            </p:sp>
            <p:sp>
              <p:nvSpPr>
                <p:cNvPr id="29" name="Rectangle 2">
                  <a:extLst>
                    <a:ext uri="{FF2B5EF4-FFF2-40B4-BE49-F238E27FC236}">
                      <a16:creationId xmlns:a16="http://schemas.microsoft.com/office/drawing/2014/main" id="{8A2DC534-1F55-E32E-3912-E1A03E1275EF}"/>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I</a:t>
                  </a:r>
                  <a:r>
                    <a:rPr lang="en-NL" sz="1100" dirty="0"/>
                    <a:t>con 2</a:t>
                  </a:r>
                </a:p>
              </p:txBody>
            </p:sp>
            <p:sp>
              <p:nvSpPr>
                <p:cNvPr id="30" name="Rectangle 1">
                  <a:extLst>
                    <a:ext uri="{FF2B5EF4-FFF2-40B4-BE49-F238E27FC236}">
                      <a16:creationId xmlns:a16="http://schemas.microsoft.com/office/drawing/2014/main" id="{12F8E696-9CC4-D095-ABEC-89BF905CE2EF}"/>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t>I</a:t>
                  </a:r>
                  <a:r>
                    <a:rPr lang="en-NL" sz="1100" dirty="0"/>
                    <a:t>con 1</a:t>
                  </a:r>
                </a:p>
              </p:txBody>
            </p:sp>
          </p:grpSp>
        </p:grpSp>
      </p:grpSp>
    </p:spTree>
    <p:extLst>
      <p:ext uri="{BB962C8B-B14F-4D97-AF65-F5344CB8AC3E}">
        <p14:creationId xmlns:p14="http://schemas.microsoft.com/office/powerpoint/2010/main" val="323569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7F414594-5B66-64B4-EE14-B8103E00396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DED9A98-C1CE-D06C-36D8-B81617F89B96}"/>
              </a:ext>
            </a:extLst>
          </p:cNvPr>
          <p:cNvGrpSpPr/>
          <p:nvPr/>
        </p:nvGrpSpPr>
        <p:grpSpPr>
          <a:xfrm>
            <a:off x="3499644" y="2318320"/>
            <a:ext cx="5192711" cy="2221360"/>
            <a:chOff x="3498850" y="4579202"/>
            <a:chExt cx="5192711" cy="2221360"/>
          </a:xfrm>
        </p:grpSpPr>
        <p:sp>
          <p:nvSpPr>
            <p:cNvPr id="4" name="Rectangle 3">
              <a:extLst>
                <a:ext uri="{FF2B5EF4-FFF2-40B4-BE49-F238E27FC236}">
                  <a16:creationId xmlns:a16="http://schemas.microsoft.com/office/drawing/2014/main" id="{A7F9050D-B764-57AE-6244-3420D7237F8F}"/>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5" name="FIgure">
              <a:extLst>
                <a:ext uri="{FF2B5EF4-FFF2-40B4-BE49-F238E27FC236}">
                  <a16:creationId xmlns:a16="http://schemas.microsoft.com/office/drawing/2014/main" id="{5B0FD714-BECF-9A99-8D79-AA79674B0880}"/>
                </a:ext>
              </a:extLst>
            </p:cNvPr>
            <p:cNvGrpSpPr/>
            <p:nvPr/>
          </p:nvGrpSpPr>
          <p:grpSpPr>
            <a:xfrm>
              <a:off x="3597705" y="4765883"/>
              <a:ext cx="4995000" cy="2034679"/>
              <a:chOff x="3598500" y="4798146"/>
              <a:chExt cx="4995000" cy="2034679"/>
            </a:xfrm>
          </p:grpSpPr>
          <p:grpSp>
            <p:nvGrpSpPr>
              <p:cNvPr id="6" name="Bottom Row">
                <a:extLst>
                  <a:ext uri="{FF2B5EF4-FFF2-40B4-BE49-F238E27FC236}">
                    <a16:creationId xmlns:a16="http://schemas.microsoft.com/office/drawing/2014/main" id="{2CB2C1F1-8363-586A-B515-69B826654DBF}"/>
                  </a:ext>
                </a:extLst>
              </p:cNvPr>
              <p:cNvGrpSpPr/>
              <p:nvPr/>
            </p:nvGrpSpPr>
            <p:grpSpPr>
              <a:xfrm>
                <a:off x="3901838" y="5744346"/>
                <a:ext cx="4388322" cy="1088479"/>
                <a:chOff x="3901838" y="5744346"/>
                <a:chExt cx="4388322" cy="1088479"/>
              </a:xfrm>
            </p:grpSpPr>
            <p:sp>
              <p:nvSpPr>
                <p:cNvPr id="30" name="TextBox 12">
                  <a:extLst>
                    <a:ext uri="{FF2B5EF4-FFF2-40B4-BE49-F238E27FC236}">
                      <a16:creationId xmlns:a16="http://schemas.microsoft.com/office/drawing/2014/main" id="{8768D00E-E69A-D4AA-AA79-B7D08C397FAF}"/>
                    </a:ext>
                  </a:extLst>
                </p:cNvPr>
                <p:cNvSpPr txBox="1"/>
                <p:nvPr/>
              </p:nvSpPr>
              <p:spPr>
                <a:xfrm>
                  <a:off x="7390160" y="6232661"/>
                  <a:ext cx="900000" cy="600164"/>
                </a:xfrm>
                <a:prstGeom prst="rect">
                  <a:avLst/>
                </a:prstGeom>
                <a:noFill/>
              </p:spPr>
              <p:txBody>
                <a:bodyPr wrap="square" rtlCol="0">
                  <a:spAutoFit/>
                </a:bodyPr>
                <a:lstStyle/>
                <a:p>
                  <a:pPr algn="ctr"/>
                  <a:r>
                    <a:rPr lang="en-GB" sz="1100" dirty="0">
                      <a:solidFill>
                        <a:schemeClr val="bg1"/>
                      </a:solidFill>
                    </a:rPr>
                    <a:t>Right </a:t>
                  </a:r>
                  <a:r>
                    <a:rPr lang="en-NL" sz="1100" dirty="0">
                      <a:solidFill>
                        <a:schemeClr val="bg1"/>
                      </a:solidFill>
                    </a:rPr>
                    <a:t>middle finger</a:t>
                  </a:r>
                </a:p>
              </p:txBody>
            </p:sp>
            <p:sp>
              <p:nvSpPr>
                <p:cNvPr id="31" name="TextBox 11">
                  <a:extLst>
                    <a:ext uri="{FF2B5EF4-FFF2-40B4-BE49-F238E27FC236}">
                      <a16:creationId xmlns:a16="http://schemas.microsoft.com/office/drawing/2014/main" id="{A6E7E3DB-F54A-7BBE-523B-05934BC6FA01}"/>
                    </a:ext>
                  </a:extLst>
                </p:cNvPr>
                <p:cNvSpPr txBox="1"/>
                <p:nvPr/>
              </p:nvSpPr>
              <p:spPr>
                <a:xfrm>
                  <a:off x="6227386" y="6232661"/>
                  <a:ext cx="900000" cy="430887"/>
                </a:xfrm>
                <a:prstGeom prst="rect">
                  <a:avLst/>
                </a:prstGeom>
                <a:noFill/>
              </p:spPr>
              <p:txBody>
                <a:bodyPr wrap="square" rtlCol="0">
                  <a:spAutoFit/>
                </a:bodyPr>
                <a:lstStyle/>
                <a:p>
                  <a:pPr algn="ctr"/>
                  <a:r>
                    <a:rPr lang="en-GB" sz="1100" dirty="0">
                      <a:solidFill>
                        <a:schemeClr val="bg1"/>
                      </a:solidFill>
                    </a:rPr>
                    <a:t>R</a:t>
                  </a:r>
                  <a:r>
                    <a:rPr lang="en-NL" sz="1100" dirty="0">
                      <a:solidFill>
                        <a:schemeClr val="bg1"/>
                      </a:solidFill>
                    </a:rPr>
                    <a:t>ight index</a:t>
                  </a:r>
                </a:p>
              </p:txBody>
            </p:sp>
            <p:sp>
              <p:nvSpPr>
                <p:cNvPr id="32" name="TextBox 10">
                  <a:extLst>
                    <a:ext uri="{FF2B5EF4-FFF2-40B4-BE49-F238E27FC236}">
                      <a16:creationId xmlns:a16="http://schemas.microsoft.com/office/drawing/2014/main" id="{E6FB7052-5236-1B94-BEA7-5676C8630041}"/>
                    </a:ext>
                  </a:extLst>
                </p:cNvPr>
                <p:cNvSpPr txBox="1"/>
                <p:nvPr/>
              </p:nvSpPr>
              <p:spPr>
                <a:xfrm>
                  <a:off x="5064612" y="6217446"/>
                  <a:ext cx="900000" cy="261610"/>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index</a:t>
                  </a:r>
                </a:p>
              </p:txBody>
            </p:sp>
            <p:sp>
              <p:nvSpPr>
                <p:cNvPr id="33" name="TextBox 9">
                  <a:extLst>
                    <a:ext uri="{FF2B5EF4-FFF2-40B4-BE49-F238E27FC236}">
                      <a16:creationId xmlns:a16="http://schemas.microsoft.com/office/drawing/2014/main" id="{7AB007FD-462D-282B-57FC-C976BD337256}"/>
                    </a:ext>
                  </a:extLst>
                </p:cNvPr>
                <p:cNvSpPr txBox="1"/>
                <p:nvPr/>
              </p:nvSpPr>
              <p:spPr>
                <a:xfrm>
                  <a:off x="3901838" y="6232661"/>
                  <a:ext cx="900000" cy="430887"/>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middle finger</a:t>
                  </a:r>
                </a:p>
              </p:txBody>
            </p:sp>
            <p:sp>
              <p:nvSpPr>
                <p:cNvPr id="34" name="Rectangle 12">
                  <a:extLst>
                    <a:ext uri="{FF2B5EF4-FFF2-40B4-BE49-F238E27FC236}">
                      <a16:creationId xmlns:a16="http://schemas.microsoft.com/office/drawing/2014/main" id="{A64054FF-9124-6815-214E-E744373B6695}"/>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L</a:t>
                  </a:r>
                  <a:endParaRPr lang="en-NL" sz="3600" dirty="0"/>
                </a:p>
              </p:txBody>
            </p:sp>
            <p:sp>
              <p:nvSpPr>
                <p:cNvPr id="35" name="Rectangle 11">
                  <a:extLst>
                    <a:ext uri="{FF2B5EF4-FFF2-40B4-BE49-F238E27FC236}">
                      <a16:creationId xmlns:a16="http://schemas.microsoft.com/office/drawing/2014/main" id="{9197FC87-87CC-C701-A4AB-454C856B2663}"/>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M</a:t>
                  </a:r>
                  <a:endParaRPr lang="en-NL" sz="3600" dirty="0"/>
                </a:p>
              </p:txBody>
            </p:sp>
            <p:sp>
              <p:nvSpPr>
                <p:cNvPr id="36" name="Rectangle 10">
                  <a:extLst>
                    <a:ext uri="{FF2B5EF4-FFF2-40B4-BE49-F238E27FC236}">
                      <a16:creationId xmlns:a16="http://schemas.microsoft.com/office/drawing/2014/main" id="{4914F938-CB41-9B3D-028E-7802826226DD}"/>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X</a:t>
                  </a:r>
                  <a:endParaRPr lang="en-NL" sz="3600" dirty="0"/>
                </a:p>
              </p:txBody>
            </p:sp>
            <p:sp>
              <p:nvSpPr>
                <p:cNvPr id="37" name="Rectangle 9">
                  <a:extLst>
                    <a:ext uri="{FF2B5EF4-FFF2-40B4-BE49-F238E27FC236}">
                      <a16:creationId xmlns:a16="http://schemas.microsoft.com/office/drawing/2014/main" id="{D6140349-670A-100E-4E33-E5AF284E828A}"/>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t>A</a:t>
                  </a:r>
                  <a:endParaRPr lang="en-NL" sz="3600" dirty="0"/>
                </a:p>
              </p:txBody>
            </p:sp>
          </p:grpSp>
          <p:grpSp>
            <p:nvGrpSpPr>
              <p:cNvPr id="7" name="Top Row">
                <a:extLst>
                  <a:ext uri="{FF2B5EF4-FFF2-40B4-BE49-F238E27FC236}">
                    <a16:creationId xmlns:a16="http://schemas.microsoft.com/office/drawing/2014/main" id="{89F8319F-4D07-8365-2F7E-7D28E9143677}"/>
                  </a:ext>
                </a:extLst>
              </p:cNvPr>
              <p:cNvGrpSpPr/>
              <p:nvPr/>
            </p:nvGrpSpPr>
            <p:grpSpPr>
              <a:xfrm>
                <a:off x="3598500" y="4798146"/>
                <a:ext cx="4995000" cy="473100"/>
                <a:chOff x="3598500" y="4798146"/>
                <a:chExt cx="4995000" cy="473100"/>
              </a:xfrm>
            </p:grpSpPr>
            <p:sp>
              <p:nvSpPr>
                <p:cNvPr id="8" name="Rectangle 8">
                  <a:extLst>
                    <a:ext uri="{FF2B5EF4-FFF2-40B4-BE49-F238E27FC236}">
                      <a16:creationId xmlns:a16="http://schemas.microsoft.com/office/drawing/2014/main" id="{85E02F18-4F79-0B1A-E357-BFC13842B114}"/>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9" name="Rectangle 7">
                  <a:extLst>
                    <a:ext uri="{FF2B5EF4-FFF2-40B4-BE49-F238E27FC236}">
                      <a16:creationId xmlns:a16="http://schemas.microsoft.com/office/drawing/2014/main" id="{3B773F04-D394-103A-192C-060A609CE924}"/>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7</a:t>
                  </a:r>
                </a:p>
              </p:txBody>
            </p:sp>
            <p:sp>
              <p:nvSpPr>
                <p:cNvPr id="10" name="Rectangle 9">
                  <a:extLst>
                    <a:ext uri="{FF2B5EF4-FFF2-40B4-BE49-F238E27FC236}">
                      <a16:creationId xmlns:a16="http://schemas.microsoft.com/office/drawing/2014/main" id="{4C1F132D-0EB2-7680-58D8-4FA6A52B9409}"/>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6</a:t>
                  </a:r>
                </a:p>
              </p:txBody>
            </p:sp>
            <p:sp>
              <p:nvSpPr>
                <p:cNvPr id="22" name="Rectangle 5">
                  <a:extLst>
                    <a:ext uri="{FF2B5EF4-FFF2-40B4-BE49-F238E27FC236}">
                      <a16:creationId xmlns:a16="http://schemas.microsoft.com/office/drawing/2014/main" id="{0B993341-D2B6-17D1-BE3E-047343BD2E1B}"/>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5</a:t>
                  </a:r>
                </a:p>
              </p:txBody>
            </p:sp>
            <p:sp>
              <p:nvSpPr>
                <p:cNvPr id="26" name="Rectangle 4">
                  <a:extLst>
                    <a:ext uri="{FF2B5EF4-FFF2-40B4-BE49-F238E27FC236}">
                      <a16:creationId xmlns:a16="http://schemas.microsoft.com/office/drawing/2014/main" id="{F6182BF5-772C-7C95-B42A-07D813D19CA1}"/>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a:t>
                  </a:r>
                </a:p>
                <a:p>
                  <a:pPr algn="ctr"/>
                  <a:r>
                    <a:rPr lang="en-NL" sz="1100" dirty="0"/>
                    <a:t>4</a:t>
                  </a:r>
                </a:p>
              </p:txBody>
            </p:sp>
            <p:sp>
              <p:nvSpPr>
                <p:cNvPr id="27" name="Rectangle 3">
                  <a:extLst>
                    <a:ext uri="{FF2B5EF4-FFF2-40B4-BE49-F238E27FC236}">
                      <a16:creationId xmlns:a16="http://schemas.microsoft.com/office/drawing/2014/main" id="{2162D883-B2A8-332C-819B-73FEB56A58CE}"/>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Icon3</a:t>
                  </a:r>
                </a:p>
              </p:txBody>
            </p:sp>
            <p:sp>
              <p:nvSpPr>
                <p:cNvPr id="28" name="Rectangle 2">
                  <a:extLst>
                    <a:ext uri="{FF2B5EF4-FFF2-40B4-BE49-F238E27FC236}">
                      <a16:creationId xmlns:a16="http://schemas.microsoft.com/office/drawing/2014/main" id="{6F81E3E6-F32C-1AC3-AA85-7627D1020326}"/>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I</a:t>
                  </a:r>
                  <a:r>
                    <a:rPr lang="en-NL" sz="1100" dirty="0"/>
                    <a:t>con 2</a:t>
                  </a:r>
                </a:p>
              </p:txBody>
            </p:sp>
            <p:sp>
              <p:nvSpPr>
                <p:cNvPr id="29" name="Rectangle 1">
                  <a:extLst>
                    <a:ext uri="{FF2B5EF4-FFF2-40B4-BE49-F238E27FC236}">
                      <a16:creationId xmlns:a16="http://schemas.microsoft.com/office/drawing/2014/main" id="{C21AFD2E-117F-4FD9-81B6-C31189059867}"/>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t>I</a:t>
                  </a:r>
                  <a:r>
                    <a:rPr lang="en-NL" sz="1100" dirty="0"/>
                    <a:t>con 1</a:t>
                  </a:r>
                </a:p>
              </p:txBody>
            </p:sp>
          </p:grpSp>
        </p:grpSp>
      </p:grpSp>
    </p:spTree>
    <p:extLst>
      <p:ext uri="{BB962C8B-B14F-4D97-AF65-F5344CB8AC3E}">
        <p14:creationId xmlns:p14="http://schemas.microsoft.com/office/powerpoint/2010/main" val="590886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733</Words>
  <Application>Microsoft Macintosh PowerPoint</Application>
  <PresentationFormat>Widescreen</PresentationFormat>
  <Paragraphs>106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Christopher Pinier</cp:lastModifiedBy>
  <cp:revision>22</cp:revision>
  <dcterms:created xsi:type="dcterms:W3CDTF">2024-09-12T13:24:33Z</dcterms:created>
  <dcterms:modified xsi:type="dcterms:W3CDTF">2024-10-02T10:48:11Z</dcterms:modified>
</cp:coreProperties>
</file>