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9" r:id="rId4"/>
    <p:sldId id="261" r:id="rId5"/>
    <p:sldId id="257" r:id="rId6"/>
    <p:sldId id="262" r:id="rId7"/>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717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46" autoAdjust="0"/>
    <p:restoredTop sz="94660"/>
  </p:normalViewPr>
  <p:slideViewPr>
    <p:cSldViewPr snapToGrid="0">
      <p:cViewPr varScale="1">
        <p:scale>
          <a:sx n="119" d="100"/>
          <a:sy n="119" d="100"/>
        </p:scale>
        <p:origin x="304" y="192"/>
      </p:cViewPr>
      <p:guideLst>
        <p:guide orient="horz" pos="2160"/>
        <p:guide pos="717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N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NL"/>
          </a:p>
        </p:txBody>
      </p:sp>
      <p:sp>
        <p:nvSpPr>
          <p:cNvPr id="4" name="Date Placeholder 3"/>
          <p:cNvSpPr>
            <a:spLocks noGrp="1"/>
          </p:cNvSpPr>
          <p:nvPr>
            <p:ph type="dt" sz="half" idx="10"/>
          </p:nvPr>
        </p:nvSpPr>
        <p:spPr/>
        <p:txBody>
          <a:bodyPr/>
          <a:lstStyle/>
          <a:p>
            <a:fld id="{C274915C-99FA-4F29-9B00-611347558E8B}" type="datetimeFigureOut">
              <a:rPr lang="nl-NL" smtClean="0"/>
              <a:t>02-10-2024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B04EF6A-A848-40EB-86E3-D766584EBEA3}" type="slidenum">
              <a:rPr lang="nl-NL" smtClean="0"/>
              <a:t>‹#›</a:t>
            </a:fld>
            <a:endParaRPr lang="nl-NL"/>
          </a:p>
        </p:txBody>
      </p:sp>
    </p:spTree>
    <p:extLst>
      <p:ext uri="{BB962C8B-B14F-4D97-AF65-F5344CB8AC3E}">
        <p14:creationId xmlns:p14="http://schemas.microsoft.com/office/powerpoint/2010/main" val="3204329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C274915C-99FA-4F29-9B00-611347558E8B}" type="datetimeFigureOut">
              <a:rPr lang="nl-NL" smtClean="0"/>
              <a:t>02-10-2024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B04EF6A-A848-40EB-86E3-D766584EBEA3}" type="slidenum">
              <a:rPr lang="nl-NL" smtClean="0"/>
              <a:t>‹#›</a:t>
            </a:fld>
            <a:endParaRPr lang="nl-NL"/>
          </a:p>
        </p:txBody>
      </p:sp>
    </p:spTree>
    <p:extLst>
      <p:ext uri="{BB962C8B-B14F-4D97-AF65-F5344CB8AC3E}">
        <p14:creationId xmlns:p14="http://schemas.microsoft.com/office/powerpoint/2010/main" val="1555919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N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C274915C-99FA-4F29-9B00-611347558E8B}" type="datetimeFigureOut">
              <a:rPr lang="nl-NL" smtClean="0"/>
              <a:t>02-10-2024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B04EF6A-A848-40EB-86E3-D766584EBEA3}" type="slidenum">
              <a:rPr lang="nl-NL" smtClean="0"/>
              <a:t>‹#›</a:t>
            </a:fld>
            <a:endParaRPr lang="nl-NL"/>
          </a:p>
        </p:txBody>
      </p:sp>
    </p:spTree>
    <p:extLst>
      <p:ext uri="{BB962C8B-B14F-4D97-AF65-F5344CB8AC3E}">
        <p14:creationId xmlns:p14="http://schemas.microsoft.com/office/powerpoint/2010/main" val="2501612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10"/>
          </p:nvPr>
        </p:nvSpPr>
        <p:spPr/>
        <p:txBody>
          <a:bodyPr/>
          <a:lstStyle/>
          <a:p>
            <a:fld id="{C274915C-99FA-4F29-9B00-611347558E8B}" type="datetimeFigureOut">
              <a:rPr lang="nl-NL" smtClean="0"/>
              <a:t>02-10-2024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B04EF6A-A848-40EB-86E3-D766584EBEA3}" type="slidenum">
              <a:rPr lang="nl-NL" smtClean="0"/>
              <a:t>‹#›</a:t>
            </a:fld>
            <a:endParaRPr lang="nl-NL"/>
          </a:p>
        </p:txBody>
      </p:sp>
    </p:spTree>
    <p:extLst>
      <p:ext uri="{BB962C8B-B14F-4D97-AF65-F5344CB8AC3E}">
        <p14:creationId xmlns:p14="http://schemas.microsoft.com/office/powerpoint/2010/main" val="3966780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N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274915C-99FA-4F29-9B00-611347558E8B}" type="datetimeFigureOut">
              <a:rPr lang="nl-NL" smtClean="0"/>
              <a:t>02-10-2024</a:t>
            </a:fld>
            <a:endParaRPr lang="nl-NL"/>
          </a:p>
        </p:txBody>
      </p:sp>
      <p:sp>
        <p:nvSpPr>
          <p:cNvPr id="5" name="Footer Placeholder 4"/>
          <p:cNvSpPr>
            <a:spLocks noGrp="1"/>
          </p:cNvSpPr>
          <p:nvPr>
            <p:ph type="ftr" sz="quarter" idx="11"/>
          </p:nvPr>
        </p:nvSpPr>
        <p:spPr/>
        <p:txBody>
          <a:bodyPr/>
          <a:lstStyle/>
          <a:p>
            <a:endParaRPr lang="nl-NL"/>
          </a:p>
        </p:txBody>
      </p:sp>
      <p:sp>
        <p:nvSpPr>
          <p:cNvPr id="6" name="Slide Number Placeholder 5"/>
          <p:cNvSpPr>
            <a:spLocks noGrp="1"/>
          </p:cNvSpPr>
          <p:nvPr>
            <p:ph type="sldNum" sz="quarter" idx="12"/>
          </p:nvPr>
        </p:nvSpPr>
        <p:spPr/>
        <p:txBody>
          <a:bodyPr/>
          <a:lstStyle/>
          <a:p>
            <a:fld id="{BB04EF6A-A848-40EB-86E3-D766584EBEA3}" type="slidenum">
              <a:rPr lang="nl-NL" smtClean="0"/>
              <a:t>‹#›</a:t>
            </a:fld>
            <a:endParaRPr lang="nl-NL"/>
          </a:p>
        </p:txBody>
      </p:sp>
    </p:spTree>
    <p:extLst>
      <p:ext uri="{BB962C8B-B14F-4D97-AF65-F5344CB8AC3E}">
        <p14:creationId xmlns:p14="http://schemas.microsoft.com/office/powerpoint/2010/main" val="693706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Date Placeholder 4"/>
          <p:cNvSpPr>
            <a:spLocks noGrp="1"/>
          </p:cNvSpPr>
          <p:nvPr>
            <p:ph type="dt" sz="half" idx="10"/>
          </p:nvPr>
        </p:nvSpPr>
        <p:spPr/>
        <p:txBody>
          <a:bodyPr/>
          <a:lstStyle/>
          <a:p>
            <a:fld id="{C274915C-99FA-4F29-9B00-611347558E8B}" type="datetimeFigureOut">
              <a:rPr lang="nl-NL" smtClean="0"/>
              <a:t>02-10-2024</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BB04EF6A-A848-40EB-86E3-D766584EBEA3}" type="slidenum">
              <a:rPr lang="nl-NL" smtClean="0"/>
              <a:t>‹#›</a:t>
            </a:fld>
            <a:endParaRPr lang="nl-NL"/>
          </a:p>
        </p:txBody>
      </p:sp>
    </p:spTree>
    <p:extLst>
      <p:ext uri="{BB962C8B-B14F-4D97-AF65-F5344CB8AC3E}">
        <p14:creationId xmlns:p14="http://schemas.microsoft.com/office/powerpoint/2010/main" val="65872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N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7" name="Date Placeholder 6"/>
          <p:cNvSpPr>
            <a:spLocks noGrp="1"/>
          </p:cNvSpPr>
          <p:nvPr>
            <p:ph type="dt" sz="half" idx="10"/>
          </p:nvPr>
        </p:nvSpPr>
        <p:spPr/>
        <p:txBody>
          <a:bodyPr/>
          <a:lstStyle/>
          <a:p>
            <a:fld id="{C274915C-99FA-4F29-9B00-611347558E8B}" type="datetimeFigureOut">
              <a:rPr lang="nl-NL" smtClean="0"/>
              <a:t>02-10-2024</a:t>
            </a:fld>
            <a:endParaRPr lang="nl-NL"/>
          </a:p>
        </p:txBody>
      </p:sp>
      <p:sp>
        <p:nvSpPr>
          <p:cNvPr id="8" name="Footer Placeholder 7"/>
          <p:cNvSpPr>
            <a:spLocks noGrp="1"/>
          </p:cNvSpPr>
          <p:nvPr>
            <p:ph type="ftr" sz="quarter" idx="11"/>
          </p:nvPr>
        </p:nvSpPr>
        <p:spPr/>
        <p:txBody>
          <a:bodyPr/>
          <a:lstStyle/>
          <a:p>
            <a:endParaRPr lang="nl-NL"/>
          </a:p>
        </p:txBody>
      </p:sp>
      <p:sp>
        <p:nvSpPr>
          <p:cNvPr id="9" name="Slide Number Placeholder 8"/>
          <p:cNvSpPr>
            <a:spLocks noGrp="1"/>
          </p:cNvSpPr>
          <p:nvPr>
            <p:ph type="sldNum" sz="quarter" idx="12"/>
          </p:nvPr>
        </p:nvSpPr>
        <p:spPr/>
        <p:txBody>
          <a:bodyPr/>
          <a:lstStyle/>
          <a:p>
            <a:fld id="{BB04EF6A-A848-40EB-86E3-D766584EBEA3}" type="slidenum">
              <a:rPr lang="nl-NL" smtClean="0"/>
              <a:t>‹#›</a:t>
            </a:fld>
            <a:endParaRPr lang="nl-NL"/>
          </a:p>
        </p:txBody>
      </p:sp>
    </p:spTree>
    <p:extLst>
      <p:ext uri="{BB962C8B-B14F-4D97-AF65-F5344CB8AC3E}">
        <p14:creationId xmlns:p14="http://schemas.microsoft.com/office/powerpoint/2010/main" val="2551896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NL"/>
          </a:p>
        </p:txBody>
      </p:sp>
      <p:sp>
        <p:nvSpPr>
          <p:cNvPr id="3" name="Date Placeholder 2"/>
          <p:cNvSpPr>
            <a:spLocks noGrp="1"/>
          </p:cNvSpPr>
          <p:nvPr>
            <p:ph type="dt" sz="half" idx="10"/>
          </p:nvPr>
        </p:nvSpPr>
        <p:spPr/>
        <p:txBody>
          <a:bodyPr/>
          <a:lstStyle/>
          <a:p>
            <a:fld id="{C274915C-99FA-4F29-9B00-611347558E8B}" type="datetimeFigureOut">
              <a:rPr lang="nl-NL" smtClean="0"/>
              <a:t>02-10-2024</a:t>
            </a:fld>
            <a:endParaRPr lang="nl-NL"/>
          </a:p>
        </p:txBody>
      </p:sp>
      <p:sp>
        <p:nvSpPr>
          <p:cNvPr id="4" name="Footer Placeholder 3"/>
          <p:cNvSpPr>
            <a:spLocks noGrp="1"/>
          </p:cNvSpPr>
          <p:nvPr>
            <p:ph type="ftr" sz="quarter" idx="11"/>
          </p:nvPr>
        </p:nvSpPr>
        <p:spPr/>
        <p:txBody>
          <a:bodyPr/>
          <a:lstStyle/>
          <a:p>
            <a:endParaRPr lang="nl-NL"/>
          </a:p>
        </p:txBody>
      </p:sp>
      <p:sp>
        <p:nvSpPr>
          <p:cNvPr id="5" name="Slide Number Placeholder 4"/>
          <p:cNvSpPr>
            <a:spLocks noGrp="1"/>
          </p:cNvSpPr>
          <p:nvPr>
            <p:ph type="sldNum" sz="quarter" idx="12"/>
          </p:nvPr>
        </p:nvSpPr>
        <p:spPr/>
        <p:txBody>
          <a:bodyPr/>
          <a:lstStyle/>
          <a:p>
            <a:fld id="{BB04EF6A-A848-40EB-86E3-D766584EBEA3}" type="slidenum">
              <a:rPr lang="nl-NL" smtClean="0"/>
              <a:t>‹#›</a:t>
            </a:fld>
            <a:endParaRPr lang="nl-NL"/>
          </a:p>
        </p:txBody>
      </p:sp>
    </p:spTree>
    <p:extLst>
      <p:ext uri="{BB962C8B-B14F-4D97-AF65-F5344CB8AC3E}">
        <p14:creationId xmlns:p14="http://schemas.microsoft.com/office/powerpoint/2010/main" val="269937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4915C-99FA-4F29-9B00-611347558E8B}" type="datetimeFigureOut">
              <a:rPr lang="nl-NL" smtClean="0"/>
              <a:t>02-10-2024</a:t>
            </a:fld>
            <a:endParaRPr lang="nl-NL"/>
          </a:p>
        </p:txBody>
      </p:sp>
      <p:sp>
        <p:nvSpPr>
          <p:cNvPr id="3" name="Footer Placeholder 2"/>
          <p:cNvSpPr>
            <a:spLocks noGrp="1"/>
          </p:cNvSpPr>
          <p:nvPr>
            <p:ph type="ftr" sz="quarter" idx="11"/>
          </p:nvPr>
        </p:nvSpPr>
        <p:spPr/>
        <p:txBody>
          <a:bodyPr/>
          <a:lstStyle/>
          <a:p>
            <a:endParaRPr lang="nl-NL"/>
          </a:p>
        </p:txBody>
      </p:sp>
      <p:sp>
        <p:nvSpPr>
          <p:cNvPr id="4" name="Slide Number Placeholder 3"/>
          <p:cNvSpPr>
            <a:spLocks noGrp="1"/>
          </p:cNvSpPr>
          <p:nvPr>
            <p:ph type="sldNum" sz="quarter" idx="12"/>
          </p:nvPr>
        </p:nvSpPr>
        <p:spPr/>
        <p:txBody>
          <a:bodyPr/>
          <a:lstStyle/>
          <a:p>
            <a:fld id="{BB04EF6A-A848-40EB-86E3-D766584EBEA3}" type="slidenum">
              <a:rPr lang="nl-NL" smtClean="0"/>
              <a:t>‹#›</a:t>
            </a:fld>
            <a:endParaRPr lang="nl-NL"/>
          </a:p>
        </p:txBody>
      </p:sp>
    </p:spTree>
    <p:extLst>
      <p:ext uri="{BB962C8B-B14F-4D97-AF65-F5344CB8AC3E}">
        <p14:creationId xmlns:p14="http://schemas.microsoft.com/office/powerpoint/2010/main" val="3249932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274915C-99FA-4F29-9B00-611347558E8B}" type="datetimeFigureOut">
              <a:rPr lang="nl-NL" smtClean="0"/>
              <a:t>02-10-2024</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BB04EF6A-A848-40EB-86E3-D766584EBEA3}" type="slidenum">
              <a:rPr lang="nl-NL" smtClean="0"/>
              <a:t>‹#›</a:t>
            </a:fld>
            <a:endParaRPr lang="nl-NL"/>
          </a:p>
        </p:txBody>
      </p:sp>
    </p:spTree>
    <p:extLst>
      <p:ext uri="{BB962C8B-B14F-4D97-AF65-F5344CB8AC3E}">
        <p14:creationId xmlns:p14="http://schemas.microsoft.com/office/powerpoint/2010/main" val="2610057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N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274915C-99FA-4F29-9B00-611347558E8B}" type="datetimeFigureOut">
              <a:rPr lang="nl-NL" smtClean="0"/>
              <a:t>02-10-2024</a:t>
            </a:fld>
            <a:endParaRPr lang="nl-NL"/>
          </a:p>
        </p:txBody>
      </p:sp>
      <p:sp>
        <p:nvSpPr>
          <p:cNvPr id="6" name="Footer Placeholder 5"/>
          <p:cNvSpPr>
            <a:spLocks noGrp="1"/>
          </p:cNvSpPr>
          <p:nvPr>
            <p:ph type="ftr" sz="quarter" idx="11"/>
          </p:nvPr>
        </p:nvSpPr>
        <p:spPr/>
        <p:txBody>
          <a:bodyPr/>
          <a:lstStyle/>
          <a:p>
            <a:endParaRPr lang="nl-NL"/>
          </a:p>
        </p:txBody>
      </p:sp>
      <p:sp>
        <p:nvSpPr>
          <p:cNvPr id="7" name="Slide Number Placeholder 6"/>
          <p:cNvSpPr>
            <a:spLocks noGrp="1"/>
          </p:cNvSpPr>
          <p:nvPr>
            <p:ph type="sldNum" sz="quarter" idx="12"/>
          </p:nvPr>
        </p:nvSpPr>
        <p:spPr/>
        <p:txBody>
          <a:bodyPr/>
          <a:lstStyle/>
          <a:p>
            <a:fld id="{BB04EF6A-A848-40EB-86E3-D766584EBEA3}" type="slidenum">
              <a:rPr lang="nl-NL" smtClean="0"/>
              <a:t>‹#›</a:t>
            </a:fld>
            <a:endParaRPr lang="nl-NL"/>
          </a:p>
        </p:txBody>
      </p:sp>
    </p:spTree>
    <p:extLst>
      <p:ext uri="{BB962C8B-B14F-4D97-AF65-F5344CB8AC3E}">
        <p14:creationId xmlns:p14="http://schemas.microsoft.com/office/powerpoint/2010/main" val="2275009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N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74915C-99FA-4F29-9B00-611347558E8B}" type="datetimeFigureOut">
              <a:rPr lang="nl-NL" smtClean="0"/>
              <a:t>02-10-2024</a:t>
            </a:fld>
            <a:endParaRPr lang="nl-N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N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04EF6A-A848-40EB-86E3-D766584EBEA3}" type="slidenum">
              <a:rPr lang="nl-NL" smtClean="0"/>
              <a:t>‹#›</a:t>
            </a:fld>
            <a:endParaRPr lang="nl-NL"/>
          </a:p>
        </p:txBody>
      </p:sp>
    </p:spTree>
    <p:extLst>
      <p:ext uri="{BB962C8B-B14F-4D97-AF65-F5344CB8AC3E}">
        <p14:creationId xmlns:p14="http://schemas.microsoft.com/office/powerpoint/2010/main" val="4047621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4" name="Rectangle 3"/>
          <p:cNvSpPr/>
          <p:nvPr/>
        </p:nvSpPr>
        <p:spPr>
          <a:xfrm>
            <a:off x="1473869" y="100012"/>
            <a:ext cx="9555240" cy="6464847"/>
          </a:xfrm>
          <a:prstGeom prst="rect">
            <a:avLst/>
          </a:prstGeom>
        </p:spPr>
        <p:txBody>
          <a:bodyPr wrap="square">
            <a:spAutoFit/>
          </a:bodyPr>
          <a:lstStyle/>
          <a:p>
            <a:pPr algn="ctr">
              <a:lnSpc>
                <a:spcPct val="107000"/>
              </a:lnSpc>
              <a:spcAft>
                <a:spcPts val="800"/>
              </a:spcAft>
            </a:pPr>
            <a:r>
              <a:rPr lang="en-US" sz="1600" dirty="0">
                <a:solidFill>
                  <a:schemeClr val="bg1"/>
                </a:solidFill>
                <a:ea typeface="Times New Roman" panose="02020603050405020304" pitchFamily="18" charset="0"/>
                <a:cs typeface="Times New Roman" panose="02020603050405020304" pitchFamily="18" charset="0"/>
              </a:rPr>
              <a:t>Welcome to the Abstract Reasoning Experiment</a:t>
            </a:r>
            <a:endParaRPr lang="nl-NL" sz="1600" dirty="0">
              <a:solidFill>
                <a:schemeClr val="bg1"/>
              </a:solidFill>
              <a:effectLst/>
              <a:ea typeface="Calibri" panose="020F0502020204030204" pitchFamily="34" charset="0"/>
              <a:cs typeface="Times New Roman" panose="02020603050405020304" pitchFamily="18" charset="0"/>
            </a:endParaRPr>
          </a:p>
          <a:p>
            <a:pPr>
              <a:lnSpc>
                <a:spcPct val="107000"/>
              </a:lnSpc>
              <a:spcAft>
                <a:spcPts val="800"/>
              </a:spcAft>
            </a:pPr>
            <a:r>
              <a:rPr lang="en-US" sz="1600" dirty="0">
                <a:solidFill>
                  <a:schemeClr val="bg1"/>
                </a:solidFill>
                <a:ea typeface="Times New Roman" panose="02020603050405020304" pitchFamily="18" charset="0"/>
                <a:cs typeface="Times New Roman" panose="02020603050405020304" pitchFamily="18" charset="0"/>
              </a:rPr>
              <a:t>In this study, you will solve reasoning problems involving sequences of black icons.</a:t>
            </a:r>
            <a:endParaRPr lang="nl-NL" sz="1600" dirty="0">
              <a:solidFill>
                <a:schemeClr val="bg1"/>
              </a:solidFill>
              <a:effectLst/>
              <a:ea typeface="Calibri" panose="020F0502020204030204" pitchFamily="34" charset="0"/>
              <a:cs typeface="Times New Roman" panose="02020603050405020304" pitchFamily="18" charset="0"/>
            </a:endParaRPr>
          </a:p>
          <a:p>
            <a:pPr>
              <a:lnSpc>
                <a:spcPct val="107000"/>
              </a:lnSpc>
              <a:spcAft>
                <a:spcPts val="800"/>
              </a:spcAft>
            </a:pPr>
            <a:r>
              <a:rPr lang="nl-NL" sz="1600" dirty="0">
                <a:solidFill>
                  <a:schemeClr val="bg1"/>
                </a:solidFill>
                <a:ea typeface="Times New Roman" panose="02020603050405020304" pitchFamily="18" charset="0"/>
                <a:cs typeface="Times New Roman" panose="02020603050405020304" pitchFamily="18" charset="0"/>
              </a:rPr>
              <a:t>For each problem:</a:t>
            </a:r>
          </a:p>
          <a:p>
            <a:pPr marL="800100" lvl="1" indent="-342900">
              <a:lnSpc>
                <a:spcPct val="107000"/>
              </a:lnSpc>
              <a:spcAft>
                <a:spcPts val="800"/>
              </a:spcAft>
              <a:buAutoNum type="arabicPeriod"/>
            </a:pPr>
            <a:r>
              <a:rPr lang="nl-NL" sz="1600" dirty="0">
                <a:solidFill>
                  <a:schemeClr val="bg1"/>
                </a:solidFill>
                <a:ea typeface="Times New Roman" panose="02020603050405020304" pitchFamily="18" charset="0"/>
                <a:cs typeface="Times New Roman" panose="02020603050405020304" pitchFamily="18" charset="0"/>
              </a:rPr>
              <a:t>A </a:t>
            </a:r>
            <a:r>
              <a:rPr lang="nl-NL" sz="1600" dirty="0" err="1">
                <a:solidFill>
                  <a:schemeClr val="bg1"/>
                </a:solidFill>
                <a:ea typeface="Times New Roman" panose="02020603050405020304" pitchFamily="18" charset="0"/>
                <a:cs typeface="Times New Roman" panose="02020603050405020304" pitchFamily="18" charset="0"/>
              </a:rPr>
              <a:t>sequence</a:t>
            </a:r>
            <a:r>
              <a:rPr lang="nl-NL" sz="1600" dirty="0">
                <a:solidFill>
                  <a:schemeClr val="bg1"/>
                </a:solidFill>
                <a:ea typeface="Times New Roman" panose="02020603050405020304" pitchFamily="18" charset="0"/>
                <a:cs typeface="Times New Roman" panose="02020603050405020304" pitchFamily="18" charset="0"/>
              </a:rPr>
              <a:t> of </a:t>
            </a:r>
            <a:r>
              <a:rPr lang="nl-NL" sz="1600" dirty="0" err="1">
                <a:solidFill>
                  <a:schemeClr val="bg1"/>
                </a:solidFill>
                <a:ea typeface="Times New Roman" panose="02020603050405020304" pitchFamily="18" charset="0"/>
                <a:cs typeface="Times New Roman" panose="02020603050405020304" pitchFamily="18" charset="0"/>
              </a:rPr>
              <a:t>icons</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will</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be</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shown</a:t>
            </a:r>
            <a:r>
              <a:rPr lang="nl-NL" sz="1600" dirty="0">
                <a:solidFill>
                  <a:schemeClr val="bg1"/>
                </a:solidFill>
                <a:ea typeface="Times New Roman" panose="02020603050405020304" pitchFamily="18" charset="0"/>
                <a:cs typeface="Times New Roman" panose="02020603050405020304" pitchFamily="18" charset="0"/>
              </a:rPr>
              <a:t> in </a:t>
            </a:r>
            <a:r>
              <a:rPr lang="nl-NL" sz="1600" dirty="0" err="1">
                <a:solidFill>
                  <a:schemeClr val="bg1"/>
                </a:solidFill>
                <a:ea typeface="Times New Roman" panose="02020603050405020304" pitchFamily="18" charset="0"/>
                <a:cs typeface="Times New Roman" panose="02020603050405020304" pitchFamily="18" charset="0"/>
              </a:rPr>
              <a:t>the</a:t>
            </a:r>
            <a:r>
              <a:rPr lang="nl-NL" sz="1600" dirty="0">
                <a:solidFill>
                  <a:schemeClr val="bg1"/>
                </a:solidFill>
                <a:ea typeface="Times New Roman" panose="02020603050405020304" pitchFamily="18" charset="0"/>
                <a:cs typeface="Times New Roman" panose="02020603050405020304" pitchFamily="18" charset="0"/>
              </a:rPr>
              <a:t> top </a:t>
            </a:r>
            <a:r>
              <a:rPr lang="nl-NL" sz="1600" dirty="0" err="1">
                <a:solidFill>
                  <a:schemeClr val="bg1"/>
                </a:solidFill>
                <a:ea typeface="Times New Roman" panose="02020603050405020304" pitchFamily="18" charset="0"/>
                <a:cs typeface="Times New Roman" panose="02020603050405020304" pitchFamily="18" charset="0"/>
              </a:rPr>
              <a:t>row</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followed</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by</a:t>
            </a:r>
            <a:r>
              <a:rPr lang="nl-NL" sz="1600" dirty="0">
                <a:solidFill>
                  <a:schemeClr val="bg1"/>
                </a:solidFill>
                <a:ea typeface="Times New Roman" panose="02020603050405020304" pitchFamily="18" charset="0"/>
                <a:cs typeface="Times New Roman" panose="02020603050405020304" pitchFamily="18" charset="0"/>
              </a:rPr>
              <a:t> a question mark.</a:t>
            </a:r>
          </a:p>
          <a:p>
            <a:pPr marL="800100" lvl="1" indent="-342900">
              <a:lnSpc>
                <a:spcPct val="107000"/>
              </a:lnSpc>
              <a:spcAft>
                <a:spcPts val="800"/>
              </a:spcAft>
              <a:buAutoNum type="arabicPeriod"/>
            </a:pPr>
            <a:r>
              <a:rPr lang="nl-NL" sz="1600" dirty="0" err="1">
                <a:solidFill>
                  <a:schemeClr val="bg1"/>
                </a:solidFill>
                <a:ea typeface="Times New Roman" panose="02020603050405020304" pitchFamily="18" charset="0"/>
                <a:cs typeface="Times New Roman" panose="02020603050405020304" pitchFamily="18" charset="0"/>
              </a:rPr>
              <a:t>Four</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icons</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will</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be</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shown</a:t>
            </a:r>
            <a:r>
              <a:rPr lang="nl-NL" sz="1600" dirty="0">
                <a:solidFill>
                  <a:schemeClr val="bg1"/>
                </a:solidFill>
                <a:ea typeface="Times New Roman" panose="02020603050405020304" pitchFamily="18" charset="0"/>
                <a:cs typeface="Times New Roman" panose="02020603050405020304" pitchFamily="18" charset="0"/>
              </a:rPr>
              <a:t> on </a:t>
            </a:r>
            <a:r>
              <a:rPr lang="nl-NL" sz="1600" dirty="0" err="1">
                <a:solidFill>
                  <a:schemeClr val="bg1"/>
                </a:solidFill>
                <a:ea typeface="Times New Roman" panose="02020603050405020304" pitchFamily="18" charset="0"/>
                <a:cs typeface="Times New Roman" panose="02020603050405020304" pitchFamily="18" charset="0"/>
              </a:rPr>
              <a:t>the</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bottom</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row</a:t>
            </a:r>
            <a:r>
              <a:rPr lang="nl-NL" sz="1600" dirty="0">
                <a:solidFill>
                  <a:schemeClr val="bg1"/>
                </a:solidFill>
                <a:ea typeface="Times New Roman" panose="02020603050405020304" pitchFamily="18" charset="0"/>
                <a:cs typeface="Times New Roman" panose="02020603050405020304" pitchFamily="18" charset="0"/>
              </a:rPr>
              <a:t>.</a:t>
            </a:r>
          </a:p>
          <a:p>
            <a:pPr marL="800100" lvl="1" indent="-342900">
              <a:lnSpc>
                <a:spcPct val="107000"/>
              </a:lnSpc>
              <a:spcAft>
                <a:spcPts val="800"/>
              </a:spcAft>
              <a:buAutoNum type="arabicPeriod"/>
            </a:pPr>
            <a:r>
              <a:rPr lang="nl-NL" sz="1600" dirty="0" err="1">
                <a:solidFill>
                  <a:schemeClr val="bg1"/>
                </a:solidFill>
                <a:ea typeface="Times New Roman" panose="02020603050405020304" pitchFamily="18" charset="0"/>
                <a:cs typeface="Times New Roman" panose="02020603050405020304" pitchFamily="18" charset="0"/>
              </a:rPr>
              <a:t>Your</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task</a:t>
            </a:r>
            <a:r>
              <a:rPr lang="nl-NL" sz="1600" dirty="0">
                <a:solidFill>
                  <a:schemeClr val="bg1"/>
                </a:solidFill>
                <a:ea typeface="Times New Roman" panose="02020603050405020304" pitchFamily="18" charset="0"/>
                <a:cs typeface="Times New Roman" panose="02020603050405020304" pitchFamily="18" charset="0"/>
              </a:rPr>
              <a:t> is </a:t>
            </a:r>
            <a:r>
              <a:rPr lang="nl-NL" sz="1600" dirty="0" err="1">
                <a:solidFill>
                  <a:schemeClr val="bg1"/>
                </a:solidFill>
                <a:ea typeface="Times New Roman" panose="02020603050405020304" pitchFamily="18" charset="0"/>
                <a:cs typeface="Times New Roman" panose="02020603050405020304" pitchFamily="18" charset="0"/>
              </a:rPr>
              <a:t>to</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choose</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which</a:t>
            </a:r>
            <a:r>
              <a:rPr lang="nl-NL" sz="1600" dirty="0">
                <a:solidFill>
                  <a:schemeClr val="bg1"/>
                </a:solidFill>
                <a:ea typeface="Times New Roman" panose="02020603050405020304" pitchFamily="18" charset="0"/>
                <a:cs typeface="Times New Roman" panose="02020603050405020304" pitchFamily="18" charset="0"/>
              </a:rPr>
              <a:t> of </a:t>
            </a:r>
            <a:r>
              <a:rPr lang="nl-NL" sz="1600" dirty="0" err="1">
                <a:solidFill>
                  <a:schemeClr val="bg1"/>
                </a:solidFill>
                <a:ea typeface="Times New Roman" panose="02020603050405020304" pitchFamily="18" charset="0"/>
                <a:cs typeface="Times New Roman" panose="02020603050405020304" pitchFamily="18" charset="0"/>
              </a:rPr>
              <a:t>the</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four</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icons</a:t>
            </a:r>
            <a:r>
              <a:rPr lang="nl-NL" sz="1600" dirty="0">
                <a:solidFill>
                  <a:schemeClr val="bg1"/>
                </a:solidFill>
                <a:ea typeface="Times New Roman" panose="02020603050405020304" pitchFamily="18" charset="0"/>
                <a:cs typeface="Times New Roman" panose="02020603050405020304" pitchFamily="18" charset="0"/>
              </a:rPr>
              <a:t> in </a:t>
            </a:r>
            <a:r>
              <a:rPr lang="nl-NL" sz="1600" dirty="0" err="1">
                <a:solidFill>
                  <a:schemeClr val="bg1"/>
                </a:solidFill>
                <a:ea typeface="Times New Roman" panose="02020603050405020304" pitchFamily="18" charset="0"/>
                <a:cs typeface="Times New Roman" panose="02020603050405020304" pitchFamily="18" charset="0"/>
              </a:rPr>
              <a:t>the</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bottom</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row</a:t>
            </a:r>
            <a:r>
              <a:rPr lang="nl-NL" sz="1600" dirty="0">
                <a:solidFill>
                  <a:schemeClr val="bg1"/>
                </a:solidFill>
                <a:ea typeface="Times New Roman" panose="02020603050405020304" pitchFamily="18" charset="0"/>
                <a:cs typeface="Times New Roman" panose="02020603050405020304" pitchFamily="18" charset="0"/>
              </a:rPr>
              <a:t> best </a:t>
            </a:r>
            <a:r>
              <a:rPr lang="nl-NL" sz="1600" dirty="0" err="1">
                <a:solidFill>
                  <a:schemeClr val="bg1"/>
                </a:solidFill>
                <a:ea typeface="Times New Roman" panose="02020603050405020304" pitchFamily="18" charset="0"/>
                <a:cs typeface="Times New Roman" panose="02020603050405020304" pitchFamily="18" charset="0"/>
              </a:rPr>
              <a:t>continues</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the</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sequence</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above</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thus</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replacing</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the</a:t>
            </a:r>
            <a:r>
              <a:rPr lang="nl-NL" sz="1600" dirty="0">
                <a:solidFill>
                  <a:schemeClr val="bg1"/>
                </a:solidFill>
                <a:ea typeface="Times New Roman" panose="02020603050405020304" pitchFamily="18" charset="0"/>
                <a:cs typeface="Times New Roman" panose="02020603050405020304" pitchFamily="18" charset="0"/>
              </a:rPr>
              <a:t> question mark.</a:t>
            </a:r>
          </a:p>
          <a:p>
            <a:pPr>
              <a:lnSpc>
                <a:spcPct val="107000"/>
              </a:lnSpc>
              <a:spcAft>
                <a:spcPts val="800"/>
              </a:spcAft>
            </a:pPr>
            <a:r>
              <a:rPr lang="en-US" sz="1600" dirty="0">
                <a:solidFill>
                  <a:schemeClr val="bg1"/>
                </a:solidFill>
                <a:ea typeface="Times New Roman" panose="02020603050405020304" pitchFamily="18" charset="0"/>
                <a:cs typeface="Times New Roman" panose="02020603050405020304" pitchFamily="18" charset="0"/>
              </a:rPr>
              <a:t>Note:</a:t>
            </a:r>
          </a:p>
          <a:p>
            <a:pPr marL="742950" lvl="1" indent="-285750">
              <a:lnSpc>
                <a:spcPct val="107000"/>
              </a:lnSpc>
              <a:spcAft>
                <a:spcPts val="800"/>
              </a:spcAft>
              <a:buFontTx/>
              <a:buChar char="-"/>
            </a:pPr>
            <a:r>
              <a:rPr lang="en-US" sz="1600" dirty="0">
                <a:solidFill>
                  <a:schemeClr val="bg1"/>
                </a:solidFill>
                <a:ea typeface="Times New Roman" panose="02020603050405020304" pitchFamily="18" charset="0"/>
                <a:cs typeface="Times New Roman" panose="02020603050405020304" pitchFamily="18" charset="0"/>
              </a:rPr>
              <a:t>Icons in the top and bottom row will first be briefly shown one by one and in random order. Next, all the icons will appear together at once and will remain on the screen until you make a decision.</a:t>
            </a:r>
            <a:endParaRPr lang="en-US" sz="1600" dirty="0">
              <a:solidFill>
                <a:schemeClr val="bg1"/>
              </a:solidFill>
            </a:endParaRPr>
          </a:p>
          <a:p>
            <a:pPr marL="742950" lvl="1" indent="-285750">
              <a:lnSpc>
                <a:spcPct val="107000"/>
              </a:lnSpc>
              <a:spcAft>
                <a:spcPts val="800"/>
              </a:spcAft>
              <a:buFontTx/>
              <a:buChar char="-"/>
            </a:pPr>
            <a:r>
              <a:rPr lang="en-US" sz="1600" dirty="0">
                <a:solidFill>
                  <a:schemeClr val="bg1"/>
                </a:solidFill>
              </a:rPr>
              <a:t>You will have a limited time window to make your </a:t>
            </a:r>
            <a:r>
              <a:rPr lang="en-US" sz="1600" dirty="0">
                <a:solidFill>
                  <a:schemeClr val="bg1"/>
                </a:solidFill>
                <a:ea typeface="Times New Roman" panose="02020603050405020304" pitchFamily="18" charset="0"/>
                <a:cs typeface="Times New Roman" panose="02020603050405020304" pitchFamily="18" charset="0"/>
              </a:rPr>
              <a:t>decision</a:t>
            </a:r>
            <a:r>
              <a:rPr lang="en-US" sz="1600" dirty="0">
                <a:solidFill>
                  <a:schemeClr val="bg1"/>
                </a:solidFill>
              </a:rPr>
              <a:t>, so try to respond as quickly and accurately as possible</a:t>
            </a:r>
            <a:r>
              <a:rPr lang="en-US" sz="1600" dirty="0">
                <a:solidFill>
                  <a:schemeClr val="bg1"/>
                </a:solidFill>
                <a:ea typeface="Times New Roman" panose="02020603050405020304" pitchFamily="18" charset="0"/>
                <a:cs typeface="Times New Roman" panose="02020603050405020304" pitchFamily="18" charset="0"/>
              </a:rPr>
              <a:t>.</a:t>
            </a:r>
          </a:p>
          <a:p>
            <a:pPr marL="742950" lvl="1" indent="-285750">
              <a:lnSpc>
                <a:spcPct val="107000"/>
              </a:lnSpc>
              <a:spcAft>
                <a:spcPts val="800"/>
              </a:spcAft>
              <a:buFontTx/>
              <a:buChar char="-"/>
            </a:pPr>
            <a:r>
              <a:rPr lang="en-US" sz="1600" dirty="0">
                <a:solidFill>
                  <a:schemeClr val="bg1"/>
                </a:solidFill>
                <a:ea typeface="Times New Roman" panose="02020603050405020304" pitchFamily="18" charset="0"/>
                <a:cs typeface="Times New Roman" panose="02020603050405020304" pitchFamily="18" charset="0"/>
              </a:rPr>
              <a:t>Between trials, a fixation cross (+) will appear in the center of the screen. Please focus your gaze on this cross until the next trial begins.</a:t>
            </a:r>
            <a:endParaRPr lang="nl-NL" sz="1600" dirty="0">
              <a:solidFill>
                <a:schemeClr val="bg1"/>
              </a:solidFill>
              <a:ea typeface="Times New Roman" panose="02020603050405020304" pitchFamily="18" charset="0"/>
              <a:cs typeface="Times New Roman" panose="02020603050405020304" pitchFamily="18" charset="0"/>
            </a:endParaRPr>
          </a:p>
          <a:p>
            <a:pPr marL="742950" lvl="1" indent="-285750">
              <a:lnSpc>
                <a:spcPct val="107000"/>
              </a:lnSpc>
              <a:spcAft>
                <a:spcPts val="800"/>
              </a:spcAft>
              <a:buFontTx/>
              <a:buChar char="-"/>
            </a:pPr>
            <a:r>
              <a:rPr lang="nl-NL" sz="1600" dirty="0">
                <a:solidFill>
                  <a:schemeClr val="bg1"/>
                </a:solidFill>
                <a:ea typeface="Times New Roman" panose="02020603050405020304" pitchFamily="18" charset="0"/>
                <a:cs typeface="Times New Roman" panose="02020603050405020304" pitchFamily="18" charset="0"/>
              </a:rPr>
              <a:t>The </a:t>
            </a:r>
            <a:r>
              <a:rPr lang="nl-NL" sz="1600" dirty="0" err="1">
                <a:solidFill>
                  <a:schemeClr val="bg1"/>
                </a:solidFill>
                <a:ea typeface="Times New Roman" panose="02020603050405020304" pitchFamily="18" charset="0"/>
                <a:cs typeface="Times New Roman" panose="02020603050405020304" pitchFamily="18" charset="0"/>
              </a:rPr>
              <a:t>session</a:t>
            </a:r>
            <a:r>
              <a:rPr lang="nl-NL" sz="1600" dirty="0">
                <a:solidFill>
                  <a:schemeClr val="bg1"/>
                </a:solidFill>
                <a:ea typeface="Times New Roman" panose="02020603050405020304" pitchFamily="18" charset="0"/>
                <a:cs typeface="Times New Roman" panose="02020603050405020304" pitchFamily="18" charset="0"/>
              </a:rPr>
              <a:t> is </a:t>
            </a:r>
            <a:r>
              <a:rPr lang="nl-NL" sz="1600" dirty="0" err="1">
                <a:solidFill>
                  <a:schemeClr val="bg1"/>
                </a:solidFill>
                <a:ea typeface="Times New Roman" panose="02020603050405020304" pitchFamily="18" charset="0"/>
                <a:cs typeface="Times New Roman" panose="02020603050405020304" pitchFamily="18" charset="0"/>
              </a:rPr>
              <a:t>divided</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into</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four</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blocks</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You</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can</a:t>
            </a:r>
            <a:r>
              <a:rPr lang="nl-NL" sz="1600" dirty="0">
                <a:solidFill>
                  <a:schemeClr val="bg1"/>
                </a:solidFill>
                <a:ea typeface="Times New Roman" panose="02020603050405020304" pitchFamily="18" charset="0"/>
                <a:cs typeface="Times New Roman" panose="02020603050405020304" pitchFamily="18" charset="0"/>
              </a:rPr>
              <a:t> rest </a:t>
            </a:r>
            <a:r>
              <a:rPr lang="nl-NL" sz="1600" dirty="0" err="1">
                <a:solidFill>
                  <a:schemeClr val="bg1"/>
                </a:solidFill>
                <a:ea typeface="Times New Roman" panose="02020603050405020304" pitchFamily="18" charset="0"/>
                <a:cs typeface="Times New Roman" panose="02020603050405020304" pitchFamily="18" charset="0"/>
              </a:rPr>
              <a:t>for</a:t>
            </a:r>
            <a:r>
              <a:rPr lang="nl-NL" sz="1600" dirty="0">
                <a:solidFill>
                  <a:schemeClr val="bg1"/>
                </a:solidFill>
                <a:ea typeface="Times New Roman" panose="02020603050405020304" pitchFamily="18" charset="0"/>
                <a:cs typeface="Times New Roman" panose="02020603050405020304" pitchFamily="18" charset="0"/>
              </a:rPr>
              <a:t> as long as </a:t>
            </a:r>
            <a:r>
              <a:rPr lang="nl-NL" sz="1600" dirty="0" err="1">
                <a:solidFill>
                  <a:schemeClr val="bg1"/>
                </a:solidFill>
                <a:ea typeface="Times New Roman" panose="02020603050405020304" pitchFamily="18" charset="0"/>
                <a:cs typeface="Times New Roman" panose="02020603050405020304" pitchFamily="18" charset="0"/>
              </a:rPr>
              <a:t>you</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need</a:t>
            </a:r>
            <a:r>
              <a:rPr lang="nl-NL" sz="1600" dirty="0">
                <a:solidFill>
                  <a:schemeClr val="bg1"/>
                </a:solidFill>
                <a:ea typeface="Times New Roman" panose="02020603050405020304" pitchFamily="18" charset="0"/>
                <a:cs typeface="Times New Roman" panose="02020603050405020304" pitchFamily="18" charset="0"/>
              </a:rPr>
              <a:t> in </a:t>
            </a:r>
            <a:r>
              <a:rPr lang="nl-NL" sz="1600" dirty="0" err="1">
                <a:solidFill>
                  <a:schemeClr val="bg1"/>
                </a:solidFill>
                <a:ea typeface="Times New Roman" panose="02020603050405020304" pitchFamily="18" charset="0"/>
                <a:cs typeface="Times New Roman" panose="02020603050405020304" pitchFamily="18" charset="0"/>
              </a:rPr>
              <a:t>between</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blocks</a:t>
            </a:r>
            <a:r>
              <a:rPr lang="nl-NL" sz="1600" dirty="0">
                <a:solidFill>
                  <a:schemeClr val="bg1"/>
                </a:solidFill>
                <a:ea typeface="Times New Roman" panose="02020603050405020304" pitchFamily="18" charset="0"/>
                <a:cs typeface="Times New Roman" panose="02020603050405020304" pitchFamily="18" charset="0"/>
              </a:rPr>
              <a:t>, but </a:t>
            </a:r>
            <a:r>
              <a:rPr lang="nl-NL" sz="1600" dirty="0" err="1">
                <a:solidFill>
                  <a:schemeClr val="bg1"/>
                </a:solidFill>
                <a:ea typeface="Times New Roman" panose="02020603050405020304" pitchFamily="18" charset="0"/>
                <a:cs typeface="Times New Roman" panose="02020603050405020304" pitchFamily="18" charset="0"/>
              </a:rPr>
              <a:t>please</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try</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not</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to</a:t>
            </a:r>
            <a:r>
              <a:rPr lang="nl-NL" sz="1600" dirty="0">
                <a:solidFill>
                  <a:schemeClr val="bg1"/>
                </a:solidFill>
                <a:ea typeface="Times New Roman" panose="02020603050405020304" pitchFamily="18" charset="0"/>
                <a:cs typeface="Times New Roman" panose="02020603050405020304" pitchFamily="18" charset="0"/>
              </a:rPr>
              <a:t> move </a:t>
            </a:r>
            <a:r>
              <a:rPr lang="nl-NL" sz="1600" dirty="0" err="1">
                <a:solidFill>
                  <a:schemeClr val="bg1"/>
                </a:solidFill>
                <a:ea typeface="Times New Roman" panose="02020603050405020304" pitchFamily="18" charset="0"/>
                <a:cs typeface="Times New Roman" panose="02020603050405020304" pitchFamily="18" charset="0"/>
              </a:rPr>
              <a:t>too</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much</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and</a:t>
            </a:r>
            <a:r>
              <a:rPr lang="nl-NL" sz="1600" dirty="0">
                <a:solidFill>
                  <a:schemeClr val="bg1"/>
                </a:solidFill>
                <a:ea typeface="Times New Roman" panose="02020603050405020304" pitchFamily="18" charset="0"/>
                <a:cs typeface="Times New Roman" panose="02020603050405020304" pitchFamily="18" charset="0"/>
              </a:rPr>
              <a:t> keep </a:t>
            </a:r>
            <a:r>
              <a:rPr lang="nl-NL" sz="1600" dirty="0" err="1">
                <a:solidFill>
                  <a:schemeClr val="bg1"/>
                </a:solidFill>
                <a:ea typeface="Times New Roman" panose="02020603050405020304" pitchFamily="18" charset="0"/>
                <a:cs typeface="Times New Roman" panose="02020603050405020304" pitchFamily="18" charset="0"/>
              </a:rPr>
              <a:t>your</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head</a:t>
            </a:r>
            <a:r>
              <a:rPr lang="nl-NL" sz="1600" dirty="0">
                <a:solidFill>
                  <a:schemeClr val="bg1"/>
                </a:solidFill>
                <a:ea typeface="Times New Roman" panose="02020603050405020304" pitchFamily="18" charset="0"/>
                <a:cs typeface="Times New Roman" panose="02020603050405020304" pitchFamily="18" charset="0"/>
              </a:rPr>
              <a:t> on </a:t>
            </a:r>
            <a:r>
              <a:rPr lang="nl-NL" sz="1600" dirty="0" err="1">
                <a:solidFill>
                  <a:schemeClr val="bg1"/>
                </a:solidFill>
                <a:ea typeface="Times New Roman" panose="02020603050405020304" pitchFamily="18" charset="0"/>
                <a:cs typeface="Times New Roman" panose="02020603050405020304" pitchFamily="18" charset="0"/>
              </a:rPr>
              <a:t>the</a:t>
            </a:r>
            <a:r>
              <a:rPr lang="nl-NL" sz="1600" dirty="0">
                <a:solidFill>
                  <a:schemeClr val="bg1"/>
                </a:solidFill>
                <a:ea typeface="Times New Roman" panose="02020603050405020304" pitchFamily="18" charset="0"/>
                <a:cs typeface="Times New Roman" panose="02020603050405020304" pitchFamily="18" charset="0"/>
              </a:rPr>
              <a:t> </a:t>
            </a:r>
            <a:r>
              <a:rPr lang="nl-NL" sz="1600" dirty="0" err="1">
                <a:solidFill>
                  <a:schemeClr val="bg1"/>
                </a:solidFill>
                <a:ea typeface="Times New Roman" panose="02020603050405020304" pitchFamily="18" charset="0"/>
                <a:cs typeface="Times New Roman" panose="02020603050405020304" pitchFamily="18" charset="0"/>
              </a:rPr>
              <a:t>chinrest</a:t>
            </a:r>
            <a:r>
              <a:rPr lang="nl-NL" sz="1600" dirty="0">
                <a:solidFill>
                  <a:schemeClr val="bg1"/>
                </a:solidFill>
                <a:ea typeface="Times New Roman" panose="02020603050405020304" pitchFamily="18" charset="0"/>
                <a:cs typeface="Times New Roman" panose="02020603050405020304" pitchFamily="18" charset="0"/>
              </a:rPr>
              <a:t>. </a:t>
            </a:r>
          </a:p>
          <a:p>
            <a:pPr marL="742950" lvl="1" indent="-285750">
              <a:lnSpc>
                <a:spcPct val="107000"/>
              </a:lnSpc>
              <a:spcAft>
                <a:spcPts val="800"/>
              </a:spcAft>
              <a:buFontTx/>
              <a:buChar char="-"/>
            </a:pPr>
            <a:endParaRPr lang="en-US" sz="1600" dirty="0">
              <a:solidFill>
                <a:schemeClr val="bg1"/>
              </a:solidFill>
              <a:ea typeface="Times New Roman" panose="02020603050405020304" pitchFamily="18" charset="0"/>
              <a:cs typeface="Times New Roman" panose="02020603050405020304" pitchFamily="18" charset="0"/>
            </a:endParaRPr>
          </a:p>
          <a:p>
            <a:pPr algn="ctr">
              <a:lnSpc>
                <a:spcPct val="107000"/>
              </a:lnSpc>
              <a:spcAft>
                <a:spcPts val="800"/>
              </a:spcAft>
            </a:pPr>
            <a:r>
              <a:rPr lang="en-US" sz="1600" dirty="0">
                <a:solidFill>
                  <a:schemeClr val="bg1"/>
                </a:solidFill>
                <a:ea typeface="Times New Roman" panose="02020603050405020304" pitchFamily="18" charset="0"/>
                <a:cs typeface="Times New Roman" panose="02020603050405020304" pitchFamily="18" charset="0"/>
              </a:rPr>
              <a:t>Use the A, X, M, L keys to select your answer (from left to right).</a:t>
            </a:r>
            <a:endParaRPr lang="nl-NL" sz="1600" dirty="0">
              <a:solidFill>
                <a:schemeClr val="bg1"/>
              </a:solidFill>
              <a:ea typeface="Times New Roman" panose="02020603050405020304" pitchFamily="18" charset="0"/>
              <a:cs typeface="Times New Roman" panose="02020603050405020304" pitchFamily="18" charset="0"/>
            </a:endParaRPr>
          </a:p>
          <a:p>
            <a:pPr algn="ctr">
              <a:lnSpc>
                <a:spcPct val="107000"/>
              </a:lnSpc>
              <a:spcAft>
                <a:spcPts val="800"/>
              </a:spcAft>
            </a:pPr>
            <a:r>
              <a:rPr lang="en-US" sz="1600" dirty="0">
                <a:solidFill>
                  <a:schemeClr val="bg1"/>
                </a:solidFill>
                <a:ea typeface="Times New Roman" panose="02020603050405020304" pitchFamily="18" charset="0"/>
                <a:cs typeface="Times New Roman" panose="02020603050405020304" pitchFamily="18" charset="0"/>
              </a:rPr>
              <a:t>Place your fingers on the keys now and press any of them to begin the experiment.</a:t>
            </a:r>
          </a:p>
        </p:txBody>
      </p:sp>
    </p:spTree>
    <p:extLst>
      <p:ext uri="{BB962C8B-B14F-4D97-AF65-F5344CB8AC3E}">
        <p14:creationId xmlns:p14="http://schemas.microsoft.com/office/powerpoint/2010/main" val="8711545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a:extLst>
            <a:ext uri="{FF2B5EF4-FFF2-40B4-BE49-F238E27FC236}">
              <a16:creationId xmlns:a16="http://schemas.microsoft.com/office/drawing/2014/main" id="{BCC10E33-A319-20A1-0E38-22D5C2094010}"/>
            </a:ext>
          </a:extLst>
        </p:cNvPr>
        <p:cNvGrpSpPr/>
        <p:nvPr/>
      </p:nvGrpSpPr>
      <p:grpSpPr>
        <a:xfrm>
          <a:off x="0" y="0"/>
          <a:ext cx="0" cy="0"/>
          <a:chOff x="0" y="0"/>
          <a:chExt cx="0" cy="0"/>
        </a:xfrm>
      </p:grpSpPr>
      <p:sp>
        <p:nvSpPr>
          <p:cNvPr id="4" name="Text">
            <a:extLst>
              <a:ext uri="{FF2B5EF4-FFF2-40B4-BE49-F238E27FC236}">
                <a16:creationId xmlns:a16="http://schemas.microsoft.com/office/drawing/2014/main" id="{12BDF5DA-CCDD-4D8B-7C9E-BAC57A31B6A3}"/>
              </a:ext>
            </a:extLst>
          </p:cNvPr>
          <p:cNvSpPr/>
          <p:nvPr/>
        </p:nvSpPr>
        <p:spPr>
          <a:xfrm>
            <a:off x="1318380" y="0"/>
            <a:ext cx="9555240" cy="4579202"/>
          </a:xfrm>
          <a:prstGeom prst="rect">
            <a:avLst/>
          </a:prstGeom>
        </p:spPr>
        <p:txBody>
          <a:bodyPr wrap="square">
            <a:spAutoFit/>
          </a:bodyPr>
          <a:lstStyle/>
          <a:p>
            <a:pPr algn="ctr">
              <a:lnSpc>
                <a:spcPct val="107000"/>
              </a:lnSpc>
              <a:spcAft>
                <a:spcPts val="800"/>
              </a:spcAft>
            </a:pPr>
            <a:r>
              <a:rPr lang="en-US" sz="1200" dirty="0">
                <a:solidFill>
                  <a:schemeClr val="bg1"/>
                </a:solidFill>
                <a:ea typeface="Times New Roman" panose="02020603050405020304" pitchFamily="18" charset="0"/>
                <a:cs typeface="Times New Roman" panose="02020603050405020304" pitchFamily="18" charset="0"/>
              </a:rPr>
              <a:t>Welcome to the Abstract Reasoning Experiment</a:t>
            </a:r>
          </a:p>
          <a:p>
            <a:pPr algn="ctr">
              <a:lnSpc>
                <a:spcPct val="107000"/>
              </a:lnSpc>
              <a:spcAft>
                <a:spcPts val="800"/>
              </a:spcAft>
            </a:pPr>
            <a:endParaRPr lang="nl-NL" sz="1200" dirty="0">
              <a:solidFill>
                <a:schemeClr val="bg1"/>
              </a:solidFill>
              <a:effectLst/>
              <a:ea typeface="Calibri" panose="020F0502020204030204" pitchFamily="34" charset="0"/>
              <a:cs typeface="Times New Roman" panose="02020603050405020304" pitchFamily="18" charset="0"/>
            </a:endParaRPr>
          </a:p>
          <a:p>
            <a:pPr>
              <a:lnSpc>
                <a:spcPct val="107000"/>
              </a:lnSpc>
              <a:spcAft>
                <a:spcPts val="800"/>
              </a:spcAft>
            </a:pPr>
            <a:r>
              <a:rPr lang="en-US" sz="1200" dirty="0">
                <a:solidFill>
                  <a:schemeClr val="bg1"/>
                </a:solidFill>
                <a:ea typeface="Times New Roman" panose="02020603050405020304" pitchFamily="18" charset="0"/>
                <a:cs typeface="Times New Roman" panose="02020603050405020304" pitchFamily="18" charset="0"/>
              </a:rPr>
              <a:t>In this study, you will solve reasoning problems involving sequences of black icons.</a:t>
            </a:r>
            <a:endParaRPr lang="nl-NL" sz="1200" dirty="0">
              <a:solidFill>
                <a:schemeClr val="bg1"/>
              </a:solidFill>
              <a:effectLst/>
              <a:ea typeface="Calibri" panose="020F0502020204030204" pitchFamily="34" charset="0"/>
              <a:cs typeface="Times New Roman" panose="02020603050405020304" pitchFamily="18" charset="0"/>
            </a:endParaRPr>
          </a:p>
          <a:p>
            <a:pPr>
              <a:lnSpc>
                <a:spcPct val="107000"/>
              </a:lnSpc>
              <a:spcAft>
                <a:spcPts val="800"/>
              </a:spcAft>
            </a:pPr>
            <a:r>
              <a:rPr lang="nl-NL" sz="1200" dirty="0">
                <a:solidFill>
                  <a:schemeClr val="bg1"/>
                </a:solidFill>
                <a:ea typeface="Times New Roman" panose="02020603050405020304" pitchFamily="18" charset="0"/>
                <a:cs typeface="Times New Roman" panose="02020603050405020304" pitchFamily="18" charset="0"/>
              </a:rPr>
              <a:t>For each problem:</a:t>
            </a:r>
          </a:p>
          <a:p>
            <a:pPr marL="800100" lvl="1" indent="-342900">
              <a:lnSpc>
                <a:spcPct val="107000"/>
              </a:lnSpc>
              <a:spcAft>
                <a:spcPts val="800"/>
              </a:spcAft>
              <a:buAutoNum type="arabicPeriod"/>
            </a:pPr>
            <a:r>
              <a:rPr lang="nl-NL" sz="1200" dirty="0">
                <a:solidFill>
                  <a:schemeClr val="bg1"/>
                </a:solidFill>
                <a:ea typeface="Times New Roman" panose="02020603050405020304" pitchFamily="18" charset="0"/>
                <a:cs typeface="Times New Roman" panose="02020603050405020304" pitchFamily="18" charset="0"/>
              </a:rPr>
              <a:t>A </a:t>
            </a:r>
            <a:r>
              <a:rPr lang="nl-NL" sz="1200" dirty="0" err="1">
                <a:solidFill>
                  <a:schemeClr val="bg1"/>
                </a:solidFill>
                <a:ea typeface="Times New Roman" panose="02020603050405020304" pitchFamily="18" charset="0"/>
                <a:cs typeface="Times New Roman" panose="02020603050405020304" pitchFamily="18" charset="0"/>
              </a:rPr>
              <a:t>sequence</a:t>
            </a:r>
            <a:r>
              <a:rPr lang="nl-NL" sz="1200" dirty="0">
                <a:solidFill>
                  <a:schemeClr val="bg1"/>
                </a:solidFill>
                <a:ea typeface="Times New Roman" panose="02020603050405020304" pitchFamily="18" charset="0"/>
                <a:cs typeface="Times New Roman" panose="02020603050405020304" pitchFamily="18" charset="0"/>
              </a:rPr>
              <a:t> of </a:t>
            </a:r>
            <a:r>
              <a:rPr lang="nl-NL" sz="1200" dirty="0" err="1">
                <a:solidFill>
                  <a:schemeClr val="bg1"/>
                </a:solidFill>
                <a:ea typeface="Times New Roman" panose="02020603050405020304" pitchFamily="18" charset="0"/>
                <a:cs typeface="Times New Roman" panose="02020603050405020304" pitchFamily="18" charset="0"/>
              </a:rPr>
              <a:t>icons</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will</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be</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shown</a:t>
            </a:r>
            <a:r>
              <a:rPr lang="nl-NL" sz="1200" dirty="0">
                <a:solidFill>
                  <a:schemeClr val="bg1"/>
                </a:solidFill>
                <a:ea typeface="Times New Roman" panose="02020603050405020304" pitchFamily="18" charset="0"/>
                <a:cs typeface="Times New Roman" panose="02020603050405020304" pitchFamily="18" charset="0"/>
              </a:rPr>
              <a:t> in </a:t>
            </a:r>
            <a:r>
              <a:rPr lang="nl-NL" sz="1200" dirty="0" err="1">
                <a:solidFill>
                  <a:schemeClr val="bg1"/>
                </a:solidFill>
                <a:ea typeface="Times New Roman" panose="02020603050405020304" pitchFamily="18" charset="0"/>
                <a:cs typeface="Times New Roman" panose="02020603050405020304" pitchFamily="18" charset="0"/>
              </a:rPr>
              <a:t>the</a:t>
            </a:r>
            <a:r>
              <a:rPr lang="nl-NL" sz="1200" dirty="0">
                <a:solidFill>
                  <a:schemeClr val="bg1"/>
                </a:solidFill>
                <a:ea typeface="Times New Roman" panose="02020603050405020304" pitchFamily="18" charset="0"/>
                <a:cs typeface="Times New Roman" panose="02020603050405020304" pitchFamily="18" charset="0"/>
              </a:rPr>
              <a:t> top </a:t>
            </a:r>
            <a:r>
              <a:rPr lang="nl-NL" sz="1200" dirty="0" err="1">
                <a:solidFill>
                  <a:schemeClr val="bg1"/>
                </a:solidFill>
                <a:ea typeface="Times New Roman" panose="02020603050405020304" pitchFamily="18" charset="0"/>
                <a:cs typeface="Times New Roman" panose="02020603050405020304" pitchFamily="18" charset="0"/>
              </a:rPr>
              <a:t>row</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followed</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by</a:t>
            </a:r>
            <a:r>
              <a:rPr lang="nl-NL" sz="1200" dirty="0">
                <a:solidFill>
                  <a:schemeClr val="bg1"/>
                </a:solidFill>
                <a:ea typeface="Times New Roman" panose="02020603050405020304" pitchFamily="18" charset="0"/>
                <a:cs typeface="Times New Roman" panose="02020603050405020304" pitchFamily="18" charset="0"/>
              </a:rPr>
              <a:t> a question mark.</a:t>
            </a:r>
          </a:p>
          <a:p>
            <a:pPr marL="800100" lvl="1" indent="-342900">
              <a:lnSpc>
                <a:spcPct val="107000"/>
              </a:lnSpc>
              <a:spcAft>
                <a:spcPts val="800"/>
              </a:spcAft>
              <a:buAutoNum type="arabicPeriod"/>
            </a:pPr>
            <a:r>
              <a:rPr lang="nl-NL" sz="1200" dirty="0" err="1">
                <a:solidFill>
                  <a:schemeClr val="bg1"/>
                </a:solidFill>
                <a:ea typeface="Times New Roman" panose="02020603050405020304" pitchFamily="18" charset="0"/>
                <a:cs typeface="Times New Roman" panose="02020603050405020304" pitchFamily="18" charset="0"/>
              </a:rPr>
              <a:t>Four</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icons</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will</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be</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shown</a:t>
            </a:r>
            <a:r>
              <a:rPr lang="nl-NL" sz="1200" dirty="0">
                <a:solidFill>
                  <a:schemeClr val="bg1"/>
                </a:solidFill>
                <a:ea typeface="Times New Roman" panose="02020603050405020304" pitchFamily="18" charset="0"/>
                <a:cs typeface="Times New Roman" panose="02020603050405020304" pitchFamily="18" charset="0"/>
              </a:rPr>
              <a:t> on </a:t>
            </a:r>
            <a:r>
              <a:rPr lang="nl-NL" sz="1200" dirty="0" err="1">
                <a:solidFill>
                  <a:schemeClr val="bg1"/>
                </a:solidFill>
                <a:ea typeface="Times New Roman" panose="02020603050405020304" pitchFamily="18" charset="0"/>
                <a:cs typeface="Times New Roman" panose="02020603050405020304" pitchFamily="18" charset="0"/>
              </a:rPr>
              <a:t>the</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bottom</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row</a:t>
            </a:r>
            <a:r>
              <a:rPr lang="nl-NL" sz="1200" dirty="0">
                <a:solidFill>
                  <a:schemeClr val="bg1"/>
                </a:solidFill>
                <a:ea typeface="Times New Roman" panose="02020603050405020304" pitchFamily="18" charset="0"/>
                <a:cs typeface="Times New Roman" panose="02020603050405020304" pitchFamily="18" charset="0"/>
              </a:rPr>
              <a:t>.</a:t>
            </a:r>
          </a:p>
          <a:p>
            <a:pPr marL="800100" lvl="1" indent="-342900">
              <a:lnSpc>
                <a:spcPct val="107000"/>
              </a:lnSpc>
              <a:spcAft>
                <a:spcPts val="800"/>
              </a:spcAft>
              <a:buAutoNum type="arabicPeriod"/>
            </a:pPr>
            <a:r>
              <a:rPr lang="nl-NL" sz="1200" dirty="0" err="1">
                <a:solidFill>
                  <a:schemeClr val="bg1"/>
                </a:solidFill>
                <a:ea typeface="Times New Roman" panose="02020603050405020304" pitchFamily="18" charset="0"/>
                <a:cs typeface="Times New Roman" panose="02020603050405020304" pitchFamily="18" charset="0"/>
              </a:rPr>
              <a:t>Your</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task</a:t>
            </a:r>
            <a:r>
              <a:rPr lang="nl-NL" sz="1200" dirty="0">
                <a:solidFill>
                  <a:schemeClr val="bg1"/>
                </a:solidFill>
                <a:ea typeface="Times New Roman" panose="02020603050405020304" pitchFamily="18" charset="0"/>
                <a:cs typeface="Times New Roman" panose="02020603050405020304" pitchFamily="18" charset="0"/>
              </a:rPr>
              <a:t> is </a:t>
            </a:r>
            <a:r>
              <a:rPr lang="nl-NL" sz="1200" dirty="0" err="1">
                <a:solidFill>
                  <a:schemeClr val="bg1"/>
                </a:solidFill>
                <a:ea typeface="Times New Roman" panose="02020603050405020304" pitchFamily="18" charset="0"/>
                <a:cs typeface="Times New Roman" panose="02020603050405020304" pitchFamily="18" charset="0"/>
              </a:rPr>
              <a:t>to</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choose</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which</a:t>
            </a:r>
            <a:r>
              <a:rPr lang="nl-NL" sz="1200" dirty="0">
                <a:solidFill>
                  <a:schemeClr val="bg1"/>
                </a:solidFill>
                <a:ea typeface="Times New Roman" panose="02020603050405020304" pitchFamily="18" charset="0"/>
                <a:cs typeface="Times New Roman" panose="02020603050405020304" pitchFamily="18" charset="0"/>
              </a:rPr>
              <a:t> of </a:t>
            </a:r>
            <a:r>
              <a:rPr lang="nl-NL" sz="1200" dirty="0" err="1">
                <a:solidFill>
                  <a:schemeClr val="bg1"/>
                </a:solidFill>
                <a:ea typeface="Times New Roman" panose="02020603050405020304" pitchFamily="18" charset="0"/>
                <a:cs typeface="Times New Roman" panose="02020603050405020304" pitchFamily="18" charset="0"/>
              </a:rPr>
              <a:t>the</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four</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icons</a:t>
            </a:r>
            <a:r>
              <a:rPr lang="nl-NL" sz="1200" dirty="0">
                <a:solidFill>
                  <a:schemeClr val="bg1"/>
                </a:solidFill>
                <a:ea typeface="Times New Roman" panose="02020603050405020304" pitchFamily="18" charset="0"/>
                <a:cs typeface="Times New Roman" panose="02020603050405020304" pitchFamily="18" charset="0"/>
              </a:rPr>
              <a:t> in </a:t>
            </a:r>
            <a:r>
              <a:rPr lang="nl-NL" sz="1200" dirty="0" err="1">
                <a:solidFill>
                  <a:schemeClr val="bg1"/>
                </a:solidFill>
                <a:ea typeface="Times New Roman" panose="02020603050405020304" pitchFamily="18" charset="0"/>
                <a:cs typeface="Times New Roman" panose="02020603050405020304" pitchFamily="18" charset="0"/>
              </a:rPr>
              <a:t>the</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bottom</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row</a:t>
            </a:r>
            <a:r>
              <a:rPr lang="nl-NL" sz="1200" dirty="0">
                <a:solidFill>
                  <a:schemeClr val="bg1"/>
                </a:solidFill>
                <a:ea typeface="Times New Roman" panose="02020603050405020304" pitchFamily="18" charset="0"/>
                <a:cs typeface="Times New Roman" panose="02020603050405020304" pitchFamily="18" charset="0"/>
              </a:rPr>
              <a:t> best </a:t>
            </a:r>
            <a:r>
              <a:rPr lang="nl-NL" sz="1200" dirty="0" err="1">
                <a:solidFill>
                  <a:schemeClr val="bg1"/>
                </a:solidFill>
                <a:ea typeface="Times New Roman" panose="02020603050405020304" pitchFamily="18" charset="0"/>
                <a:cs typeface="Times New Roman" panose="02020603050405020304" pitchFamily="18" charset="0"/>
              </a:rPr>
              <a:t>continues</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the</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sequence</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above</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thus</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replacing</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the</a:t>
            </a:r>
            <a:r>
              <a:rPr lang="nl-NL" sz="1200" dirty="0">
                <a:solidFill>
                  <a:schemeClr val="bg1"/>
                </a:solidFill>
                <a:ea typeface="Times New Roman" panose="02020603050405020304" pitchFamily="18" charset="0"/>
                <a:cs typeface="Times New Roman" panose="02020603050405020304" pitchFamily="18" charset="0"/>
              </a:rPr>
              <a:t> question mark.</a:t>
            </a:r>
          </a:p>
          <a:p>
            <a:pPr>
              <a:lnSpc>
                <a:spcPct val="107000"/>
              </a:lnSpc>
              <a:spcAft>
                <a:spcPts val="800"/>
              </a:spcAft>
            </a:pPr>
            <a:r>
              <a:rPr lang="en-US" sz="1200" dirty="0">
                <a:solidFill>
                  <a:schemeClr val="bg1"/>
                </a:solidFill>
                <a:ea typeface="Times New Roman" panose="02020603050405020304" pitchFamily="18" charset="0"/>
                <a:cs typeface="Times New Roman" panose="02020603050405020304" pitchFamily="18" charset="0"/>
              </a:rPr>
              <a:t>Note:</a:t>
            </a:r>
          </a:p>
          <a:p>
            <a:pPr marL="742950" lvl="1" indent="-285750">
              <a:lnSpc>
                <a:spcPct val="107000"/>
              </a:lnSpc>
              <a:spcAft>
                <a:spcPts val="800"/>
              </a:spcAft>
              <a:buFontTx/>
              <a:buChar char="-"/>
            </a:pPr>
            <a:r>
              <a:rPr lang="en-US" sz="1200" dirty="0">
                <a:solidFill>
                  <a:schemeClr val="bg1"/>
                </a:solidFill>
                <a:ea typeface="Times New Roman" panose="02020603050405020304" pitchFamily="18" charset="0"/>
                <a:cs typeface="Times New Roman" panose="02020603050405020304" pitchFamily="18" charset="0"/>
              </a:rPr>
              <a:t>Icons in the top and bottom row will first be briefly shown one by one and in random order. Next, all the icons will appear together at once and will remain on the screen until you make a decision.</a:t>
            </a:r>
            <a:endParaRPr lang="en-US" sz="1200" dirty="0">
              <a:solidFill>
                <a:schemeClr val="bg1"/>
              </a:solidFill>
            </a:endParaRPr>
          </a:p>
          <a:p>
            <a:pPr marL="742950" lvl="1" indent="-285750">
              <a:lnSpc>
                <a:spcPct val="107000"/>
              </a:lnSpc>
              <a:spcAft>
                <a:spcPts val="800"/>
              </a:spcAft>
              <a:buFontTx/>
              <a:buChar char="-"/>
            </a:pPr>
            <a:r>
              <a:rPr lang="en-US" sz="1200" dirty="0">
                <a:solidFill>
                  <a:schemeClr val="bg1"/>
                </a:solidFill>
              </a:rPr>
              <a:t>You will have a limited time window to make your </a:t>
            </a:r>
            <a:r>
              <a:rPr lang="en-US" sz="1200" dirty="0">
                <a:solidFill>
                  <a:schemeClr val="bg1"/>
                </a:solidFill>
                <a:ea typeface="Times New Roman" panose="02020603050405020304" pitchFamily="18" charset="0"/>
                <a:cs typeface="Times New Roman" panose="02020603050405020304" pitchFamily="18" charset="0"/>
              </a:rPr>
              <a:t>decision</a:t>
            </a:r>
            <a:r>
              <a:rPr lang="en-US" sz="1200" dirty="0">
                <a:solidFill>
                  <a:schemeClr val="bg1"/>
                </a:solidFill>
              </a:rPr>
              <a:t>, so try to respond as quickly and accurately as possible</a:t>
            </a:r>
            <a:r>
              <a:rPr lang="en-US" sz="1200" dirty="0">
                <a:solidFill>
                  <a:schemeClr val="bg1"/>
                </a:solidFill>
                <a:ea typeface="Times New Roman" panose="02020603050405020304" pitchFamily="18" charset="0"/>
                <a:cs typeface="Times New Roman" panose="02020603050405020304" pitchFamily="18" charset="0"/>
              </a:rPr>
              <a:t>.</a:t>
            </a:r>
          </a:p>
          <a:p>
            <a:pPr marL="742950" lvl="1" indent="-285750">
              <a:lnSpc>
                <a:spcPct val="107000"/>
              </a:lnSpc>
              <a:spcAft>
                <a:spcPts val="800"/>
              </a:spcAft>
              <a:buFontTx/>
              <a:buChar char="-"/>
            </a:pPr>
            <a:r>
              <a:rPr lang="en-US" sz="1200" dirty="0">
                <a:solidFill>
                  <a:schemeClr val="bg1"/>
                </a:solidFill>
                <a:ea typeface="Times New Roman" panose="02020603050405020304" pitchFamily="18" charset="0"/>
                <a:cs typeface="Times New Roman" panose="02020603050405020304" pitchFamily="18" charset="0"/>
              </a:rPr>
              <a:t>Between trials, a fixation cross (+) will appear in the center of the screen. Please focus your gaze on this cross until the next trial begins.</a:t>
            </a:r>
            <a:endParaRPr lang="nl-NL" sz="1200" dirty="0">
              <a:solidFill>
                <a:schemeClr val="bg1"/>
              </a:solidFill>
              <a:ea typeface="Times New Roman" panose="02020603050405020304" pitchFamily="18" charset="0"/>
              <a:cs typeface="Times New Roman" panose="02020603050405020304" pitchFamily="18" charset="0"/>
            </a:endParaRPr>
          </a:p>
          <a:p>
            <a:pPr marL="742950" lvl="1" indent="-285750">
              <a:lnSpc>
                <a:spcPct val="107000"/>
              </a:lnSpc>
              <a:spcAft>
                <a:spcPts val="800"/>
              </a:spcAft>
              <a:buFontTx/>
              <a:buChar char="-"/>
            </a:pPr>
            <a:r>
              <a:rPr lang="nl-NL" sz="1200" dirty="0">
                <a:solidFill>
                  <a:schemeClr val="bg1"/>
                </a:solidFill>
                <a:ea typeface="Times New Roman" panose="02020603050405020304" pitchFamily="18" charset="0"/>
                <a:cs typeface="Times New Roman" panose="02020603050405020304" pitchFamily="18" charset="0"/>
              </a:rPr>
              <a:t>The </a:t>
            </a:r>
            <a:r>
              <a:rPr lang="nl-NL" sz="1200" dirty="0" err="1">
                <a:solidFill>
                  <a:schemeClr val="bg1"/>
                </a:solidFill>
                <a:ea typeface="Times New Roman" panose="02020603050405020304" pitchFamily="18" charset="0"/>
                <a:cs typeface="Times New Roman" panose="02020603050405020304" pitchFamily="18" charset="0"/>
              </a:rPr>
              <a:t>session</a:t>
            </a:r>
            <a:r>
              <a:rPr lang="nl-NL" sz="1200" dirty="0">
                <a:solidFill>
                  <a:schemeClr val="bg1"/>
                </a:solidFill>
                <a:ea typeface="Times New Roman" panose="02020603050405020304" pitchFamily="18" charset="0"/>
                <a:cs typeface="Times New Roman" panose="02020603050405020304" pitchFamily="18" charset="0"/>
              </a:rPr>
              <a:t> is </a:t>
            </a:r>
            <a:r>
              <a:rPr lang="nl-NL" sz="1200" dirty="0" err="1">
                <a:solidFill>
                  <a:schemeClr val="bg1"/>
                </a:solidFill>
                <a:ea typeface="Times New Roman" panose="02020603050405020304" pitchFamily="18" charset="0"/>
                <a:cs typeface="Times New Roman" panose="02020603050405020304" pitchFamily="18" charset="0"/>
              </a:rPr>
              <a:t>divided</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into</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four</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blocks</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You</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can</a:t>
            </a:r>
            <a:r>
              <a:rPr lang="nl-NL" sz="1200" dirty="0">
                <a:solidFill>
                  <a:schemeClr val="bg1"/>
                </a:solidFill>
                <a:ea typeface="Times New Roman" panose="02020603050405020304" pitchFamily="18" charset="0"/>
                <a:cs typeface="Times New Roman" panose="02020603050405020304" pitchFamily="18" charset="0"/>
              </a:rPr>
              <a:t> rest </a:t>
            </a:r>
            <a:r>
              <a:rPr lang="nl-NL" sz="1200" dirty="0" err="1">
                <a:solidFill>
                  <a:schemeClr val="bg1"/>
                </a:solidFill>
                <a:ea typeface="Times New Roman" panose="02020603050405020304" pitchFamily="18" charset="0"/>
                <a:cs typeface="Times New Roman" panose="02020603050405020304" pitchFamily="18" charset="0"/>
              </a:rPr>
              <a:t>for</a:t>
            </a:r>
            <a:r>
              <a:rPr lang="nl-NL" sz="1200" dirty="0">
                <a:solidFill>
                  <a:schemeClr val="bg1"/>
                </a:solidFill>
                <a:ea typeface="Times New Roman" panose="02020603050405020304" pitchFamily="18" charset="0"/>
                <a:cs typeface="Times New Roman" panose="02020603050405020304" pitchFamily="18" charset="0"/>
              </a:rPr>
              <a:t> as long as </a:t>
            </a:r>
            <a:r>
              <a:rPr lang="nl-NL" sz="1200" dirty="0" err="1">
                <a:solidFill>
                  <a:schemeClr val="bg1"/>
                </a:solidFill>
                <a:ea typeface="Times New Roman" panose="02020603050405020304" pitchFamily="18" charset="0"/>
                <a:cs typeface="Times New Roman" panose="02020603050405020304" pitchFamily="18" charset="0"/>
              </a:rPr>
              <a:t>you</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need</a:t>
            </a:r>
            <a:r>
              <a:rPr lang="nl-NL" sz="1200" dirty="0">
                <a:solidFill>
                  <a:schemeClr val="bg1"/>
                </a:solidFill>
                <a:ea typeface="Times New Roman" panose="02020603050405020304" pitchFamily="18" charset="0"/>
                <a:cs typeface="Times New Roman" panose="02020603050405020304" pitchFamily="18" charset="0"/>
              </a:rPr>
              <a:t> in </a:t>
            </a:r>
            <a:r>
              <a:rPr lang="nl-NL" sz="1200" dirty="0" err="1">
                <a:solidFill>
                  <a:schemeClr val="bg1"/>
                </a:solidFill>
                <a:ea typeface="Times New Roman" panose="02020603050405020304" pitchFamily="18" charset="0"/>
                <a:cs typeface="Times New Roman" panose="02020603050405020304" pitchFamily="18" charset="0"/>
              </a:rPr>
              <a:t>between</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blocks</a:t>
            </a:r>
            <a:r>
              <a:rPr lang="nl-NL" sz="1200" dirty="0">
                <a:solidFill>
                  <a:schemeClr val="bg1"/>
                </a:solidFill>
                <a:ea typeface="Times New Roman" panose="02020603050405020304" pitchFamily="18" charset="0"/>
                <a:cs typeface="Times New Roman" panose="02020603050405020304" pitchFamily="18" charset="0"/>
              </a:rPr>
              <a:t>, but </a:t>
            </a:r>
            <a:r>
              <a:rPr lang="nl-NL" sz="1200" dirty="0" err="1">
                <a:solidFill>
                  <a:schemeClr val="bg1"/>
                </a:solidFill>
                <a:ea typeface="Times New Roman" panose="02020603050405020304" pitchFamily="18" charset="0"/>
                <a:cs typeface="Times New Roman" panose="02020603050405020304" pitchFamily="18" charset="0"/>
              </a:rPr>
              <a:t>please</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try</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not</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to</a:t>
            </a:r>
            <a:r>
              <a:rPr lang="nl-NL" sz="1200" dirty="0">
                <a:solidFill>
                  <a:schemeClr val="bg1"/>
                </a:solidFill>
                <a:ea typeface="Times New Roman" panose="02020603050405020304" pitchFamily="18" charset="0"/>
                <a:cs typeface="Times New Roman" panose="02020603050405020304" pitchFamily="18" charset="0"/>
              </a:rPr>
              <a:t> move </a:t>
            </a:r>
            <a:r>
              <a:rPr lang="nl-NL" sz="1200" dirty="0" err="1">
                <a:solidFill>
                  <a:schemeClr val="bg1"/>
                </a:solidFill>
                <a:ea typeface="Times New Roman" panose="02020603050405020304" pitchFamily="18" charset="0"/>
                <a:cs typeface="Times New Roman" panose="02020603050405020304" pitchFamily="18" charset="0"/>
              </a:rPr>
              <a:t>too</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much</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and</a:t>
            </a:r>
            <a:r>
              <a:rPr lang="nl-NL" sz="1200" dirty="0">
                <a:solidFill>
                  <a:schemeClr val="bg1"/>
                </a:solidFill>
                <a:ea typeface="Times New Roman" panose="02020603050405020304" pitchFamily="18" charset="0"/>
                <a:cs typeface="Times New Roman" panose="02020603050405020304" pitchFamily="18" charset="0"/>
              </a:rPr>
              <a:t> keep </a:t>
            </a:r>
            <a:r>
              <a:rPr lang="nl-NL" sz="1200" dirty="0" err="1">
                <a:solidFill>
                  <a:schemeClr val="bg1"/>
                </a:solidFill>
                <a:ea typeface="Times New Roman" panose="02020603050405020304" pitchFamily="18" charset="0"/>
                <a:cs typeface="Times New Roman" panose="02020603050405020304" pitchFamily="18" charset="0"/>
              </a:rPr>
              <a:t>your</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head</a:t>
            </a:r>
            <a:r>
              <a:rPr lang="nl-NL" sz="1200" dirty="0">
                <a:solidFill>
                  <a:schemeClr val="bg1"/>
                </a:solidFill>
                <a:ea typeface="Times New Roman" panose="02020603050405020304" pitchFamily="18" charset="0"/>
                <a:cs typeface="Times New Roman" panose="02020603050405020304" pitchFamily="18" charset="0"/>
              </a:rPr>
              <a:t> on </a:t>
            </a:r>
            <a:r>
              <a:rPr lang="nl-NL" sz="1200" dirty="0" err="1">
                <a:solidFill>
                  <a:schemeClr val="bg1"/>
                </a:solidFill>
                <a:ea typeface="Times New Roman" panose="02020603050405020304" pitchFamily="18" charset="0"/>
                <a:cs typeface="Times New Roman" panose="02020603050405020304" pitchFamily="18" charset="0"/>
              </a:rPr>
              <a:t>the</a:t>
            </a:r>
            <a:r>
              <a:rPr lang="nl-NL" sz="1200" dirty="0">
                <a:solidFill>
                  <a:schemeClr val="bg1"/>
                </a:solidFill>
                <a:ea typeface="Times New Roman" panose="02020603050405020304" pitchFamily="18" charset="0"/>
                <a:cs typeface="Times New Roman" panose="02020603050405020304" pitchFamily="18" charset="0"/>
              </a:rPr>
              <a:t> </a:t>
            </a:r>
            <a:r>
              <a:rPr lang="nl-NL" sz="1200" dirty="0" err="1">
                <a:solidFill>
                  <a:schemeClr val="bg1"/>
                </a:solidFill>
                <a:ea typeface="Times New Roman" panose="02020603050405020304" pitchFamily="18" charset="0"/>
                <a:cs typeface="Times New Roman" panose="02020603050405020304" pitchFamily="18" charset="0"/>
              </a:rPr>
              <a:t>chinrest</a:t>
            </a:r>
            <a:r>
              <a:rPr lang="nl-NL" sz="1200" dirty="0">
                <a:solidFill>
                  <a:schemeClr val="bg1"/>
                </a:solidFill>
                <a:ea typeface="Times New Roman" panose="02020603050405020304" pitchFamily="18" charset="0"/>
                <a:cs typeface="Times New Roman" panose="02020603050405020304" pitchFamily="18" charset="0"/>
              </a:rPr>
              <a:t>. </a:t>
            </a:r>
            <a:endParaRPr lang="en-US" sz="1200" dirty="0">
              <a:solidFill>
                <a:schemeClr val="bg1"/>
              </a:solidFill>
              <a:ea typeface="Times New Roman" panose="02020603050405020304" pitchFamily="18" charset="0"/>
              <a:cs typeface="Times New Roman" panose="02020603050405020304" pitchFamily="18" charset="0"/>
            </a:endParaRPr>
          </a:p>
          <a:p>
            <a:pPr algn="ctr">
              <a:lnSpc>
                <a:spcPct val="107000"/>
              </a:lnSpc>
              <a:spcAft>
                <a:spcPts val="800"/>
              </a:spcAft>
            </a:pPr>
            <a:r>
              <a:rPr lang="en-US" sz="1200" dirty="0">
                <a:solidFill>
                  <a:schemeClr val="bg1"/>
                </a:solidFill>
                <a:ea typeface="Times New Roman" panose="02020603050405020304" pitchFamily="18" charset="0"/>
                <a:cs typeface="Times New Roman" panose="02020603050405020304" pitchFamily="18" charset="0"/>
              </a:rPr>
              <a:t>Use the A, X, M, L keys to select your answer (from left to right).</a:t>
            </a:r>
            <a:endParaRPr lang="nl-NL" sz="1200" dirty="0">
              <a:solidFill>
                <a:schemeClr val="bg1"/>
              </a:solidFill>
              <a:ea typeface="Times New Roman" panose="02020603050405020304" pitchFamily="18" charset="0"/>
              <a:cs typeface="Times New Roman" panose="02020603050405020304" pitchFamily="18" charset="0"/>
            </a:endParaRPr>
          </a:p>
          <a:p>
            <a:pPr algn="ctr">
              <a:lnSpc>
                <a:spcPct val="107000"/>
              </a:lnSpc>
              <a:spcAft>
                <a:spcPts val="800"/>
              </a:spcAft>
            </a:pPr>
            <a:r>
              <a:rPr lang="en-US" sz="1200" dirty="0">
                <a:solidFill>
                  <a:schemeClr val="bg1"/>
                </a:solidFill>
                <a:ea typeface="Times New Roman" panose="02020603050405020304" pitchFamily="18" charset="0"/>
                <a:cs typeface="Times New Roman" panose="02020603050405020304" pitchFamily="18" charset="0"/>
              </a:rPr>
              <a:t>Place your fingers on the keys now and press any of them to begin the experiment.</a:t>
            </a:r>
          </a:p>
        </p:txBody>
      </p:sp>
      <p:grpSp>
        <p:nvGrpSpPr>
          <p:cNvPr id="2" name="Group 1">
            <a:extLst>
              <a:ext uri="{FF2B5EF4-FFF2-40B4-BE49-F238E27FC236}">
                <a16:creationId xmlns:a16="http://schemas.microsoft.com/office/drawing/2014/main" id="{0DABDE19-7A65-66C6-0994-0104B8AF5CA9}"/>
              </a:ext>
            </a:extLst>
          </p:cNvPr>
          <p:cNvGrpSpPr/>
          <p:nvPr/>
        </p:nvGrpSpPr>
        <p:grpSpPr>
          <a:xfrm>
            <a:off x="3499645" y="4579202"/>
            <a:ext cx="5192711" cy="2221360"/>
            <a:chOff x="3498850" y="4579202"/>
            <a:chExt cx="5192711" cy="2221360"/>
          </a:xfrm>
        </p:grpSpPr>
        <p:sp>
          <p:nvSpPr>
            <p:cNvPr id="31" name="Rectangle 30">
              <a:extLst>
                <a:ext uri="{FF2B5EF4-FFF2-40B4-BE49-F238E27FC236}">
                  <a16:creationId xmlns:a16="http://schemas.microsoft.com/office/drawing/2014/main" id="{149C995D-3B3E-9B88-DF8D-C9F35D6E50D5}"/>
                </a:ext>
              </a:extLst>
            </p:cNvPr>
            <p:cNvSpPr/>
            <p:nvPr/>
          </p:nvSpPr>
          <p:spPr>
            <a:xfrm>
              <a:off x="3498850" y="4579202"/>
              <a:ext cx="5192711" cy="215021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30" name="FIgure">
              <a:extLst>
                <a:ext uri="{FF2B5EF4-FFF2-40B4-BE49-F238E27FC236}">
                  <a16:creationId xmlns:a16="http://schemas.microsoft.com/office/drawing/2014/main" id="{4B709E1F-9099-2C5D-A3C6-74FE16886824}"/>
                </a:ext>
              </a:extLst>
            </p:cNvPr>
            <p:cNvGrpSpPr/>
            <p:nvPr/>
          </p:nvGrpSpPr>
          <p:grpSpPr>
            <a:xfrm>
              <a:off x="3597705" y="4765883"/>
              <a:ext cx="4995000" cy="2034679"/>
              <a:chOff x="3598500" y="4798146"/>
              <a:chExt cx="4995000" cy="2034679"/>
            </a:xfrm>
          </p:grpSpPr>
          <p:grpSp>
            <p:nvGrpSpPr>
              <p:cNvPr id="29" name="Bottom Row">
                <a:extLst>
                  <a:ext uri="{FF2B5EF4-FFF2-40B4-BE49-F238E27FC236}">
                    <a16:creationId xmlns:a16="http://schemas.microsoft.com/office/drawing/2014/main" id="{806D4F22-39BC-FB73-8991-B6E38F1DC8A3}"/>
                  </a:ext>
                </a:extLst>
              </p:cNvPr>
              <p:cNvGrpSpPr/>
              <p:nvPr/>
            </p:nvGrpSpPr>
            <p:grpSpPr>
              <a:xfrm>
                <a:off x="3901838" y="5744346"/>
                <a:ext cx="4388322" cy="1088479"/>
                <a:chOff x="3901838" y="5744346"/>
                <a:chExt cx="4388322" cy="1088479"/>
              </a:xfrm>
            </p:grpSpPr>
            <p:sp>
              <p:nvSpPr>
                <p:cNvPr id="25" name="TextBox 12">
                  <a:extLst>
                    <a:ext uri="{FF2B5EF4-FFF2-40B4-BE49-F238E27FC236}">
                      <a16:creationId xmlns:a16="http://schemas.microsoft.com/office/drawing/2014/main" id="{F7E172C7-9DBE-E335-ADCB-CAE913185CCF}"/>
                    </a:ext>
                  </a:extLst>
                </p:cNvPr>
                <p:cNvSpPr txBox="1"/>
                <p:nvPr/>
              </p:nvSpPr>
              <p:spPr>
                <a:xfrm>
                  <a:off x="7390160" y="6232661"/>
                  <a:ext cx="900000" cy="600164"/>
                </a:xfrm>
                <a:prstGeom prst="rect">
                  <a:avLst/>
                </a:prstGeom>
                <a:noFill/>
              </p:spPr>
              <p:txBody>
                <a:bodyPr wrap="square" rtlCol="0">
                  <a:spAutoFit/>
                </a:bodyPr>
                <a:lstStyle/>
                <a:p>
                  <a:pPr algn="ctr"/>
                  <a:r>
                    <a:rPr lang="en-GB" sz="1100" dirty="0">
                      <a:solidFill>
                        <a:schemeClr val="bg1"/>
                      </a:solidFill>
                    </a:rPr>
                    <a:t>Right </a:t>
                  </a:r>
                  <a:r>
                    <a:rPr lang="en-NL" sz="1100" dirty="0">
                      <a:solidFill>
                        <a:schemeClr val="bg1"/>
                      </a:solidFill>
                    </a:rPr>
                    <a:t>middle finger</a:t>
                  </a:r>
                </a:p>
              </p:txBody>
            </p:sp>
            <p:sp>
              <p:nvSpPr>
                <p:cNvPr id="24" name="TextBox 11">
                  <a:extLst>
                    <a:ext uri="{FF2B5EF4-FFF2-40B4-BE49-F238E27FC236}">
                      <a16:creationId xmlns:a16="http://schemas.microsoft.com/office/drawing/2014/main" id="{BD31F826-E6CF-3036-9FB3-1E85A188BE7B}"/>
                    </a:ext>
                  </a:extLst>
                </p:cNvPr>
                <p:cNvSpPr txBox="1"/>
                <p:nvPr/>
              </p:nvSpPr>
              <p:spPr>
                <a:xfrm>
                  <a:off x="6227386" y="6232661"/>
                  <a:ext cx="900000" cy="430887"/>
                </a:xfrm>
                <a:prstGeom prst="rect">
                  <a:avLst/>
                </a:prstGeom>
                <a:noFill/>
              </p:spPr>
              <p:txBody>
                <a:bodyPr wrap="square" rtlCol="0">
                  <a:spAutoFit/>
                </a:bodyPr>
                <a:lstStyle/>
                <a:p>
                  <a:pPr algn="ctr"/>
                  <a:r>
                    <a:rPr lang="en-GB" sz="1100" dirty="0">
                      <a:solidFill>
                        <a:schemeClr val="bg1"/>
                      </a:solidFill>
                    </a:rPr>
                    <a:t>R</a:t>
                  </a:r>
                  <a:r>
                    <a:rPr lang="en-NL" sz="1100" dirty="0">
                      <a:solidFill>
                        <a:schemeClr val="bg1"/>
                      </a:solidFill>
                    </a:rPr>
                    <a:t>ight index</a:t>
                  </a:r>
                </a:p>
              </p:txBody>
            </p:sp>
            <p:sp>
              <p:nvSpPr>
                <p:cNvPr id="23" name="TextBox 10">
                  <a:extLst>
                    <a:ext uri="{FF2B5EF4-FFF2-40B4-BE49-F238E27FC236}">
                      <a16:creationId xmlns:a16="http://schemas.microsoft.com/office/drawing/2014/main" id="{0E5418F2-88C1-718B-B84A-E2941957D468}"/>
                    </a:ext>
                  </a:extLst>
                </p:cNvPr>
                <p:cNvSpPr txBox="1"/>
                <p:nvPr/>
              </p:nvSpPr>
              <p:spPr>
                <a:xfrm>
                  <a:off x="5064612" y="6217446"/>
                  <a:ext cx="900000" cy="261610"/>
                </a:xfrm>
                <a:prstGeom prst="rect">
                  <a:avLst/>
                </a:prstGeom>
                <a:noFill/>
              </p:spPr>
              <p:txBody>
                <a:bodyPr wrap="square" rtlCol="0">
                  <a:spAutoFit/>
                </a:bodyPr>
                <a:lstStyle/>
                <a:p>
                  <a:pPr algn="ctr"/>
                  <a:r>
                    <a:rPr lang="en-GB" sz="1100" dirty="0">
                      <a:solidFill>
                        <a:schemeClr val="bg1"/>
                      </a:solidFill>
                    </a:rPr>
                    <a:t>L</a:t>
                  </a:r>
                  <a:r>
                    <a:rPr lang="en-NL" sz="1100" dirty="0">
                      <a:solidFill>
                        <a:schemeClr val="bg1"/>
                      </a:solidFill>
                    </a:rPr>
                    <a:t>eft index</a:t>
                  </a:r>
                </a:p>
              </p:txBody>
            </p:sp>
            <p:sp>
              <p:nvSpPr>
                <p:cNvPr id="19" name="TextBox 9">
                  <a:extLst>
                    <a:ext uri="{FF2B5EF4-FFF2-40B4-BE49-F238E27FC236}">
                      <a16:creationId xmlns:a16="http://schemas.microsoft.com/office/drawing/2014/main" id="{B0E6AEC4-6093-69DA-0051-08E3CC8244A7}"/>
                    </a:ext>
                  </a:extLst>
                </p:cNvPr>
                <p:cNvSpPr txBox="1"/>
                <p:nvPr/>
              </p:nvSpPr>
              <p:spPr>
                <a:xfrm>
                  <a:off x="3901838" y="6232661"/>
                  <a:ext cx="900000" cy="430887"/>
                </a:xfrm>
                <a:prstGeom prst="rect">
                  <a:avLst/>
                </a:prstGeom>
                <a:noFill/>
              </p:spPr>
              <p:txBody>
                <a:bodyPr wrap="square" rtlCol="0">
                  <a:spAutoFit/>
                </a:bodyPr>
                <a:lstStyle/>
                <a:p>
                  <a:pPr algn="ctr"/>
                  <a:r>
                    <a:rPr lang="en-GB" sz="1100" dirty="0">
                      <a:solidFill>
                        <a:schemeClr val="bg1"/>
                      </a:solidFill>
                    </a:rPr>
                    <a:t>L</a:t>
                  </a:r>
                  <a:r>
                    <a:rPr lang="en-NL" sz="1100" dirty="0">
                      <a:solidFill>
                        <a:schemeClr val="bg1"/>
                      </a:solidFill>
                    </a:rPr>
                    <a:t>eft middle finger</a:t>
                  </a:r>
                </a:p>
              </p:txBody>
            </p:sp>
            <p:sp>
              <p:nvSpPr>
                <p:cNvPr id="14" name="Rectangle 12">
                  <a:extLst>
                    <a:ext uri="{FF2B5EF4-FFF2-40B4-BE49-F238E27FC236}">
                      <a16:creationId xmlns:a16="http://schemas.microsoft.com/office/drawing/2014/main" id="{8103F550-963E-E9E7-41E9-9DF02077E350}"/>
                    </a:ext>
                  </a:extLst>
                </p:cNvPr>
                <p:cNvSpPr>
                  <a:spLocks noChangeAspect="1"/>
                </p:cNvSpPr>
                <p:nvPr/>
              </p:nvSpPr>
              <p:spPr>
                <a:xfrm>
                  <a:off x="7603610" y="57443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2800" dirty="0"/>
                    <a:t>L</a:t>
                  </a:r>
                  <a:endParaRPr lang="en-NL" sz="3600" dirty="0"/>
                </a:p>
              </p:txBody>
            </p:sp>
            <p:sp>
              <p:nvSpPr>
                <p:cNvPr id="15" name="Rectangle 11">
                  <a:extLst>
                    <a:ext uri="{FF2B5EF4-FFF2-40B4-BE49-F238E27FC236}">
                      <a16:creationId xmlns:a16="http://schemas.microsoft.com/office/drawing/2014/main" id="{3D611337-3907-555F-A6BF-484DAE84B07E}"/>
                    </a:ext>
                  </a:extLst>
                </p:cNvPr>
                <p:cNvSpPr>
                  <a:spLocks noChangeAspect="1"/>
                </p:cNvSpPr>
                <p:nvPr/>
              </p:nvSpPr>
              <p:spPr>
                <a:xfrm>
                  <a:off x="6440836" y="57443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2800" dirty="0"/>
                    <a:t>M</a:t>
                  </a:r>
                  <a:endParaRPr lang="en-NL" sz="3600" dirty="0"/>
                </a:p>
              </p:txBody>
            </p:sp>
            <p:sp>
              <p:nvSpPr>
                <p:cNvPr id="16" name="Rectangle 10">
                  <a:extLst>
                    <a:ext uri="{FF2B5EF4-FFF2-40B4-BE49-F238E27FC236}">
                      <a16:creationId xmlns:a16="http://schemas.microsoft.com/office/drawing/2014/main" id="{74219579-75CB-304A-5378-BA72633EB0D6}"/>
                    </a:ext>
                  </a:extLst>
                </p:cNvPr>
                <p:cNvSpPr>
                  <a:spLocks noChangeAspect="1"/>
                </p:cNvSpPr>
                <p:nvPr/>
              </p:nvSpPr>
              <p:spPr>
                <a:xfrm>
                  <a:off x="5278062" y="57443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2800" dirty="0"/>
                    <a:t>X</a:t>
                  </a:r>
                  <a:endParaRPr lang="en-NL" sz="3600" dirty="0"/>
                </a:p>
              </p:txBody>
            </p:sp>
            <p:sp>
              <p:nvSpPr>
                <p:cNvPr id="17" name="Rectangle 9">
                  <a:extLst>
                    <a:ext uri="{FF2B5EF4-FFF2-40B4-BE49-F238E27FC236}">
                      <a16:creationId xmlns:a16="http://schemas.microsoft.com/office/drawing/2014/main" id="{BC2F089C-77E4-534B-95B8-F9EB7EF12823}"/>
                    </a:ext>
                  </a:extLst>
                </p:cNvPr>
                <p:cNvSpPr>
                  <a:spLocks noChangeAspect="1"/>
                </p:cNvSpPr>
                <p:nvPr/>
              </p:nvSpPr>
              <p:spPr>
                <a:xfrm>
                  <a:off x="4115288" y="57443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NL" sz="2800" dirty="0"/>
                    <a:t>A</a:t>
                  </a:r>
                  <a:endParaRPr lang="en-NL" sz="3600" dirty="0"/>
                </a:p>
              </p:txBody>
            </p:sp>
          </p:grpSp>
          <p:grpSp>
            <p:nvGrpSpPr>
              <p:cNvPr id="28" name="Top Row">
                <a:extLst>
                  <a:ext uri="{FF2B5EF4-FFF2-40B4-BE49-F238E27FC236}">
                    <a16:creationId xmlns:a16="http://schemas.microsoft.com/office/drawing/2014/main" id="{4022F174-B717-D2CC-8782-2B0EB28CA56C}"/>
                  </a:ext>
                </a:extLst>
              </p:cNvPr>
              <p:cNvGrpSpPr/>
              <p:nvPr/>
            </p:nvGrpSpPr>
            <p:grpSpPr>
              <a:xfrm>
                <a:off x="3598500" y="4798146"/>
                <a:ext cx="4995000" cy="473100"/>
                <a:chOff x="3598500" y="4798146"/>
                <a:chExt cx="4995000" cy="473100"/>
              </a:xfrm>
            </p:grpSpPr>
            <p:sp>
              <p:nvSpPr>
                <p:cNvPr id="6" name="Rectangle 8">
                  <a:extLst>
                    <a:ext uri="{FF2B5EF4-FFF2-40B4-BE49-F238E27FC236}">
                      <a16:creationId xmlns:a16="http://schemas.microsoft.com/office/drawing/2014/main" id="{9684000C-1EB5-3BAB-6B97-B7050D2D2DDD}"/>
                    </a:ext>
                  </a:extLst>
                </p:cNvPr>
                <p:cNvSpPr>
                  <a:spLocks noChangeAspect="1"/>
                </p:cNvSpPr>
                <p:nvPr/>
              </p:nvSpPr>
              <p:spPr>
                <a:xfrm>
                  <a:off x="8120400"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3600" dirty="0"/>
                    <a:t>?</a:t>
                  </a:r>
                  <a:endParaRPr lang="en-NL" sz="9600" dirty="0"/>
                </a:p>
              </p:txBody>
            </p:sp>
            <p:sp>
              <p:nvSpPr>
                <p:cNvPr id="9" name="Rectangle 7">
                  <a:extLst>
                    <a:ext uri="{FF2B5EF4-FFF2-40B4-BE49-F238E27FC236}">
                      <a16:creationId xmlns:a16="http://schemas.microsoft.com/office/drawing/2014/main" id="{44B0ED4F-D77A-F60B-900F-4ABB070F5124}"/>
                    </a:ext>
                  </a:extLst>
                </p:cNvPr>
                <p:cNvSpPr>
                  <a:spLocks noChangeAspect="1"/>
                </p:cNvSpPr>
                <p:nvPr/>
              </p:nvSpPr>
              <p:spPr>
                <a:xfrm>
                  <a:off x="7474414"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100" dirty="0"/>
                    <a:t>Icon 7</a:t>
                  </a:r>
                </a:p>
              </p:txBody>
            </p:sp>
            <p:sp>
              <p:nvSpPr>
                <p:cNvPr id="7" name="Rectangle 6">
                  <a:extLst>
                    <a:ext uri="{FF2B5EF4-FFF2-40B4-BE49-F238E27FC236}">
                      <a16:creationId xmlns:a16="http://schemas.microsoft.com/office/drawing/2014/main" id="{979ECA25-359A-A0B1-F037-9970FC45966D}"/>
                    </a:ext>
                  </a:extLst>
                </p:cNvPr>
                <p:cNvSpPr>
                  <a:spLocks noChangeAspect="1"/>
                </p:cNvSpPr>
                <p:nvPr/>
              </p:nvSpPr>
              <p:spPr>
                <a:xfrm>
                  <a:off x="6828429"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100" dirty="0"/>
                    <a:t>Icon 6</a:t>
                  </a:r>
                </a:p>
              </p:txBody>
            </p:sp>
            <p:sp>
              <p:nvSpPr>
                <p:cNvPr id="10" name="Rectangle 5">
                  <a:extLst>
                    <a:ext uri="{FF2B5EF4-FFF2-40B4-BE49-F238E27FC236}">
                      <a16:creationId xmlns:a16="http://schemas.microsoft.com/office/drawing/2014/main" id="{FDAF01C4-84BD-A941-36F8-109063B3CFED}"/>
                    </a:ext>
                  </a:extLst>
                </p:cNvPr>
                <p:cNvSpPr>
                  <a:spLocks noChangeAspect="1"/>
                </p:cNvSpPr>
                <p:nvPr/>
              </p:nvSpPr>
              <p:spPr>
                <a:xfrm>
                  <a:off x="6182443"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100" dirty="0"/>
                    <a:t>Icon 5</a:t>
                  </a:r>
                </a:p>
              </p:txBody>
            </p:sp>
            <p:sp>
              <p:nvSpPr>
                <p:cNvPr id="8" name="Rectangle 4">
                  <a:extLst>
                    <a:ext uri="{FF2B5EF4-FFF2-40B4-BE49-F238E27FC236}">
                      <a16:creationId xmlns:a16="http://schemas.microsoft.com/office/drawing/2014/main" id="{957C4422-E1E3-D76B-D9C7-5E9B7996DD1E}"/>
                    </a:ext>
                  </a:extLst>
                </p:cNvPr>
                <p:cNvSpPr>
                  <a:spLocks noChangeAspect="1"/>
                </p:cNvSpPr>
                <p:nvPr/>
              </p:nvSpPr>
              <p:spPr>
                <a:xfrm>
                  <a:off x="5536457"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100" dirty="0"/>
                    <a:t>Icon</a:t>
                  </a:r>
                </a:p>
                <a:p>
                  <a:pPr algn="ctr"/>
                  <a:r>
                    <a:rPr lang="en-NL" sz="1100" dirty="0"/>
                    <a:t>4</a:t>
                  </a:r>
                </a:p>
              </p:txBody>
            </p:sp>
            <p:sp>
              <p:nvSpPr>
                <p:cNvPr id="11" name="Rectangle 3">
                  <a:extLst>
                    <a:ext uri="{FF2B5EF4-FFF2-40B4-BE49-F238E27FC236}">
                      <a16:creationId xmlns:a16="http://schemas.microsoft.com/office/drawing/2014/main" id="{E3376497-B655-AAAC-5D8C-6839EE276AB4}"/>
                    </a:ext>
                  </a:extLst>
                </p:cNvPr>
                <p:cNvSpPr>
                  <a:spLocks noChangeAspect="1"/>
                </p:cNvSpPr>
                <p:nvPr/>
              </p:nvSpPr>
              <p:spPr>
                <a:xfrm>
                  <a:off x="4890471"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100" dirty="0"/>
                    <a:t>Icon3</a:t>
                  </a:r>
                </a:p>
              </p:txBody>
            </p:sp>
            <p:sp>
              <p:nvSpPr>
                <p:cNvPr id="12" name="Rectangle 2">
                  <a:extLst>
                    <a:ext uri="{FF2B5EF4-FFF2-40B4-BE49-F238E27FC236}">
                      <a16:creationId xmlns:a16="http://schemas.microsoft.com/office/drawing/2014/main" id="{9F92581C-4E2F-FB1C-BE60-5C63B8FB0AB5}"/>
                    </a:ext>
                  </a:extLst>
                </p:cNvPr>
                <p:cNvSpPr>
                  <a:spLocks noChangeAspect="1"/>
                </p:cNvSpPr>
                <p:nvPr/>
              </p:nvSpPr>
              <p:spPr>
                <a:xfrm>
                  <a:off x="4244486"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I</a:t>
                  </a:r>
                  <a:r>
                    <a:rPr lang="en-NL" sz="1100" dirty="0"/>
                    <a:t>con 2</a:t>
                  </a:r>
                </a:p>
              </p:txBody>
            </p:sp>
            <p:sp>
              <p:nvSpPr>
                <p:cNvPr id="13" name="Rectangle 1">
                  <a:extLst>
                    <a:ext uri="{FF2B5EF4-FFF2-40B4-BE49-F238E27FC236}">
                      <a16:creationId xmlns:a16="http://schemas.microsoft.com/office/drawing/2014/main" id="{F6841151-2B33-E524-D39B-AD45C932C706}"/>
                    </a:ext>
                  </a:extLst>
                </p:cNvPr>
                <p:cNvSpPr>
                  <a:spLocks noChangeAspect="1"/>
                </p:cNvSpPr>
                <p:nvPr/>
              </p:nvSpPr>
              <p:spPr>
                <a:xfrm>
                  <a:off x="3598500" y="4803863"/>
                  <a:ext cx="473100" cy="4616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100" dirty="0"/>
                    <a:t>I</a:t>
                  </a:r>
                  <a:r>
                    <a:rPr lang="en-NL" sz="1100" dirty="0"/>
                    <a:t>con 1</a:t>
                  </a:r>
                </a:p>
              </p:txBody>
            </p:sp>
          </p:grpSp>
        </p:grpSp>
      </p:grpSp>
    </p:spTree>
    <p:extLst>
      <p:ext uri="{BB962C8B-B14F-4D97-AF65-F5344CB8AC3E}">
        <p14:creationId xmlns:p14="http://schemas.microsoft.com/office/powerpoint/2010/main" val="2331024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a:extLst>
            <a:ext uri="{FF2B5EF4-FFF2-40B4-BE49-F238E27FC236}">
              <a16:creationId xmlns:a16="http://schemas.microsoft.com/office/drawing/2014/main" id="{CAAD0D47-9C58-4BC1-66EC-4414903866C9}"/>
            </a:ext>
          </a:extLst>
        </p:cNvPr>
        <p:cNvGrpSpPr/>
        <p:nvPr/>
      </p:nvGrpSpPr>
      <p:grpSpPr>
        <a:xfrm>
          <a:off x="0" y="0"/>
          <a:ext cx="0" cy="0"/>
          <a:chOff x="0" y="0"/>
          <a:chExt cx="0" cy="0"/>
        </a:xfrm>
      </p:grpSpPr>
      <p:sp>
        <p:nvSpPr>
          <p:cNvPr id="4" name="Text">
            <a:extLst>
              <a:ext uri="{FF2B5EF4-FFF2-40B4-BE49-F238E27FC236}">
                <a16:creationId xmlns:a16="http://schemas.microsoft.com/office/drawing/2014/main" id="{61633282-25EE-9305-AAB9-D88325CF44D5}"/>
              </a:ext>
            </a:extLst>
          </p:cNvPr>
          <p:cNvSpPr/>
          <p:nvPr/>
        </p:nvSpPr>
        <p:spPr>
          <a:xfrm>
            <a:off x="1318380" y="2427514"/>
            <a:ext cx="9555240" cy="881652"/>
          </a:xfrm>
          <a:prstGeom prst="rect">
            <a:avLst/>
          </a:prstGeom>
        </p:spPr>
        <p:txBody>
          <a:bodyPr wrap="square">
            <a:spAutoFit/>
          </a:bodyPr>
          <a:lstStyle/>
          <a:p>
            <a:pPr algn="ctr">
              <a:lnSpc>
                <a:spcPct val="107000"/>
              </a:lnSpc>
              <a:spcAft>
                <a:spcPts val="800"/>
              </a:spcAft>
            </a:pPr>
            <a:r>
              <a:rPr lang="en-US" sz="1200" dirty="0">
                <a:solidFill>
                  <a:schemeClr val="bg1"/>
                </a:solidFill>
                <a:ea typeface="Times New Roman" panose="02020603050405020304" pitchFamily="18" charset="0"/>
                <a:cs typeface="Times New Roman" panose="02020603050405020304" pitchFamily="18" charset="0"/>
              </a:rPr>
              <a:t>Oops! You pressed an invalid key.</a:t>
            </a:r>
          </a:p>
          <a:p>
            <a:pPr algn="ctr">
              <a:lnSpc>
                <a:spcPct val="107000"/>
              </a:lnSpc>
              <a:spcAft>
                <a:spcPts val="800"/>
              </a:spcAft>
            </a:pPr>
            <a:r>
              <a:rPr lang="en-US" sz="1200" dirty="0">
                <a:solidFill>
                  <a:schemeClr val="bg1"/>
                </a:solidFill>
                <a:ea typeface="Times New Roman" panose="02020603050405020304" pitchFamily="18" charset="0"/>
                <a:cs typeface="Times New Roman" panose="02020603050405020304" pitchFamily="18" charset="0"/>
              </a:rPr>
              <a:t>Please only use the A, X, M, L keys to select your answer (from left to right).</a:t>
            </a:r>
            <a:endParaRPr lang="nl-NL" sz="1200" dirty="0">
              <a:solidFill>
                <a:schemeClr val="bg1"/>
              </a:solidFill>
              <a:ea typeface="Times New Roman" panose="02020603050405020304" pitchFamily="18" charset="0"/>
              <a:cs typeface="Times New Roman" panose="02020603050405020304" pitchFamily="18" charset="0"/>
            </a:endParaRPr>
          </a:p>
          <a:p>
            <a:pPr algn="ctr">
              <a:lnSpc>
                <a:spcPct val="107000"/>
              </a:lnSpc>
              <a:spcAft>
                <a:spcPts val="800"/>
              </a:spcAft>
            </a:pPr>
            <a:r>
              <a:rPr lang="en-US" sz="1200" dirty="0">
                <a:solidFill>
                  <a:schemeClr val="bg1"/>
                </a:solidFill>
                <a:ea typeface="Times New Roman" panose="02020603050405020304" pitchFamily="18" charset="0"/>
                <a:cs typeface="Times New Roman" panose="02020603050405020304" pitchFamily="18" charset="0"/>
              </a:rPr>
              <a:t>Place your fingers on these keys and press any of them to continue.</a:t>
            </a:r>
          </a:p>
        </p:txBody>
      </p:sp>
      <p:grpSp>
        <p:nvGrpSpPr>
          <p:cNvPr id="18" name="Group 17">
            <a:extLst>
              <a:ext uri="{FF2B5EF4-FFF2-40B4-BE49-F238E27FC236}">
                <a16:creationId xmlns:a16="http://schemas.microsoft.com/office/drawing/2014/main" id="{1FACBAAD-42F6-A3C2-BD79-D4BCC4BC68E7}"/>
              </a:ext>
            </a:extLst>
          </p:cNvPr>
          <p:cNvGrpSpPr/>
          <p:nvPr/>
        </p:nvGrpSpPr>
        <p:grpSpPr>
          <a:xfrm>
            <a:off x="3499644" y="3429000"/>
            <a:ext cx="5192711" cy="2221360"/>
            <a:chOff x="3498850" y="4579202"/>
            <a:chExt cx="5192711" cy="2221360"/>
          </a:xfrm>
        </p:grpSpPr>
        <p:sp>
          <p:nvSpPr>
            <p:cNvPr id="19" name="Rectangle 18">
              <a:extLst>
                <a:ext uri="{FF2B5EF4-FFF2-40B4-BE49-F238E27FC236}">
                  <a16:creationId xmlns:a16="http://schemas.microsoft.com/office/drawing/2014/main" id="{ACE5C0D5-A536-3A55-A3EF-A6700516B345}"/>
                </a:ext>
              </a:extLst>
            </p:cNvPr>
            <p:cNvSpPr/>
            <p:nvPr/>
          </p:nvSpPr>
          <p:spPr>
            <a:xfrm>
              <a:off x="3498850" y="4579202"/>
              <a:ext cx="5192711" cy="215021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0" name="FIgure">
              <a:extLst>
                <a:ext uri="{FF2B5EF4-FFF2-40B4-BE49-F238E27FC236}">
                  <a16:creationId xmlns:a16="http://schemas.microsoft.com/office/drawing/2014/main" id="{20E2F21A-EB3B-0EE1-D6B5-602545B34FCC}"/>
                </a:ext>
              </a:extLst>
            </p:cNvPr>
            <p:cNvGrpSpPr/>
            <p:nvPr/>
          </p:nvGrpSpPr>
          <p:grpSpPr>
            <a:xfrm>
              <a:off x="3597705" y="4765883"/>
              <a:ext cx="4995000" cy="2034679"/>
              <a:chOff x="3598500" y="4798146"/>
              <a:chExt cx="4995000" cy="2034679"/>
            </a:xfrm>
          </p:grpSpPr>
          <p:grpSp>
            <p:nvGrpSpPr>
              <p:cNvPr id="21" name="Bottom Row">
                <a:extLst>
                  <a:ext uri="{FF2B5EF4-FFF2-40B4-BE49-F238E27FC236}">
                    <a16:creationId xmlns:a16="http://schemas.microsoft.com/office/drawing/2014/main" id="{FDDEF1E3-A28F-EA64-42E7-2C9BE973FF83}"/>
                  </a:ext>
                </a:extLst>
              </p:cNvPr>
              <p:cNvGrpSpPr/>
              <p:nvPr/>
            </p:nvGrpSpPr>
            <p:grpSpPr>
              <a:xfrm>
                <a:off x="3901838" y="5744346"/>
                <a:ext cx="4388322" cy="1088479"/>
                <a:chOff x="3901838" y="5744346"/>
                <a:chExt cx="4388322" cy="1088479"/>
              </a:xfrm>
            </p:grpSpPr>
            <p:sp>
              <p:nvSpPr>
                <p:cNvPr id="31" name="TextBox 12">
                  <a:extLst>
                    <a:ext uri="{FF2B5EF4-FFF2-40B4-BE49-F238E27FC236}">
                      <a16:creationId xmlns:a16="http://schemas.microsoft.com/office/drawing/2014/main" id="{E8FCF173-9050-1836-855E-FBBB30BEBC0A}"/>
                    </a:ext>
                  </a:extLst>
                </p:cNvPr>
                <p:cNvSpPr txBox="1"/>
                <p:nvPr/>
              </p:nvSpPr>
              <p:spPr>
                <a:xfrm>
                  <a:off x="7390160" y="6232661"/>
                  <a:ext cx="900000" cy="600164"/>
                </a:xfrm>
                <a:prstGeom prst="rect">
                  <a:avLst/>
                </a:prstGeom>
                <a:noFill/>
              </p:spPr>
              <p:txBody>
                <a:bodyPr wrap="square" rtlCol="0">
                  <a:spAutoFit/>
                </a:bodyPr>
                <a:lstStyle/>
                <a:p>
                  <a:pPr algn="ctr"/>
                  <a:r>
                    <a:rPr lang="en-GB" sz="1100" dirty="0">
                      <a:solidFill>
                        <a:schemeClr val="bg1"/>
                      </a:solidFill>
                    </a:rPr>
                    <a:t>Right </a:t>
                  </a:r>
                  <a:r>
                    <a:rPr lang="en-NL" sz="1100" dirty="0">
                      <a:solidFill>
                        <a:schemeClr val="bg1"/>
                      </a:solidFill>
                    </a:rPr>
                    <a:t>middle finger</a:t>
                  </a:r>
                </a:p>
              </p:txBody>
            </p:sp>
            <p:sp>
              <p:nvSpPr>
                <p:cNvPr id="32" name="TextBox 11">
                  <a:extLst>
                    <a:ext uri="{FF2B5EF4-FFF2-40B4-BE49-F238E27FC236}">
                      <a16:creationId xmlns:a16="http://schemas.microsoft.com/office/drawing/2014/main" id="{347B2DF9-0CFD-0C75-8FDD-99B315E68406}"/>
                    </a:ext>
                  </a:extLst>
                </p:cNvPr>
                <p:cNvSpPr txBox="1"/>
                <p:nvPr/>
              </p:nvSpPr>
              <p:spPr>
                <a:xfrm>
                  <a:off x="6227386" y="6232661"/>
                  <a:ext cx="900000" cy="430887"/>
                </a:xfrm>
                <a:prstGeom prst="rect">
                  <a:avLst/>
                </a:prstGeom>
                <a:noFill/>
              </p:spPr>
              <p:txBody>
                <a:bodyPr wrap="square" rtlCol="0">
                  <a:spAutoFit/>
                </a:bodyPr>
                <a:lstStyle/>
                <a:p>
                  <a:pPr algn="ctr"/>
                  <a:r>
                    <a:rPr lang="en-GB" sz="1100" dirty="0">
                      <a:solidFill>
                        <a:schemeClr val="bg1"/>
                      </a:solidFill>
                    </a:rPr>
                    <a:t>R</a:t>
                  </a:r>
                  <a:r>
                    <a:rPr lang="en-NL" sz="1100" dirty="0">
                      <a:solidFill>
                        <a:schemeClr val="bg1"/>
                      </a:solidFill>
                    </a:rPr>
                    <a:t>ight index</a:t>
                  </a:r>
                </a:p>
              </p:txBody>
            </p:sp>
            <p:sp>
              <p:nvSpPr>
                <p:cNvPr id="33" name="TextBox 10">
                  <a:extLst>
                    <a:ext uri="{FF2B5EF4-FFF2-40B4-BE49-F238E27FC236}">
                      <a16:creationId xmlns:a16="http://schemas.microsoft.com/office/drawing/2014/main" id="{791C8989-F644-F0D0-9F5D-9CCD2C843450}"/>
                    </a:ext>
                  </a:extLst>
                </p:cNvPr>
                <p:cNvSpPr txBox="1"/>
                <p:nvPr/>
              </p:nvSpPr>
              <p:spPr>
                <a:xfrm>
                  <a:off x="5064612" y="6217446"/>
                  <a:ext cx="900000" cy="261610"/>
                </a:xfrm>
                <a:prstGeom prst="rect">
                  <a:avLst/>
                </a:prstGeom>
                <a:noFill/>
              </p:spPr>
              <p:txBody>
                <a:bodyPr wrap="square" rtlCol="0">
                  <a:spAutoFit/>
                </a:bodyPr>
                <a:lstStyle/>
                <a:p>
                  <a:pPr algn="ctr"/>
                  <a:r>
                    <a:rPr lang="en-GB" sz="1100" dirty="0">
                      <a:solidFill>
                        <a:schemeClr val="bg1"/>
                      </a:solidFill>
                    </a:rPr>
                    <a:t>L</a:t>
                  </a:r>
                  <a:r>
                    <a:rPr lang="en-NL" sz="1100" dirty="0">
                      <a:solidFill>
                        <a:schemeClr val="bg1"/>
                      </a:solidFill>
                    </a:rPr>
                    <a:t>eft index</a:t>
                  </a:r>
                </a:p>
              </p:txBody>
            </p:sp>
            <p:sp>
              <p:nvSpPr>
                <p:cNvPr id="34" name="TextBox 9">
                  <a:extLst>
                    <a:ext uri="{FF2B5EF4-FFF2-40B4-BE49-F238E27FC236}">
                      <a16:creationId xmlns:a16="http://schemas.microsoft.com/office/drawing/2014/main" id="{1EC54491-3800-ECA7-C553-510CDAAD02C1}"/>
                    </a:ext>
                  </a:extLst>
                </p:cNvPr>
                <p:cNvSpPr txBox="1"/>
                <p:nvPr/>
              </p:nvSpPr>
              <p:spPr>
                <a:xfrm>
                  <a:off x="3901838" y="6232661"/>
                  <a:ext cx="900000" cy="430887"/>
                </a:xfrm>
                <a:prstGeom prst="rect">
                  <a:avLst/>
                </a:prstGeom>
                <a:noFill/>
              </p:spPr>
              <p:txBody>
                <a:bodyPr wrap="square" rtlCol="0">
                  <a:spAutoFit/>
                </a:bodyPr>
                <a:lstStyle/>
                <a:p>
                  <a:pPr algn="ctr"/>
                  <a:r>
                    <a:rPr lang="en-GB" sz="1100" dirty="0">
                      <a:solidFill>
                        <a:schemeClr val="bg1"/>
                      </a:solidFill>
                    </a:rPr>
                    <a:t>L</a:t>
                  </a:r>
                  <a:r>
                    <a:rPr lang="en-NL" sz="1100" dirty="0">
                      <a:solidFill>
                        <a:schemeClr val="bg1"/>
                      </a:solidFill>
                    </a:rPr>
                    <a:t>eft middle finger</a:t>
                  </a:r>
                </a:p>
              </p:txBody>
            </p:sp>
            <p:sp>
              <p:nvSpPr>
                <p:cNvPr id="35" name="Rectangle 12">
                  <a:extLst>
                    <a:ext uri="{FF2B5EF4-FFF2-40B4-BE49-F238E27FC236}">
                      <a16:creationId xmlns:a16="http://schemas.microsoft.com/office/drawing/2014/main" id="{1B0C9517-AB51-B5F4-016E-93D02DB2065D}"/>
                    </a:ext>
                  </a:extLst>
                </p:cNvPr>
                <p:cNvSpPr>
                  <a:spLocks noChangeAspect="1"/>
                </p:cNvSpPr>
                <p:nvPr/>
              </p:nvSpPr>
              <p:spPr>
                <a:xfrm>
                  <a:off x="7603610" y="57443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2800" dirty="0"/>
                    <a:t>L</a:t>
                  </a:r>
                  <a:endParaRPr lang="en-NL" sz="3600" dirty="0"/>
                </a:p>
              </p:txBody>
            </p:sp>
            <p:sp>
              <p:nvSpPr>
                <p:cNvPr id="36" name="Rectangle 11">
                  <a:extLst>
                    <a:ext uri="{FF2B5EF4-FFF2-40B4-BE49-F238E27FC236}">
                      <a16:creationId xmlns:a16="http://schemas.microsoft.com/office/drawing/2014/main" id="{6C99779E-2646-73E6-5DDA-7CDD84E8C11C}"/>
                    </a:ext>
                  </a:extLst>
                </p:cNvPr>
                <p:cNvSpPr>
                  <a:spLocks noChangeAspect="1"/>
                </p:cNvSpPr>
                <p:nvPr/>
              </p:nvSpPr>
              <p:spPr>
                <a:xfrm>
                  <a:off x="6440836" y="57443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2800" dirty="0"/>
                    <a:t>M</a:t>
                  </a:r>
                  <a:endParaRPr lang="en-NL" sz="3600" dirty="0"/>
                </a:p>
              </p:txBody>
            </p:sp>
            <p:sp>
              <p:nvSpPr>
                <p:cNvPr id="37" name="Rectangle 10">
                  <a:extLst>
                    <a:ext uri="{FF2B5EF4-FFF2-40B4-BE49-F238E27FC236}">
                      <a16:creationId xmlns:a16="http://schemas.microsoft.com/office/drawing/2014/main" id="{B5BE871D-8E89-4882-B287-4502AD6A85F9}"/>
                    </a:ext>
                  </a:extLst>
                </p:cNvPr>
                <p:cNvSpPr>
                  <a:spLocks noChangeAspect="1"/>
                </p:cNvSpPr>
                <p:nvPr/>
              </p:nvSpPr>
              <p:spPr>
                <a:xfrm>
                  <a:off x="5278062" y="57443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2800" dirty="0"/>
                    <a:t>X</a:t>
                  </a:r>
                  <a:endParaRPr lang="en-NL" sz="3600" dirty="0"/>
                </a:p>
              </p:txBody>
            </p:sp>
            <p:sp>
              <p:nvSpPr>
                <p:cNvPr id="38" name="Rectangle 9">
                  <a:extLst>
                    <a:ext uri="{FF2B5EF4-FFF2-40B4-BE49-F238E27FC236}">
                      <a16:creationId xmlns:a16="http://schemas.microsoft.com/office/drawing/2014/main" id="{08F9FF4E-480D-3E26-9E9E-B226BE85E116}"/>
                    </a:ext>
                  </a:extLst>
                </p:cNvPr>
                <p:cNvSpPr>
                  <a:spLocks noChangeAspect="1"/>
                </p:cNvSpPr>
                <p:nvPr/>
              </p:nvSpPr>
              <p:spPr>
                <a:xfrm>
                  <a:off x="4115288" y="57443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NL" sz="2800" dirty="0"/>
                    <a:t>A</a:t>
                  </a:r>
                  <a:endParaRPr lang="en-NL" sz="3600" dirty="0"/>
                </a:p>
              </p:txBody>
            </p:sp>
          </p:grpSp>
          <p:grpSp>
            <p:nvGrpSpPr>
              <p:cNvPr id="22" name="Top Row">
                <a:extLst>
                  <a:ext uri="{FF2B5EF4-FFF2-40B4-BE49-F238E27FC236}">
                    <a16:creationId xmlns:a16="http://schemas.microsoft.com/office/drawing/2014/main" id="{BF63EA31-BC7A-8F44-0CF4-859A516BC850}"/>
                  </a:ext>
                </a:extLst>
              </p:cNvPr>
              <p:cNvGrpSpPr/>
              <p:nvPr/>
            </p:nvGrpSpPr>
            <p:grpSpPr>
              <a:xfrm>
                <a:off x="3598500" y="4798146"/>
                <a:ext cx="4995000" cy="473100"/>
                <a:chOff x="3598500" y="4798146"/>
                <a:chExt cx="4995000" cy="473100"/>
              </a:xfrm>
            </p:grpSpPr>
            <p:sp>
              <p:nvSpPr>
                <p:cNvPr id="23" name="Rectangle 8">
                  <a:extLst>
                    <a:ext uri="{FF2B5EF4-FFF2-40B4-BE49-F238E27FC236}">
                      <a16:creationId xmlns:a16="http://schemas.microsoft.com/office/drawing/2014/main" id="{0CD6C156-1886-57F9-EDD5-36D2051CE5B6}"/>
                    </a:ext>
                  </a:extLst>
                </p:cNvPr>
                <p:cNvSpPr>
                  <a:spLocks noChangeAspect="1"/>
                </p:cNvSpPr>
                <p:nvPr/>
              </p:nvSpPr>
              <p:spPr>
                <a:xfrm>
                  <a:off x="8120400"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3600" dirty="0"/>
                    <a:t>?</a:t>
                  </a:r>
                  <a:endParaRPr lang="en-NL" sz="9600" dirty="0"/>
                </a:p>
              </p:txBody>
            </p:sp>
            <p:sp>
              <p:nvSpPr>
                <p:cNvPr id="24" name="Rectangle 7">
                  <a:extLst>
                    <a:ext uri="{FF2B5EF4-FFF2-40B4-BE49-F238E27FC236}">
                      <a16:creationId xmlns:a16="http://schemas.microsoft.com/office/drawing/2014/main" id="{51E0A15C-4C24-BE87-CC00-28AD7C57C10C}"/>
                    </a:ext>
                  </a:extLst>
                </p:cNvPr>
                <p:cNvSpPr>
                  <a:spLocks noChangeAspect="1"/>
                </p:cNvSpPr>
                <p:nvPr/>
              </p:nvSpPr>
              <p:spPr>
                <a:xfrm>
                  <a:off x="7474414"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100" dirty="0"/>
                    <a:t>Icon 7</a:t>
                  </a:r>
                </a:p>
              </p:txBody>
            </p:sp>
            <p:sp>
              <p:nvSpPr>
                <p:cNvPr id="25" name="Rectangle 24">
                  <a:extLst>
                    <a:ext uri="{FF2B5EF4-FFF2-40B4-BE49-F238E27FC236}">
                      <a16:creationId xmlns:a16="http://schemas.microsoft.com/office/drawing/2014/main" id="{6078C370-901B-831C-3E2D-32B0FAE1D809}"/>
                    </a:ext>
                  </a:extLst>
                </p:cNvPr>
                <p:cNvSpPr>
                  <a:spLocks noChangeAspect="1"/>
                </p:cNvSpPr>
                <p:nvPr/>
              </p:nvSpPr>
              <p:spPr>
                <a:xfrm>
                  <a:off x="6828429"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100" dirty="0"/>
                    <a:t>Icon 6</a:t>
                  </a:r>
                </a:p>
              </p:txBody>
            </p:sp>
            <p:sp>
              <p:nvSpPr>
                <p:cNvPr id="26" name="Rectangle 5">
                  <a:extLst>
                    <a:ext uri="{FF2B5EF4-FFF2-40B4-BE49-F238E27FC236}">
                      <a16:creationId xmlns:a16="http://schemas.microsoft.com/office/drawing/2014/main" id="{707F8E12-2145-B2EB-3D00-C91B8967EC53}"/>
                    </a:ext>
                  </a:extLst>
                </p:cNvPr>
                <p:cNvSpPr>
                  <a:spLocks noChangeAspect="1"/>
                </p:cNvSpPr>
                <p:nvPr/>
              </p:nvSpPr>
              <p:spPr>
                <a:xfrm>
                  <a:off x="6182443"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100" dirty="0"/>
                    <a:t>Icon 5</a:t>
                  </a:r>
                </a:p>
              </p:txBody>
            </p:sp>
            <p:sp>
              <p:nvSpPr>
                <p:cNvPr id="27" name="Rectangle 4">
                  <a:extLst>
                    <a:ext uri="{FF2B5EF4-FFF2-40B4-BE49-F238E27FC236}">
                      <a16:creationId xmlns:a16="http://schemas.microsoft.com/office/drawing/2014/main" id="{F25559DB-50A9-0FDB-5E95-BB2629C66F1B}"/>
                    </a:ext>
                  </a:extLst>
                </p:cNvPr>
                <p:cNvSpPr>
                  <a:spLocks noChangeAspect="1"/>
                </p:cNvSpPr>
                <p:nvPr/>
              </p:nvSpPr>
              <p:spPr>
                <a:xfrm>
                  <a:off x="5536457"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100" dirty="0"/>
                    <a:t>Icon</a:t>
                  </a:r>
                </a:p>
                <a:p>
                  <a:pPr algn="ctr"/>
                  <a:r>
                    <a:rPr lang="en-NL" sz="1100" dirty="0"/>
                    <a:t>4</a:t>
                  </a:r>
                </a:p>
              </p:txBody>
            </p:sp>
            <p:sp>
              <p:nvSpPr>
                <p:cNvPr id="28" name="Rectangle 3">
                  <a:extLst>
                    <a:ext uri="{FF2B5EF4-FFF2-40B4-BE49-F238E27FC236}">
                      <a16:creationId xmlns:a16="http://schemas.microsoft.com/office/drawing/2014/main" id="{F98D3CB5-1729-2009-BFA7-077CE7F7C485}"/>
                    </a:ext>
                  </a:extLst>
                </p:cNvPr>
                <p:cNvSpPr>
                  <a:spLocks noChangeAspect="1"/>
                </p:cNvSpPr>
                <p:nvPr/>
              </p:nvSpPr>
              <p:spPr>
                <a:xfrm>
                  <a:off x="4890471"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100" dirty="0"/>
                    <a:t>Icon3</a:t>
                  </a:r>
                </a:p>
              </p:txBody>
            </p:sp>
            <p:sp>
              <p:nvSpPr>
                <p:cNvPr id="29" name="Rectangle 2">
                  <a:extLst>
                    <a:ext uri="{FF2B5EF4-FFF2-40B4-BE49-F238E27FC236}">
                      <a16:creationId xmlns:a16="http://schemas.microsoft.com/office/drawing/2014/main" id="{A348AF10-32F3-115B-C213-9019F18464C9}"/>
                    </a:ext>
                  </a:extLst>
                </p:cNvPr>
                <p:cNvSpPr>
                  <a:spLocks noChangeAspect="1"/>
                </p:cNvSpPr>
                <p:nvPr/>
              </p:nvSpPr>
              <p:spPr>
                <a:xfrm>
                  <a:off x="4244486"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I</a:t>
                  </a:r>
                  <a:r>
                    <a:rPr lang="en-NL" sz="1100" dirty="0"/>
                    <a:t>con 2</a:t>
                  </a:r>
                </a:p>
              </p:txBody>
            </p:sp>
            <p:sp>
              <p:nvSpPr>
                <p:cNvPr id="30" name="Rectangle 1">
                  <a:extLst>
                    <a:ext uri="{FF2B5EF4-FFF2-40B4-BE49-F238E27FC236}">
                      <a16:creationId xmlns:a16="http://schemas.microsoft.com/office/drawing/2014/main" id="{91545272-1E12-B34D-193C-2DB07BF4A290}"/>
                    </a:ext>
                  </a:extLst>
                </p:cNvPr>
                <p:cNvSpPr>
                  <a:spLocks noChangeAspect="1"/>
                </p:cNvSpPr>
                <p:nvPr/>
              </p:nvSpPr>
              <p:spPr>
                <a:xfrm>
                  <a:off x="3598500" y="4803863"/>
                  <a:ext cx="473100" cy="4616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100" dirty="0"/>
                    <a:t>I</a:t>
                  </a:r>
                  <a:r>
                    <a:rPr lang="en-NL" sz="1100" dirty="0"/>
                    <a:t>con 1</a:t>
                  </a:r>
                </a:p>
              </p:txBody>
            </p:sp>
          </p:grpSp>
        </p:grpSp>
      </p:grpSp>
    </p:spTree>
    <p:extLst>
      <p:ext uri="{BB962C8B-B14F-4D97-AF65-F5344CB8AC3E}">
        <p14:creationId xmlns:p14="http://schemas.microsoft.com/office/powerpoint/2010/main" val="58488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a:extLst>
            <a:ext uri="{FF2B5EF4-FFF2-40B4-BE49-F238E27FC236}">
              <a16:creationId xmlns:a16="http://schemas.microsoft.com/office/drawing/2014/main" id="{CCCA80AC-393E-244C-D849-ECBE63EBCCD7}"/>
            </a:ext>
          </a:extLst>
        </p:cNvPr>
        <p:cNvGrpSpPr/>
        <p:nvPr/>
      </p:nvGrpSpPr>
      <p:grpSpPr>
        <a:xfrm>
          <a:off x="0" y="0"/>
          <a:ext cx="0" cy="0"/>
          <a:chOff x="0" y="0"/>
          <a:chExt cx="0" cy="0"/>
        </a:xfrm>
      </p:grpSpPr>
      <p:sp>
        <p:nvSpPr>
          <p:cNvPr id="4" name="Text">
            <a:extLst>
              <a:ext uri="{FF2B5EF4-FFF2-40B4-BE49-F238E27FC236}">
                <a16:creationId xmlns:a16="http://schemas.microsoft.com/office/drawing/2014/main" id="{FE0529FC-4D2B-FF29-05F0-1948132E8765}"/>
              </a:ext>
            </a:extLst>
          </p:cNvPr>
          <p:cNvSpPr/>
          <p:nvPr/>
        </p:nvSpPr>
        <p:spPr>
          <a:xfrm>
            <a:off x="1318380" y="1939676"/>
            <a:ext cx="9555240" cy="1384995"/>
          </a:xfrm>
          <a:prstGeom prst="rect">
            <a:avLst/>
          </a:prstGeom>
        </p:spPr>
        <p:txBody>
          <a:bodyPr wrap="square">
            <a:spAutoFit/>
          </a:bodyPr>
          <a:lstStyle/>
          <a:p>
            <a:pPr algn="ctr"/>
            <a:r>
              <a:rPr lang="en-GB" sz="1200" b="0" dirty="0">
                <a:solidFill>
                  <a:schemeClr val="bg1"/>
                </a:solidFill>
                <a:effectLst/>
              </a:rPr>
              <a:t>Block completed.</a:t>
            </a:r>
          </a:p>
          <a:p>
            <a:pPr algn="ctr"/>
            <a:endParaRPr lang="en-GB" sz="1200" b="0" dirty="0">
              <a:solidFill>
                <a:schemeClr val="bg1"/>
              </a:solidFill>
              <a:effectLst/>
            </a:endParaRPr>
          </a:p>
          <a:p>
            <a:pPr algn="ctr"/>
            <a:r>
              <a:rPr lang="en-GB" sz="1200" b="0" dirty="0">
                <a:solidFill>
                  <a:schemeClr val="bg1"/>
                </a:solidFill>
                <a:effectLst/>
              </a:rPr>
              <a:t>Well done! You may take a short break now, but keep your head on the chinrest</a:t>
            </a:r>
          </a:p>
          <a:p>
            <a:pPr algn="ctr"/>
            <a:r>
              <a:rPr lang="en-GB" sz="1200" b="0" dirty="0">
                <a:solidFill>
                  <a:schemeClr val="bg1"/>
                </a:solidFill>
                <a:effectLst/>
              </a:rPr>
              <a:t>and try not to move too much.</a:t>
            </a:r>
          </a:p>
          <a:p>
            <a:pPr algn="ctr"/>
            <a:endParaRPr lang="en-GB" sz="1200" b="0" dirty="0">
              <a:solidFill>
                <a:schemeClr val="bg1"/>
              </a:solidFill>
              <a:effectLst/>
            </a:endParaRPr>
          </a:p>
          <a:p>
            <a:pPr algn="ctr"/>
            <a:r>
              <a:rPr lang="en-GB" sz="1200" b="0" dirty="0">
                <a:solidFill>
                  <a:schemeClr val="bg1"/>
                </a:solidFill>
                <a:effectLst/>
              </a:rPr>
              <a:t>When you're ready to continue, place your fingers on the A, X, M, L keys</a:t>
            </a:r>
          </a:p>
          <a:p>
            <a:pPr algn="ctr"/>
            <a:r>
              <a:rPr lang="en-GB" sz="1200" b="0" dirty="0">
                <a:solidFill>
                  <a:schemeClr val="bg1"/>
                </a:solidFill>
                <a:effectLst/>
              </a:rPr>
              <a:t>and press any of them to begin the next block.</a:t>
            </a:r>
          </a:p>
        </p:txBody>
      </p:sp>
      <p:grpSp>
        <p:nvGrpSpPr>
          <p:cNvPr id="18" name="Group 17">
            <a:extLst>
              <a:ext uri="{FF2B5EF4-FFF2-40B4-BE49-F238E27FC236}">
                <a16:creationId xmlns:a16="http://schemas.microsoft.com/office/drawing/2014/main" id="{B558BAB7-D263-F407-5DF3-C1D586D8278A}"/>
              </a:ext>
            </a:extLst>
          </p:cNvPr>
          <p:cNvGrpSpPr/>
          <p:nvPr/>
        </p:nvGrpSpPr>
        <p:grpSpPr>
          <a:xfrm>
            <a:off x="3499645" y="3429000"/>
            <a:ext cx="5192711" cy="2221360"/>
            <a:chOff x="3498850" y="4579202"/>
            <a:chExt cx="5192711" cy="2221360"/>
          </a:xfrm>
        </p:grpSpPr>
        <p:sp>
          <p:nvSpPr>
            <p:cNvPr id="19" name="Rectangle 18">
              <a:extLst>
                <a:ext uri="{FF2B5EF4-FFF2-40B4-BE49-F238E27FC236}">
                  <a16:creationId xmlns:a16="http://schemas.microsoft.com/office/drawing/2014/main" id="{716BE78F-D3AA-D798-F55E-7EE60C78E80C}"/>
                </a:ext>
              </a:extLst>
            </p:cNvPr>
            <p:cNvSpPr/>
            <p:nvPr/>
          </p:nvSpPr>
          <p:spPr>
            <a:xfrm>
              <a:off x="3498850" y="4579202"/>
              <a:ext cx="5192711" cy="215021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20" name="FIgure">
              <a:extLst>
                <a:ext uri="{FF2B5EF4-FFF2-40B4-BE49-F238E27FC236}">
                  <a16:creationId xmlns:a16="http://schemas.microsoft.com/office/drawing/2014/main" id="{64E6B968-2591-61F7-8E87-3DFE4ABC5ECF}"/>
                </a:ext>
              </a:extLst>
            </p:cNvPr>
            <p:cNvGrpSpPr/>
            <p:nvPr/>
          </p:nvGrpSpPr>
          <p:grpSpPr>
            <a:xfrm>
              <a:off x="3597705" y="4765883"/>
              <a:ext cx="4995000" cy="2034679"/>
              <a:chOff x="3598500" y="4798146"/>
              <a:chExt cx="4995000" cy="2034679"/>
            </a:xfrm>
          </p:grpSpPr>
          <p:grpSp>
            <p:nvGrpSpPr>
              <p:cNvPr id="21" name="Bottom Row">
                <a:extLst>
                  <a:ext uri="{FF2B5EF4-FFF2-40B4-BE49-F238E27FC236}">
                    <a16:creationId xmlns:a16="http://schemas.microsoft.com/office/drawing/2014/main" id="{EB555363-17E2-8825-8E10-DAA7E692EDAA}"/>
                  </a:ext>
                </a:extLst>
              </p:cNvPr>
              <p:cNvGrpSpPr/>
              <p:nvPr/>
            </p:nvGrpSpPr>
            <p:grpSpPr>
              <a:xfrm>
                <a:off x="3901838" y="5744346"/>
                <a:ext cx="4388322" cy="1088479"/>
                <a:chOff x="3901838" y="5744346"/>
                <a:chExt cx="4388322" cy="1088479"/>
              </a:xfrm>
            </p:grpSpPr>
            <p:sp>
              <p:nvSpPr>
                <p:cNvPr id="31" name="TextBox 12">
                  <a:extLst>
                    <a:ext uri="{FF2B5EF4-FFF2-40B4-BE49-F238E27FC236}">
                      <a16:creationId xmlns:a16="http://schemas.microsoft.com/office/drawing/2014/main" id="{23323FE9-3B0A-FD98-89F0-E35C9C5A3D68}"/>
                    </a:ext>
                  </a:extLst>
                </p:cNvPr>
                <p:cNvSpPr txBox="1"/>
                <p:nvPr/>
              </p:nvSpPr>
              <p:spPr>
                <a:xfrm>
                  <a:off x="7390160" y="6232661"/>
                  <a:ext cx="900000" cy="600164"/>
                </a:xfrm>
                <a:prstGeom prst="rect">
                  <a:avLst/>
                </a:prstGeom>
                <a:noFill/>
              </p:spPr>
              <p:txBody>
                <a:bodyPr wrap="square" rtlCol="0">
                  <a:spAutoFit/>
                </a:bodyPr>
                <a:lstStyle/>
                <a:p>
                  <a:pPr algn="ctr"/>
                  <a:r>
                    <a:rPr lang="en-GB" sz="1100" dirty="0">
                      <a:solidFill>
                        <a:schemeClr val="bg1"/>
                      </a:solidFill>
                    </a:rPr>
                    <a:t>Right </a:t>
                  </a:r>
                  <a:r>
                    <a:rPr lang="en-NL" sz="1100" dirty="0">
                      <a:solidFill>
                        <a:schemeClr val="bg1"/>
                      </a:solidFill>
                    </a:rPr>
                    <a:t>middle finger</a:t>
                  </a:r>
                </a:p>
              </p:txBody>
            </p:sp>
            <p:sp>
              <p:nvSpPr>
                <p:cNvPr id="32" name="TextBox 11">
                  <a:extLst>
                    <a:ext uri="{FF2B5EF4-FFF2-40B4-BE49-F238E27FC236}">
                      <a16:creationId xmlns:a16="http://schemas.microsoft.com/office/drawing/2014/main" id="{8BCDFB17-8378-DCE7-6F93-6EC37E2D1467}"/>
                    </a:ext>
                  </a:extLst>
                </p:cNvPr>
                <p:cNvSpPr txBox="1"/>
                <p:nvPr/>
              </p:nvSpPr>
              <p:spPr>
                <a:xfrm>
                  <a:off x="6227386" y="6232661"/>
                  <a:ext cx="900000" cy="430887"/>
                </a:xfrm>
                <a:prstGeom prst="rect">
                  <a:avLst/>
                </a:prstGeom>
                <a:noFill/>
              </p:spPr>
              <p:txBody>
                <a:bodyPr wrap="square" rtlCol="0">
                  <a:spAutoFit/>
                </a:bodyPr>
                <a:lstStyle/>
                <a:p>
                  <a:pPr algn="ctr"/>
                  <a:r>
                    <a:rPr lang="en-GB" sz="1100" dirty="0">
                      <a:solidFill>
                        <a:schemeClr val="bg1"/>
                      </a:solidFill>
                    </a:rPr>
                    <a:t>R</a:t>
                  </a:r>
                  <a:r>
                    <a:rPr lang="en-NL" sz="1100" dirty="0">
                      <a:solidFill>
                        <a:schemeClr val="bg1"/>
                      </a:solidFill>
                    </a:rPr>
                    <a:t>ight index</a:t>
                  </a:r>
                </a:p>
              </p:txBody>
            </p:sp>
            <p:sp>
              <p:nvSpPr>
                <p:cNvPr id="33" name="TextBox 10">
                  <a:extLst>
                    <a:ext uri="{FF2B5EF4-FFF2-40B4-BE49-F238E27FC236}">
                      <a16:creationId xmlns:a16="http://schemas.microsoft.com/office/drawing/2014/main" id="{98B8D8D2-0C66-D23F-715C-6C061FCCDAA1}"/>
                    </a:ext>
                  </a:extLst>
                </p:cNvPr>
                <p:cNvSpPr txBox="1"/>
                <p:nvPr/>
              </p:nvSpPr>
              <p:spPr>
                <a:xfrm>
                  <a:off x="5064612" y="6217446"/>
                  <a:ext cx="900000" cy="261610"/>
                </a:xfrm>
                <a:prstGeom prst="rect">
                  <a:avLst/>
                </a:prstGeom>
                <a:noFill/>
              </p:spPr>
              <p:txBody>
                <a:bodyPr wrap="square" rtlCol="0">
                  <a:spAutoFit/>
                </a:bodyPr>
                <a:lstStyle/>
                <a:p>
                  <a:pPr algn="ctr"/>
                  <a:r>
                    <a:rPr lang="en-GB" sz="1100" dirty="0">
                      <a:solidFill>
                        <a:schemeClr val="bg1"/>
                      </a:solidFill>
                    </a:rPr>
                    <a:t>L</a:t>
                  </a:r>
                  <a:r>
                    <a:rPr lang="en-NL" sz="1100" dirty="0">
                      <a:solidFill>
                        <a:schemeClr val="bg1"/>
                      </a:solidFill>
                    </a:rPr>
                    <a:t>eft index</a:t>
                  </a:r>
                </a:p>
              </p:txBody>
            </p:sp>
            <p:sp>
              <p:nvSpPr>
                <p:cNvPr id="34" name="TextBox 9">
                  <a:extLst>
                    <a:ext uri="{FF2B5EF4-FFF2-40B4-BE49-F238E27FC236}">
                      <a16:creationId xmlns:a16="http://schemas.microsoft.com/office/drawing/2014/main" id="{53471D1F-124C-3488-6065-E9EB19D6D4FA}"/>
                    </a:ext>
                  </a:extLst>
                </p:cNvPr>
                <p:cNvSpPr txBox="1"/>
                <p:nvPr/>
              </p:nvSpPr>
              <p:spPr>
                <a:xfrm>
                  <a:off x="3901838" y="6232661"/>
                  <a:ext cx="900000" cy="430887"/>
                </a:xfrm>
                <a:prstGeom prst="rect">
                  <a:avLst/>
                </a:prstGeom>
                <a:noFill/>
              </p:spPr>
              <p:txBody>
                <a:bodyPr wrap="square" rtlCol="0">
                  <a:spAutoFit/>
                </a:bodyPr>
                <a:lstStyle/>
                <a:p>
                  <a:pPr algn="ctr"/>
                  <a:r>
                    <a:rPr lang="en-GB" sz="1100" dirty="0">
                      <a:solidFill>
                        <a:schemeClr val="bg1"/>
                      </a:solidFill>
                    </a:rPr>
                    <a:t>L</a:t>
                  </a:r>
                  <a:r>
                    <a:rPr lang="en-NL" sz="1100" dirty="0">
                      <a:solidFill>
                        <a:schemeClr val="bg1"/>
                      </a:solidFill>
                    </a:rPr>
                    <a:t>eft middle finger</a:t>
                  </a:r>
                </a:p>
              </p:txBody>
            </p:sp>
            <p:sp>
              <p:nvSpPr>
                <p:cNvPr id="35" name="Rectangle 12">
                  <a:extLst>
                    <a:ext uri="{FF2B5EF4-FFF2-40B4-BE49-F238E27FC236}">
                      <a16:creationId xmlns:a16="http://schemas.microsoft.com/office/drawing/2014/main" id="{5E7E4670-C8E1-975D-1302-10A03BABF755}"/>
                    </a:ext>
                  </a:extLst>
                </p:cNvPr>
                <p:cNvSpPr>
                  <a:spLocks noChangeAspect="1"/>
                </p:cNvSpPr>
                <p:nvPr/>
              </p:nvSpPr>
              <p:spPr>
                <a:xfrm>
                  <a:off x="7603610" y="57443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2800" dirty="0"/>
                    <a:t>L</a:t>
                  </a:r>
                  <a:endParaRPr lang="en-NL" sz="3600" dirty="0"/>
                </a:p>
              </p:txBody>
            </p:sp>
            <p:sp>
              <p:nvSpPr>
                <p:cNvPr id="36" name="Rectangle 11">
                  <a:extLst>
                    <a:ext uri="{FF2B5EF4-FFF2-40B4-BE49-F238E27FC236}">
                      <a16:creationId xmlns:a16="http://schemas.microsoft.com/office/drawing/2014/main" id="{A0F8DEAF-6473-E0F3-1B46-29CFCF193D47}"/>
                    </a:ext>
                  </a:extLst>
                </p:cNvPr>
                <p:cNvSpPr>
                  <a:spLocks noChangeAspect="1"/>
                </p:cNvSpPr>
                <p:nvPr/>
              </p:nvSpPr>
              <p:spPr>
                <a:xfrm>
                  <a:off x="6440836" y="57443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2800" dirty="0"/>
                    <a:t>M</a:t>
                  </a:r>
                  <a:endParaRPr lang="en-NL" sz="3600" dirty="0"/>
                </a:p>
              </p:txBody>
            </p:sp>
            <p:sp>
              <p:nvSpPr>
                <p:cNvPr id="37" name="Rectangle 10">
                  <a:extLst>
                    <a:ext uri="{FF2B5EF4-FFF2-40B4-BE49-F238E27FC236}">
                      <a16:creationId xmlns:a16="http://schemas.microsoft.com/office/drawing/2014/main" id="{87404685-0C90-63F6-746A-1B94368BDB42}"/>
                    </a:ext>
                  </a:extLst>
                </p:cNvPr>
                <p:cNvSpPr>
                  <a:spLocks noChangeAspect="1"/>
                </p:cNvSpPr>
                <p:nvPr/>
              </p:nvSpPr>
              <p:spPr>
                <a:xfrm>
                  <a:off x="5278062" y="57443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2800" dirty="0"/>
                    <a:t>X</a:t>
                  </a:r>
                  <a:endParaRPr lang="en-NL" sz="3600" dirty="0"/>
                </a:p>
              </p:txBody>
            </p:sp>
            <p:sp>
              <p:nvSpPr>
                <p:cNvPr id="38" name="Rectangle 9">
                  <a:extLst>
                    <a:ext uri="{FF2B5EF4-FFF2-40B4-BE49-F238E27FC236}">
                      <a16:creationId xmlns:a16="http://schemas.microsoft.com/office/drawing/2014/main" id="{D6C868A2-4633-719D-8271-1DEA51058A63}"/>
                    </a:ext>
                  </a:extLst>
                </p:cNvPr>
                <p:cNvSpPr>
                  <a:spLocks noChangeAspect="1"/>
                </p:cNvSpPr>
                <p:nvPr/>
              </p:nvSpPr>
              <p:spPr>
                <a:xfrm>
                  <a:off x="4115288" y="57443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NL" sz="2800" dirty="0"/>
                    <a:t>A</a:t>
                  </a:r>
                  <a:endParaRPr lang="en-NL" sz="3600" dirty="0"/>
                </a:p>
              </p:txBody>
            </p:sp>
          </p:grpSp>
          <p:grpSp>
            <p:nvGrpSpPr>
              <p:cNvPr id="22" name="Top Row">
                <a:extLst>
                  <a:ext uri="{FF2B5EF4-FFF2-40B4-BE49-F238E27FC236}">
                    <a16:creationId xmlns:a16="http://schemas.microsoft.com/office/drawing/2014/main" id="{18902D26-1E0D-5CBD-0540-FF1743F18AAE}"/>
                  </a:ext>
                </a:extLst>
              </p:cNvPr>
              <p:cNvGrpSpPr/>
              <p:nvPr/>
            </p:nvGrpSpPr>
            <p:grpSpPr>
              <a:xfrm>
                <a:off x="3598500" y="4798146"/>
                <a:ext cx="4995000" cy="473100"/>
                <a:chOff x="3598500" y="4798146"/>
                <a:chExt cx="4995000" cy="473100"/>
              </a:xfrm>
            </p:grpSpPr>
            <p:sp>
              <p:nvSpPr>
                <p:cNvPr id="23" name="Rectangle 8">
                  <a:extLst>
                    <a:ext uri="{FF2B5EF4-FFF2-40B4-BE49-F238E27FC236}">
                      <a16:creationId xmlns:a16="http://schemas.microsoft.com/office/drawing/2014/main" id="{668A2E34-76BB-C23B-AC71-9A232BCE705E}"/>
                    </a:ext>
                  </a:extLst>
                </p:cNvPr>
                <p:cNvSpPr>
                  <a:spLocks noChangeAspect="1"/>
                </p:cNvSpPr>
                <p:nvPr/>
              </p:nvSpPr>
              <p:spPr>
                <a:xfrm>
                  <a:off x="8120400"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3600" dirty="0"/>
                    <a:t>?</a:t>
                  </a:r>
                  <a:endParaRPr lang="en-NL" sz="9600" dirty="0"/>
                </a:p>
              </p:txBody>
            </p:sp>
            <p:sp>
              <p:nvSpPr>
                <p:cNvPr id="24" name="Rectangle 7">
                  <a:extLst>
                    <a:ext uri="{FF2B5EF4-FFF2-40B4-BE49-F238E27FC236}">
                      <a16:creationId xmlns:a16="http://schemas.microsoft.com/office/drawing/2014/main" id="{E2D84122-7222-08FA-2B5F-08452AB9DFF0}"/>
                    </a:ext>
                  </a:extLst>
                </p:cNvPr>
                <p:cNvSpPr>
                  <a:spLocks noChangeAspect="1"/>
                </p:cNvSpPr>
                <p:nvPr/>
              </p:nvSpPr>
              <p:spPr>
                <a:xfrm>
                  <a:off x="7474414"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100" dirty="0"/>
                    <a:t>Icon 7</a:t>
                  </a:r>
                </a:p>
              </p:txBody>
            </p:sp>
            <p:sp>
              <p:nvSpPr>
                <p:cNvPr id="25" name="Rectangle 24">
                  <a:extLst>
                    <a:ext uri="{FF2B5EF4-FFF2-40B4-BE49-F238E27FC236}">
                      <a16:creationId xmlns:a16="http://schemas.microsoft.com/office/drawing/2014/main" id="{C50BEE65-0E3F-BB00-0B99-7B7B9E2AEB4A}"/>
                    </a:ext>
                  </a:extLst>
                </p:cNvPr>
                <p:cNvSpPr>
                  <a:spLocks noChangeAspect="1"/>
                </p:cNvSpPr>
                <p:nvPr/>
              </p:nvSpPr>
              <p:spPr>
                <a:xfrm>
                  <a:off x="6828429"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100" dirty="0"/>
                    <a:t>Icon 6</a:t>
                  </a:r>
                </a:p>
              </p:txBody>
            </p:sp>
            <p:sp>
              <p:nvSpPr>
                <p:cNvPr id="26" name="Rectangle 5">
                  <a:extLst>
                    <a:ext uri="{FF2B5EF4-FFF2-40B4-BE49-F238E27FC236}">
                      <a16:creationId xmlns:a16="http://schemas.microsoft.com/office/drawing/2014/main" id="{026C319A-DE09-D6BE-9058-89DCC786FE0C}"/>
                    </a:ext>
                  </a:extLst>
                </p:cNvPr>
                <p:cNvSpPr>
                  <a:spLocks noChangeAspect="1"/>
                </p:cNvSpPr>
                <p:nvPr/>
              </p:nvSpPr>
              <p:spPr>
                <a:xfrm>
                  <a:off x="6182443"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100" dirty="0"/>
                    <a:t>Icon 5</a:t>
                  </a:r>
                </a:p>
              </p:txBody>
            </p:sp>
            <p:sp>
              <p:nvSpPr>
                <p:cNvPr id="27" name="Rectangle 4">
                  <a:extLst>
                    <a:ext uri="{FF2B5EF4-FFF2-40B4-BE49-F238E27FC236}">
                      <a16:creationId xmlns:a16="http://schemas.microsoft.com/office/drawing/2014/main" id="{DA194EA5-39C4-44F0-15D5-04FA17F02FF1}"/>
                    </a:ext>
                  </a:extLst>
                </p:cNvPr>
                <p:cNvSpPr>
                  <a:spLocks noChangeAspect="1"/>
                </p:cNvSpPr>
                <p:nvPr/>
              </p:nvSpPr>
              <p:spPr>
                <a:xfrm>
                  <a:off x="5536457"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100" dirty="0"/>
                    <a:t>Icon</a:t>
                  </a:r>
                </a:p>
                <a:p>
                  <a:pPr algn="ctr"/>
                  <a:r>
                    <a:rPr lang="en-NL" sz="1100" dirty="0"/>
                    <a:t>4</a:t>
                  </a:r>
                </a:p>
              </p:txBody>
            </p:sp>
            <p:sp>
              <p:nvSpPr>
                <p:cNvPr id="28" name="Rectangle 3">
                  <a:extLst>
                    <a:ext uri="{FF2B5EF4-FFF2-40B4-BE49-F238E27FC236}">
                      <a16:creationId xmlns:a16="http://schemas.microsoft.com/office/drawing/2014/main" id="{8386FA59-93B1-B07D-1603-7B55B113529E}"/>
                    </a:ext>
                  </a:extLst>
                </p:cNvPr>
                <p:cNvSpPr>
                  <a:spLocks noChangeAspect="1"/>
                </p:cNvSpPr>
                <p:nvPr/>
              </p:nvSpPr>
              <p:spPr>
                <a:xfrm>
                  <a:off x="4890471"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100" dirty="0"/>
                    <a:t>Icon3</a:t>
                  </a:r>
                </a:p>
              </p:txBody>
            </p:sp>
            <p:sp>
              <p:nvSpPr>
                <p:cNvPr id="29" name="Rectangle 2">
                  <a:extLst>
                    <a:ext uri="{FF2B5EF4-FFF2-40B4-BE49-F238E27FC236}">
                      <a16:creationId xmlns:a16="http://schemas.microsoft.com/office/drawing/2014/main" id="{8A2DC534-1F55-E32E-3912-E1A03E1275EF}"/>
                    </a:ext>
                  </a:extLst>
                </p:cNvPr>
                <p:cNvSpPr>
                  <a:spLocks noChangeAspect="1"/>
                </p:cNvSpPr>
                <p:nvPr/>
              </p:nvSpPr>
              <p:spPr>
                <a:xfrm>
                  <a:off x="4244486"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I</a:t>
                  </a:r>
                  <a:r>
                    <a:rPr lang="en-NL" sz="1100" dirty="0"/>
                    <a:t>con 2</a:t>
                  </a:r>
                </a:p>
              </p:txBody>
            </p:sp>
            <p:sp>
              <p:nvSpPr>
                <p:cNvPr id="30" name="Rectangle 1">
                  <a:extLst>
                    <a:ext uri="{FF2B5EF4-FFF2-40B4-BE49-F238E27FC236}">
                      <a16:creationId xmlns:a16="http://schemas.microsoft.com/office/drawing/2014/main" id="{12F8E696-9CC4-D095-ABEC-89BF905CE2EF}"/>
                    </a:ext>
                  </a:extLst>
                </p:cNvPr>
                <p:cNvSpPr>
                  <a:spLocks noChangeAspect="1"/>
                </p:cNvSpPr>
                <p:nvPr/>
              </p:nvSpPr>
              <p:spPr>
                <a:xfrm>
                  <a:off x="3598500" y="4803863"/>
                  <a:ext cx="473100" cy="4616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100" dirty="0"/>
                    <a:t>I</a:t>
                  </a:r>
                  <a:r>
                    <a:rPr lang="en-NL" sz="1100" dirty="0"/>
                    <a:t>con 1</a:t>
                  </a:r>
                </a:p>
              </p:txBody>
            </p:sp>
          </p:grpSp>
        </p:grpSp>
      </p:grpSp>
    </p:spTree>
    <p:extLst>
      <p:ext uri="{BB962C8B-B14F-4D97-AF65-F5344CB8AC3E}">
        <p14:creationId xmlns:p14="http://schemas.microsoft.com/office/powerpoint/2010/main" val="3235695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a:extLst>
            <a:ext uri="{FF2B5EF4-FFF2-40B4-BE49-F238E27FC236}">
              <a16:creationId xmlns:a16="http://schemas.microsoft.com/office/drawing/2014/main" id="{7F414594-5B66-64B4-EE14-B8103E003966}"/>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ADED9A98-C1CE-D06C-36D8-B81617F89B96}"/>
              </a:ext>
            </a:extLst>
          </p:cNvPr>
          <p:cNvGrpSpPr/>
          <p:nvPr/>
        </p:nvGrpSpPr>
        <p:grpSpPr>
          <a:xfrm>
            <a:off x="3499644" y="2318320"/>
            <a:ext cx="5192711" cy="2221360"/>
            <a:chOff x="3498850" y="4579202"/>
            <a:chExt cx="5192711" cy="2221360"/>
          </a:xfrm>
        </p:grpSpPr>
        <p:sp>
          <p:nvSpPr>
            <p:cNvPr id="4" name="Rectangle 3">
              <a:extLst>
                <a:ext uri="{FF2B5EF4-FFF2-40B4-BE49-F238E27FC236}">
                  <a16:creationId xmlns:a16="http://schemas.microsoft.com/office/drawing/2014/main" id="{A7F9050D-B764-57AE-6244-3420D7237F8F}"/>
                </a:ext>
              </a:extLst>
            </p:cNvPr>
            <p:cNvSpPr/>
            <p:nvPr/>
          </p:nvSpPr>
          <p:spPr>
            <a:xfrm>
              <a:off x="3498850" y="4579202"/>
              <a:ext cx="5192711" cy="215021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grpSp>
          <p:nvGrpSpPr>
            <p:cNvPr id="5" name="FIgure">
              <a:extLst>
                <a:ext uri="{FF2B5EF4-FFF2-40B4-BE49-F238E27FC236}">
                  <a16:creationId xmlns:a16="http://schemas.microsoft.com/office/drawing/2014/main" id="{5B0FD714-BECF-9A99-8D79-AA79674B0880}"/>
                </a:ext>
              </a:extLst>
            </p:cNvPr>
            <p:cNvGrpSpPr/>
            <p:nvPr/>
          </p:nvGrpSpPr>
          <p:grpSpPr>
            <a:xfrm>
              <a:off x="3597705" y="4765883"/>
              <a:ext cx="4995000" cy="2034679"/>
              <a:chOff x="3598500" y="4798146"/>
              <a:chExt cx="4995000" cy="2034679"/>
            </a:xfrm>
          </p:grpSpPr>
          <p:grpSp>
            <p:nvGrpSpPr>
              <p:cNvPr id="6" name="Bottom Row">
                <a:extLst>
                  <a:ext uri="{FF2B5EF4-FFF2-40B4-BE49-F238E27FC236}">
                    <a16:creationId xmlns:a16="http://schemas.microsoft.com/office/drawing/2014/main" id="{2CB2C1F1-8363-586A-B515-69B826654DBF}"/>
                  </a:ext>
                </a:extLst>
              </p:cNvPr>
              <p:cNvGrpSpPr/>
              <p:nvPr/>
            </p:nvGrpSpPr>
            <p:grpSpPr>
              <a:xfrm>
                <a:off x="3901838" y="5744346"/>
                <a:ext cx="4388322" cy="1088479"/>
                <a:chOff x="3901838" y="5744346"/>
                <a:chExt cx="4388322" cy="1088479"/>
              </a:xfrm>
            </p:grpSpPr>
            <p:sp>
              <p:nvSpPr>
                <p:cNvPr id="30" name="TextBox 12">
                  <a:extLst>
                    <a:ext uri="{FF2B5EF4-FFF2-40B4-BE49-F238E27FC236}">
                      <a16:creationId xmlns:a16="http://schemas.microsoft.com/office/drawing/2014/main" id="{8768D00E-E69A-D4AA-AA79-B7D08C397FAF}"/>
                    </a:ext>
                  </a:extLst>
                </p:cNvPr>
                <p:cNvSpPr txBox="1"/>
                <p:nvPr/>
              </p:nvSpPr>
              <p:spPr>
                <a:xfrm>
                  <a:off x="7390160" y="6232661"/>
                  <a:ext cx="900000" cy="600164"/>
                </a:xfrm>
                <a:prstGeom prst="rect">
                  <a:avLst/>
                </a:prstGeom>
                <a:noFill/>
              </p:spPr>
              <p:txBody>
                <a:bodyPr wrap="square" rtlCol="0">
                  <a:spAutoFit/>
                </a:bodyPr>
                <a:lstStyle/>
                <a:p>
                  <a:pPr algn="ctr"/>
                  <a:r>
                    <a:rPr lang="en-GB" sz="1100" dirty="0">
                      <a:solidFill>
                        <a:schemeClr val="bg1"/>
                      </a:solidFill>
                    </a:rPr>
                    <a:t>Right </a:t>
                  </a:r>
                  <a:r>
                    <a:rPr lang="en-NL" sz="1100" dirty="0">
                      <a:solidFill>
                        <a:schemeClr val="bg1"/>
                      </a:solidFill>
                    </a:rPr>
                    <a:t>middle finger</a:t>
                  </a:r>
                </a:p>
              </p:txBody>
            </p:sp>
            <p:sp>
              <p:nvSpPr>
                <p:cNvPr id="31" name="TextBox 11">
                  <a:extLst>
                    <a:ext uri="{FF2B5EF4-FFF2-40B4-BE49-F238E27FC236}">
                      <a16:creationId xmlns:a16="http://schemas.microsoft.com/office/drawing/2014/main" id="{A6E7E3DB-F54A-7BBE-523B-05934BC6FA01}"/>
                    </a:ext>
                  </a:extLst>
                </p:cNvPr>
                <p:cNvSpPr txBox="1"/>
                <p:nvPr/>
              </p:nvSpPr>
              <p:spPr>
                <a:xfrm>
                  <a:off x="6227386" y="6232661"/>
                  <a:ext cx="900000" cy="430887"/>
                </a:xfrm>
                <a:prstGeom prst="rect">
                  <a:avLst/>
                </a:prstGeom>
                <a:noFill/>
              </p:spPr>
              <p:txBody>
                <a:bodyPr wrap="square" rtlCol="0">
                  <a:spAutoFit/>
                </a:bodyPr>
                <a:lstStyle/>
                <a:p>
                  <a:pPr algn="ctr"/>
                  <a:r>
                    <a:rPr lang="en-GB" sz="1100" dirty="0">
                      <a:solidFill>
                        <a:schemeClr val="bg1"/>
                      </a:solidFill>
                    </a:rPr>
                    <a:t>R</a:t>
                  </a:r>
                  <a:r>
                    <a:rPr lang="en-NL" sz="1100" dirty="0">
                      <a:solidFill>
                        <a:schemeClr val="bg1"/>
                      </a:solidFill>
                    </a:rPr>
                    <a:t>ight index</a:t>
                  </a:r>
                </a:p>
              </p:txBody>
            </p:sp>
            <p:sp>
              <p:nvSpPr>
                <p:cNvPr id="32" name="TextBox 10">
                  <a:extLst>
                    <a:ext uri="{FF2B5EF4-FFF2-40B4-BE49-F238E27FC236}">
                      <a16:creationId xmlns:a16="http://schemas.microsoft.com/office/drawing/2014/main" id="{E6FB7052-5236-1B94-BEA7-5676C8630041}"/>
                    </a:ext>
                  </a:extLst>
                </p:cNvPr>
                <p:cNvSpPr txBox="1"/>
                <p:nvPr/>
              </p:nvSpPr>
              <p:spPr>
                <a:xfrm>
                  <a:off x="5064612" y="6217446"/>
                  <a:ext cx="900000" cy="261610"/>
                </a:xfrm>
                <a:prstGeom prst="rect">
                  <a:avLst/>
                </a:prstGeom>
                <a:noFill/>
              </p:spPr>
              <p:txBody>
                <a:bodyPr wrap="square" rtlCol="0">
                  <a:spAutoFit/>
                </a:bodyPr>
                <a:lstStyle/>
                <a:p>
                  <a:pPr algn="ctr"/>
                  <a:r>
                    <a:rPr lang="en-GB" sz="1100" dirty="0">
                      <a:solidFill>
                        <a:schemeClr val="bg1"/>
                      </a:solidFill>
                    </a:rPr>
                    <a:t>L</a:t>
                  </a:r>
                  <a:r>
                    <a:rPr lang="en-NL" sz="1100" dirty="0">
                      <a:solidFill>
                        <a:schemeClr val="bg1"/>
                      </a:solidFill>
                    </a:rPr>
                    <a:t>eft index</a:t>
                  </a:r>
                </a:p>
              </p:txBody>
            </p:sp>
            <p:sp>
              <p:nvSpPr>
                <p:cNvPr id="33" name="TextBox 9">
                  <a:extLst>
                    <a:ext uri="{FF2B5EF4-FFF2-40B4-BE49-F238E27FC236}">
                      <a16:creationId xmlns:a16="http://schemas.microsoft.com/office/drawing/2014/main" id="{7AB007FD-462D-282B-57FC-C976BD337256}"/>
                    </a:ext>
                  </a:extLst>
                </p:cNvPr>
                <p:cNvSpPr txBox="1"/>
                <p:nvPr/>
              </p:nvSpPr>
              <p:spPr>
                <a:xfrm>
                  <a:off x="3901838" y="6232661"/>
                  <a:ext cx="900000" cy="430887"/>
                </a:xfrm>
                <a:prstGeom prst="rect">
                  <a:avLst/>
                </a:prstGeom>
                <a:noFill/>
              </p:spPr>
              <p:txBody>
                <a:bodyPr wrap="square" rtlCol="0">
                  <a:spAutoFit/>
                </a:bodyPr>
                <a:lstStyle/>
                <a:p>
                  <a:pPr algn="ctr"/>
                  <a:r>
                    <a:rPr lang="en-GB" sz="1100" dirty="0">
                      <a:solidFill>
                        <a:schemeClr val="bg1"/>
                      </a:solidFill>
                    </a:rPr>
                    <a:t>L</a:t>
                  </a:r>
                  <a:r>
                    <a:rPr lang="en-NL" sz="1100" dirty="0">
                      <a:solidFill>
                        <a:schemeClr val="bg1"/>
                      </a:solidFill>
                    </a:rPr>
                    <a:t>eft middle finger</a:t>
                  </a:r>
                </a:p>
              </p:txBody>
            </p:sp>
            <p:sp>
              <p:nvSpPr>
                <p:cNvPr id="34" name="Rectangle 12">
                  <a:extLst>
                    <a:ext uri="{FF2B5EF4-FFF2-40B4-BE49-F238E27FC236}">
                      <a16:creationId xmlns:a16="http://schemas.microsoft.com/office/drawing/2014/main" id="{A64054FF-9124-6815-214E-E744373B6695}"/>
                    </a:ext>
                  </a:extLst>
                </p:cNvPr>
                <p:cNvSpPr>
                  <a:spLocks noChangeAspect="1"/>
                </p:cNvSpPr>
                <p:nvPr/>
              </p:nvSpPr>
              <p:spPr>
                <a:xfrm>
                  <a:off x="7603610" y="57443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2800" dirty="0"/>
                    <a:t>L</a:t>
                  </a:r>
                  <a:endParaRPr lang="en-NL" sz="3600" dirty="0"/>
                </a:p>
              </p:txBody>
            </p:sp>
            <p:sp>
              <p:nvSpPr>
                <p:cNvPr id="35" name="Rectangle 11">
                  <a:extLst>
                    <a:ext uri="{FF2B5EF4-FFF2-40B4-BE49-F238E27FC236}">
                      <a16:creationId xmlns:a16="http://schemas.microsoft.com/office/drawing/2014/main" id="{9197FC87-87CC-C701-A4AB-454C856B2663}"/>
                    </a:ext>
                  </a:extLst>
                </p:cNvPr>
                <p:cNvSpPr>
                  <a:spLocks noChangeAspect="1"/>
                </p:cNvSpPr>
                <p:nvPr/>
              </p:nvSpPr>
              <p:spPr>
                <a:xfrm>
                  <a:off x="6440836" y="57443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2800" dirty="0"/>
                    <a:t>M</a:t>
                  </a:r>
                  <a:endParaRPr lang="en-NL" sz="3600" dirty="0"/>
                </a:p>
              </p:txBody>
            </p:sp>
            <p:sp>
              <p:nvSpPr>
                <p:cNvPr id="36" name="Rectangle 10">
                  <a:extLst>
                    <a:ext uri="{FF2B5EF4-FFF2-40B4-BE49-F238E27FC236}">
                      <a16:creationId xmlns:a16="http://schemas.microsoft.com/office/drawing/2014/main" id="{4914F938-CB41-9B3D-028E-7802826226DD}"/>
                    </a:ext>
                  </a:extLst>
                </p:cNvPr>
                <p:cNvSpPr>
                  <a:spLocks noChangeAspect="1"/>
                </p:cNvSpPr>
                <p:nvPr/>
              </p:nvSpPr>
              <p:spPr>
                <a:xfrm>
                  <a:off x="5278062" y="57443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2800" dirty="0"/>
                    <a:t>X</a:t>
                  </a:r>
                  <a:endParaRPr lang="en-NL" sz="3600" dirty="0"/>
                </a:p>
              </p:txBody>
            </p:sp>
            <p:sp>
              <p:nvSpPr>
                <p:cNvPr id="37" name="Rectangle 9">
                  <a:extLst>
                    <a:ext uri="{FF2B5EF4-FFF2-40B4-BE49-F238E27FC236}">
                      <a16:creationId xmlns:a16="http://schemas.microsoft.com/office/drawing/2014/main" id="{D6140349-670A-100E-4E33-E5AF284E828A}"/>
                    </a:ext>
                  </a:extLst>
                </p:cNvPr>
                <p:cNvSpPr>
                  <a:spLocks noChangeAspect="1"/>
                </p:cNvSpPr>
                <p:nvPr/>
              </p:nvSpPr>
              <p:spPr>
                <a:xfrm>
                  <a:off x="4115288" y="57443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NL" sz="2800" dirty="0"/>
                    <a:t>A</a:t>
                  </a:r>
                  <a:endParaRPr lang="en-NL" sz="3600" dirty="0"/>
                </a:p>
              </p:txBody>
            </p:sp>
          </p:grpSp>
          <p:grpSp>
            <p:nvGrpSpPr>
              <p:cNvPr id="7" name="Top Row">
                <a:extLst>
                  <a:ext uri="{FF2B5EF4-FFF2-40B4-BE49-F238E27FC236}">
                    <a16:creationId xmlns:a16="http://schemas.microsoft.com/office/drawing/2014/main" id="{89F8319F-4D07-8365-2F7E-7D28E9143677}"/>
                  </a:ext>
                </a:extLst>
              </p:cNvPr>
              <p:cNvGrpSpPr/>
              <p:nvPr/>
            </p:nvGrpSpPr>
            <p:grpSpPr>
              <a:xfrm>
                <a:off x="3598500" y="4798146"/>
                <a:ext cx="4995000" cy="473100"/>
                <a:chOff x="3598500" y="4798146"/>
                <a:chExt cx="4995000" cy="473100"/>
              </a:xfrm>
            </p:grpSpPr>
            <p:sp>
              <p:nvSpPr>
                <p:cNvPr id="8" name="Rectangle 8">
                  <a:extLst>
                    <a:ext uri="{FF2B5EF4-FFF2-40B4-BE49-F238E27FC236}">
                      <a16:creationId xmlns:a16="http://schemas.microsoft.com/office/drawing/2014/main" id="{85E02F18-4F79-0B1A-E357-BFC13842B114}"/>
                    </a:ext>
                  </a:extLst>
                </p:cNvPr>
                <p:cNvSpPr>
                  <a:spLocks noChangeAspect="1"/>
                </p:cNvSpPr>
                <p:nvPr/>
              </p:nvSpPr>
              <p:spPr>
                <a:xfrm>
                  <a:off x="8120400"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3600" dirty="0"/>
                    <a:t>?</a:t>
                  </a:r>
                  <a:endParaRPr lang="en-NL" sz="9600" dirty="0"/>
                </a:p>
              </p:txBody>
            </p:sp>
            <p:sp>
              <p:nvSpPr>
                <p:cNvPr id="9" name="Rectangle 7">
                  <a:extLst>
                    <a:ext uri="{FF2B5EF4-FFF2-40B4-BE49-F238E27FC236}">
                      <a16:creationId xmlns:a16="http://schemas.microsoft.com/office/drawing/2014/main" id="{3B773F04-D394-103A-192C-060A609CE924}"/>
                    </a:ext>
                  </a:extLst>
                </p:cNvPr>
                <p:cNvSpPr>
                  <a:spLocks noChangeAspect="1"/>
                </p:cNvSpPr>
                <p:nvPr/>
              </p:nvSpPr>
              <p:spPr>
                <a:xfrm>
                  <a:off x="7474414"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100" dirty="0"/>
                    <a:t>Icon 7</a:t>
                  </a:r>
                </a:p>
              </p:txBody>
            </p:sp>
            <p:sp>
              <p:nvSpPr>
                <p:cNvPr id="10" name="Rectangle 9">
                  <a:extLst>
                    <a:ext uri="{FF2B5EF4-FFF2-40B4-BE49-F238E27FC236}">
                      <a16:creationId xmlns:a16="http://schemas.microsoft.com/office/drawing/2014/main" id="{4C1F132D-0EB2-7680-58D8-4FA6A52B9409}"/>
                    </a:ext>
                  </a:extLst>
                </p:cNvPr>
                <p:cNvSpPr>
                  <a:spLocks noChangeAspect="1"/>
                </p:cNvSpPr>
                <p:nvPr/>
              </p:nvSpPr>
              <p:spPr>
                <a:xfrm>
                  <a:off x="6828429"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100" dirty="0"/>
                    <a:t>Icon 6</a:t>
                  </a:r>
                </a:p>
              </p:txBody>
            </p:sp>
            <p:sp>
              <p:nvSpPr>
                <p:cNvPr id="22" name="Rectangle 5">
                  <a:extLst>
                    <a:ext uri="{FF2B5EF4-FFF2-40B4-BE49-F238E27FC236}">
                      <a16:creationId xmlns:a16="http://schemas.microsoft.com/office/drawing/2014/main" id="{0B993341-D2B6-17D1-BE3E-047343BD2E1B}"/>
                    </a:ext>
                  </a:extLst>
                </p:cNvPr>
                <p:cNvSpPr>
                  <a:spLocks noChangeAspect="1"/>
                </p:cNvSpPr>
                <p:nvPr/>
              </p:nvSpPr>
              <p:spPr>
                <a:xfrm>
                  <a:off x="6182443"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100" dirty="0"/>
                    <a:t>Icon 5</a:t>
                  </a:r>
                </a:p>
              </p:txBody>
            </p:sp>
            <p:sp>
              <p:nvSpPr>
                <p:cNvPr id="26" name="Rectangle 4">
                  <a:extLst>
                    <a:ext uri="{FF2B5EF4-FFF2-40B4-BE49-F238E27FC236}">
                      <a16:creationId xmlns:a16="http://schemas.microsoft.com/office/drawing/2014/main" id="{F6182BF5-772C-7C95-B42A-07D813D19CA1}"/>
                    </a:ext>
                  </a:extLst>
                </p:cNvPr>
                <p:cNvSpPr>
                  <a:spLocks noChangeAspect="1"/>
                </p:cNvSpPr>
                <p:nvPr/>
              </p:nvSpPr>
              <p:spPr>
                <a:xfrm>
                  <a:off x="5536457"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100" dirty="0"/>
                    <a:t>Icon</a:t>
                  </a:r>
                </a:p>
                <a:p>
                  <a:pPr algn="ctr"/>
                  <a:r>
                    <a:rPr lang="en-NL" sz="1100" dirty="0"/>
                    <a:t>4</a:t>
                  </a:r>
                </a:p>
              </p:txBody>
            </p:sp>
            <p:sp>
              <p:nvSpPr>
                <p:cNvPr id="27" name="Rectangle 3">
                  <a:extLst>
                    <a:ext uri="{FF2B5EF4-FFF2-40B4-BE49-F238E27FC236}">
                      <a16:creationId xmlns:a16="http://schemas.microsoft.com/office/drawing/2014/main" id="{2162D883-B2A8-332C-819B-73FEB56A58CE}"/>
                    </a:ext>
                  </a:extLst>
                </p:cNvPr>
                <p:cNvSpPr>
                  <a:spLocks noChangeAspect="1"/>
                </p:cNvSpPr>
                <p:nvPr/>
              </p:nvSpPr>
              <p:spPr>
                <a:xfrm>
                  <a:off x="4890471"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100" dirty="0"/>
                    <a:t>Icon3</a:t>
                  </a:r>
                </a:p>
              </p:txBody>
            </p:sp>
            <p:sp>
              <p:nvSpPr>
                <p:cNvPr id="28" name="Rectangle 2">
                  <a:extLst>
                    <a:ext uri="{FF2B5EF4-FFF2-40B4-BE49-F238E27FC236}">
                      <a16:creationId xmlns:a16="http://schemas.microsoft.com/office/drawing/2014/main" id="{6F81E3E6-F32C-1AC3-AA85-7627D1020326}"/>
                    </a:ext>
                  </a:extLst>
                </p:cNvPr>
                <p:cNvSpPr>
                  <a:spLocks noChangeAspect="1"/>
                </p:cNvSpPr>
                <p:nvPr/>
              </p:nvSpPr>
              <p:spPr>
                <a:xfrm>
                  <a:off x="4244486"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I</a:t>
                  </a:r>
                  <a:r>
                    <a:rPr lang="en-NL" sz="1100" dirty="0"/>
                    <a:t>con 2</a:t>
                  </a:r>
                </a:p>
              </p:txBody>
            </p:sp>
            <p:sp>
              <p:nvSpPr>
                <p:cNvPr id="29" name="Rectangle 1">
                  <a:extLst>
                    <a:ext uri="{FF2B5EF4-FFF2-40B4-BE49-F238E27FC236}">
                      <a16:creationId xmlns:a16="http://schemas.microsoft.com/office/drawing/2014/main" id="{C21AFD2E-117F-4FD9-81B6-C31189059867}"/>
                    </a:ext>
                  </a:extLst>
                </p:cNvPr>
                <p:cNvSpPr>
                  <a:spLocks noChangeAspect="1"/>
                </p:cNvSpPr>
                <p:nvPr/>
              </p:nvSpPr>
              <p:spPr>
                <a:xfrm>
                  <a:off x="3598500" y="4803863"/>
                  <a:ext cx="473100" cy="4616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100" dirty="0"/>
                    <a:t>I</a:t>
                  </a:r>
                  <a:r>
                    <a:rPr lang="en-NL" sz="1100" dirty="0"/>
                    <a:t>con 1</a:t>
                  </a:r>
                </a:p>
              </p:txBody>
            </p:sp>
          </p:grpSp>
        </p:grpSp>
      </p:grpSp>
    </p:spTree>
    <p:extLst>
      <p:ext uri="{BB962C8B-B14F-4D97-AF65-F5344CB8AC3E}">
        <p14:creationId xmlns:p14="http://schemas.microsoft.com/office/powerpoint/2010/main" val="590886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a:extLst>
            <a:ext uri="{FF2B5EF4-FFF2-40B4-BE49-F238E27FC236}">
              <a16:creationId xmlns:a16="http://schemas.microsoft.com/office/drawing/2014/main" id="{16264F4E-BD27-C46C-97AC-4C0FE037F98E}"/>
            </a:ext>
          </a:extLst>
        </p:cNvPr>
        <p:cNvGrpSpPr/>
        <p:nvPr/>
      </p:nvGrpSpPr>
      <p:grpSpPr>
        <a:xfrm>
          <a:off x="0" y="0"/>
          <a:ext cx="0" cy="0"/>
          <a:chOff x="0" y="0"/>
          <a:chExt cx="0" cy="0"/>
        </a:xfrm>
      </p:grpSpPr>
      <p:sp>
        <p:nvSpPr>
          <p:cNvPr id="4" name="Text">
            <a:extLst>
              <a:ext uri="{FF2B5EF4-FFF2-40B4-BE49-F238E27FC236}">
                <a16:creationId xmlns:a16="http://schemas.microsoft.com/office/drawing/2014/main" id="{51F1BDB7-5B60-6C5C-E76C-CE1A4C2915B1}"/>
              </a:ext>
            </a:extLst>
          </p:cNvPr>
          <p:cNvSpPr/>
          <p:nvPr/>
        </p:nvSpPr>
        <p:spPr>
          <a:xfrm>
            <a:off x="1318380" y="0"/>
            <a:ext cx="9555240" cy="4579202"/>
          </a:xfrm>
          <a:prstGeom prst="rect">
            <a:avLst/>
          </a:prstGeom>
        </p:spPr>
        <p:txBody>
          <a:bodyPr wrap="square">
            <a:spAutoFit/>
          </a:bodyPr>
          <a:lstStyle/>
          <a:p>
            <a:pPr algn="ctr">
              <a:lnSpc>
                <a:spcPct val="107000"/>
              </a:lnSpc>
              <a:spcAft>
                <a:spcPts val="800"/>
              </a:spcAft>
            </a:pPr>
            <a:r>
              <a:rPr lang="en-US" sz="1200" dirty="0">
                <a:ea typeface="Times New Roman" panose="02020603050405020304" pitchFamily="18" charset="0"/>
                <a:cs typeface="Times New Roman" panose="02020603050405020304" pitchFamily="18" charset="0"/>
              </a:rPr>
              <a:t>Welcome to the Abstract Reasoning Experiment</a:t>
            </a:r>
          </a:p>
          <a:p>
            <a:pPr algn="ctr">
              <a:lnSpc>
                <a:spcPct val="107000"/>
              </a:lnSpc>
              <a:spcAft>
                <a:spcPts val="800"/>
              </a:spcAft>
            </a:pPr>
            <a:endParaRPr lang="nl-NL" sz="1200" dirty="0">
              <a:effectLst/>
              <a:ea typeface="Calibri" panose="020F0502020204030204" pitchFamily="34" charset="0"/>
              <a:cs typeface="Times New Roman" panose="02020603050405020304" pitchFamily="18" charset="0"/>
            </a:endParaRPr>
          </a:p>
          <a:p>
            <a:pPr>
              <a:lnSpc>
                <a:spcPct val="107000"/>
              </a:lnSpc>
              <a:spcAft>
                <a:spcPts val="800"/>
              </a:spcAft>
            </a:pPr>
            <a:r>
              <a:rPr lang="en-US" sz="1200" dirty="0">
                <a:ea typeface="Times New Roman" panose="02020603050405020304" pitchFamily="18" charset="0"/>
                <a:cs typeface="Times New Roman" panose="02020603050405020304" pitchFamily="18" charset="0"/>
              </a:rPr>
              <a:t>In this study, you will solve reasoning problems involving sequences of black icons.</a:t>
            </a:r>
            <a:endParaRPr lang="nl-NL" sz="1200" dirty="0">
              <a:effectLst/>
              <a:ea typeface="Calibri" panose="020F0502020204030204" pitchFamily="34" charset="0"/>
              <a:cs typeface="Times New Roman" panose="02020603050405020304" pitchFamily="18" charset="0"/>
            </a:endParaRPr>
          </a:p>
          <a:p>
            <a:pPr>
              <a:lnSpc>
                <a:spcPct val="107000"/>
              </a:lnSpc>
              <a:spcAft>
                <a:spcPts val="800"/>
              </a:spcAft>
            </a:pPr>
            <a:r>
              <a:rPr lang="nl-NL" sz="1200" dirty="0">
                <a:ea typeface="Times New Roman" panose="02020603050405020304" pitchFamily="18" charset="0"/>
                <a:cs typeface="Times New Roman" panose="02020603050405020304" pitchFamily="18" charset="0"/>
              </a:rPr>
              <a:t>For each problem:</a:t>
            </a:r>
          </a:p>
          <a:p>
            <a:pPr marL="800100" lvl="1" indent="-342900">
              <a:lnSpc>
                <a:spcPct val="107000"/>
              </a:lnSpc>
              <a:spcAft>
                <a:spcPts val="800"/>
              </a:spcAft>
              <a:buAutoNum type="arabicPeriod"/>
            </a:pPr>
            <a:r>
              <a:rPr lang="nl-NL" sz="1200" dirty="0">
                <a:ea typeface="Times New Roman" panose="02020603050405020304" pitchFamily="18" charset="0"/>
                <a:cs typeface="Times New Roman" panose="02020603050405020304" pitchFamily="18" charset="0"/>
              </a:rPr>
              <a:t>A </a:t>
            </a:r>
            <a:r>
              <a:rPr lang="nl-NL" sz="1200" dirty="0" err="1">
                <a:ea typeface="Times New Roman" panose="02020603050405020304" pitchFamily="18" charset="0"/>
                <a:cs typeface="Times New Roman" panose="02020603050405020304" pitchFamily="18" charset="0"/>
              </a:rPr>
              <a:t>sequence</a:t>
            </a:r>
            <a:r>
              <a:rPr lang="nl-NL" sz="1200" dirty="0">
                <a:ea typeface="Times New Roman" panose="02020603050405020304" pitchFamily="18" charset="0"/>
                <a:cs typeface="Times New Roman" panose="02020603050405020304" pitchFamily="18" charset="0"/>
              </a:rPr>
              <a:t> of </a:t>
            </a:r>
            <a:r>
              <a:rPr lang="nl-NL" sz="1200" dirty="0" err="1">
                <a:ea typeface="Times New Roman" panose="02020603050405020304" pitchFamily="18" charset="0"/>
                <a:cs typeface="Times New Roman" panose="02020603050405020304" pitchFamily="18" charset="0"/>
              </a:rPr>
              <a:t>icons</a:t>
            </a:r>
            <a:r>
              <a:rPr lang="nl-NL" sz="1200" dirty="0">
                <a:ea typeface="Times New Roman" panose="02020603050405020304" pitchFamily="18" charset="0"/>
                <a:cs typeface="Times New Roman" panose="02020603050405020304" pitchFamily="18" charset="0"/>
              </a:rPr>
              <a:t> </a:t>
            </a:r>
            <a:r>
              <a:rPr lang="nl-NL" sz="1200" dirty="0" err="1">
                <a:ea typeface="Times New Roman" panose="02020603050405020304" pitchFamily="18" charset="0"/>
                <a:cs typeface="Times New Roman" panose="02020603050405020304" pitchFamily="18" charset="0"/>
              </a:rPr>
              <a:t>will</a:t>
            </a:r>
            <a:r>
              <a:rPr lang="nl-NL" sz="1200" dirty="0">
                <a:ea typeface="Times New Roman" panose="02020603050405020304" pitchFamily="18" charset="0"/>
                <a:cs typeface="Times New Roman" panose="02020603050405020304" pitchFamily="18" charset="0"/>
              </a:rPr>
              <a:t> </a:t>
            </a:r>
            <a:r>
              <a:rPr lang="nl-NL" sz="1200" dirty="0" err="1">
                <a:ea typeface="Times New Roman" panose="02020603050405020304" pitchFamily="18" charset="0"/>
                <a:cs typeface="Times New Roman" panose="02020603050405020304" pitchFamily="18" charset="0"/>
              </a:rPr>
              <a:t>be</a:t>
            </a:r>
            <a:r>
              <a:rPr lang="nl-NL" sz="1200" dirty="0">
                <a:ea typeface="Times New Roman" panose="02020603050405020304" pitchFamily="18" charset="0"/>
                <a:cs typeface="Times New Roman" panose="02020603050405020304" pitchFamily="18" charset="0"/>
              </a:rPr>
              <a:t> </a:t>
            </a:r>
            <a:r>
              <a:rPr lang="nl-NL" sz="1200" dirty="0" err="1">
                <a:ea typeface="Times New Roman" panose="02020603050405020304" pitchFamily="18" charset="0"/>
                <a:cs typeface="Times New Roman" panose="02020603050405020304" pitchFamily="18" charset="0"/>
              </a:rPr>
              <a:t>shown</a:t>
            </a:r>
            <a:r>
              <a:rPr lang="nl-NL" sz="1200" dirty="0">
                <a:ea typeface="Times New Roman" panose="02020603050405020304" pitchFamily="18" charset="0"/>
                <a:cs typeface="Times New Roman" panose="02020603050405020304" pitchFamily="18" charset="0"/>
              </a:rPr>
              <a:t> in </a:t>
            </a:r>
            <a:r>
              <a:rPr lang="nl-NL" sz="1200" dirty="0" err="1">
                <a:ea typeface="Times New Roman" panose="02020603050405020304" pitchFamily="18" charset="0"/>
                <a:cs typeface="Times New Roman" panose="02020603050405020304" pitchFamily="18" charset="0"/>
              </a:rPr>
              <a:t>the</a:t>
            </a:r>
            <a:r>
              <a:rPr lang="nl-NL" sz="1200" dirty="0">
                <a:ea typeface="Times New Roman" panose="02020603050405020304" pitchFamily="18" charset="0"/>
                <a:cs typeface="Times New Roman" panose="02020603050405020304" pitchFamily="18" charset="0"/>
              </a:rPr>
              <a:t> top </a:t>
            </a:r>
            <a:r>
              <a:rPr lang="nl-NL" sz="1200" dirty="0" err="1">
                <a:ea typeface="Times New Roman" panose="02020603050405020304" pitchFamily="18" charset="0"/>
                <a:cs typeface="Times New Roman" panose="02020603050405020304" pitchFamily="18" charset="0"/>
              </a:rPr>
              <a:t>row</a:t>
            </a:r>
            <a:r>
              <a:rPr lang="nl-NL" sz="1200" dirty="0">
                <a:ea typeface="Times New Roman" panose="02020603050405020304" pitchFamily="18" charset="0"/>
                <a:cs typeface="Times New Roman" panose="02020603050405020304" pitchFamily="18" charset="0"/>
              </a:rPr>
              <a:t>, </a:t>
            </a:r>
            <a:r>
              <a:rPr lang="nl-NL" sz="1200" dirty="0" err="1">
                <a:ea typeface="Times New Roman" panose="02020603050405020304" pitchFamily="18" charset="0"/>
                <a:cs typeface="Times New Roman" panose="02020603050405020304" pitchFamily="18" charset="0"/>
              </a:rPr>
              <a:t>followed</a:t>
            </a:r>
            <a:r>
              <a:rPr lang="nl-NL" sz="1200" dirty="0">
                <a:ea typeface="Times New Roman" panose="02020603050405020304" pitchFamily="18" charset="0"/>
                <a:cs typeface="Times New Roman" panose="02020603050405020304" pitchFamily="18" charset="0"/>
              </a:rPr>
              <a:t> </a:t>
            </a:r>
            <a:r>
              <a:rPr lang="nl-NL" sz="1200" dirty="0" err="1">
                <a:ea typeface="Times New Roman" panose="02020603050405020304" pitchFamily="18" charset="0"/>
                <a:cs typeface="Times New Roman" panose="02020603050405020304" pitchFamily="18" charset="0"/>
              </a:rPr>
              <a:t>by</a:t>
            </a:r>
            <a:r>
              <a:rPr lang="nl-NL" sz="1200" dirty="0">
                <a:ea typeface="Times New Roman" panose="02020603050405020304" pitchFamily="18" charset="0"/>
                <a:cs typeface="Times New Roman" panose="02020603050405020304" pitchFamily="18" charset="0"/>
              </a:rPr>
              <a:t> a question mark.</a:t>
            </a:r>
          </a:p>
          <a:p>
            <a:pPr marL="800100" lvl="1" indent="-342900">
              <a:lnSpc>
                <a:spcPct val="107000"/>
              </a:lnSpc>
              <a:spcAft>
                <a:spcPts val="800"/>
              </a:spcAft>
              <a:buAutoNum type="arabicPeriod"/>
            </a:pPr>
            <a:r>
              <a:rPr lang="nl-NL" sz="1200" dirty="0" err="1">
                <a:ea typeface="Times New Roman" panose="02020603050405020304" pitchFamily="18" charset="0"/>
                <a:cs typeface="Times New Roman" panose="02020603050405020304" pitchFamily="18" charset="0"/>
              </a:rPr>
              <a:t>Four</a:t>
            </a:r>
            <a:r>
              <a:rPr lang="nl-NL" sz="1200" dirty="0">
                <a:ea typeface="Times New Roman" panose="02020603050405020304" pitchFamily="18" charset="0"/>
                <a:cs typeface="Times New Roman" panose="02020603050405020304" pitchFamily="18" charset="0"/>
              </a:rPr>
              <a:t> </a:t>
            </a:r>
            <a:r>
              <a:rPr lang="nl-NL" sz="1200" dirty="0" err="1">
                <a:ea typeface="Times New Roman" panose="02020603050405020304" pitchFamily="18" charset="0"/>
                <a:cs typeface="Times New Roman" panose="02020603050405020304" pitchFamily="18" charset="0"/>
              </a:rPr>
              <a:t>icons</a:t>
            </a:r>
            <a:r>
              <a:rPr lang="nl-NL" sz="1200" dirty="0">
                <a:ea typeface="Times New Roman" panose="02020603050405020304" pitchFamily="18" charset="0"/>
                <a:cs typeface="Times New Roman" panose="02020603050405020304" pitchFamily="18" charset="0"/>
              </a:rPr>
              <a:t> </a:t>
            </a:r>
            <a:r>
              <a:rPr lang="nl-NL" sz="1200" dirty="0" err="1">
                <a:ea typeface="Times New Roman" panose="02020603050405020304" pitchFamily="18" charset="0"/>
                <a:cs typeface="Times New Roman" panose="02020603050405020304" pitchFamily="18" charset="0"/>
              </a:rPr>
              <a:t>will</a:t>
            </a:r>
            <a:r>
              <a:rPr lang="nl-NL" sz="1200" dirty="0">
                <a:ea typeface="Times New Roman" panose="02020603050405020304" pitchFamily="18" charset="0"/>
                <a:cs typeface="Times New Roman" panose="02020603050405020304" pitchFamily="18" charset="0"/>
              </a:rPr>
              <a:t> </a:t>
            </a:r>
            <a:r>
              <a:rPr lang="nl-NL" sz="1200" dirty="0" err="1">
                <a:ea typeface="Times New Roman" panose="02020603050405020304" pitchFamily="18" charset="0"/>
                <a:cs typeface="Times New Roman" panose="02020603050405020304" pitchFamily="18" charset="0"/>
              </a:rPr>
              <a:t>be</a:t>
            </a:r>
            <a:r>
              <a:rPr lang="nl-NL" sz="1200" dirty="0">
                <a:ea typeface="Times New Roman" panose="02020603050405020304" pitchFamily="18" charset="0"/>
                <a:cs typeface="Times New Roman" panose="02020603050405020304" pitchFamily="18" charset="0"/>
              </a:rPr>
              <a:t> </a:t>
            </a:r>
            <a:r>
              <a:rPr lang="nl-NL" sz="1200" dirty="0" err="1">
                <a:ea typeface="Times New Roman" panose="02020603050405020304" pitchFamily="18" charset="0"/>
                <a:cs typeface="Times New Roman" panose="02020603050405020304" pitchFamily="18" charset="0"/>
              </a:rPr>
              <a:t>shown</a:t>
            </a:r>
            <a:r>
              <a:rPr lang="nl-NL" sz="1200" dirty="0">
                <a:ea typeface="Times New Roman" panose="02020603050405020304" pitchFamily="18" charset="0"/>
                <a:cs typeface="Times New Roman" panose="02020603050405020304" pitchFamily="18" charset="0"/>
              </a:rPr>
              <a:t> on </a:t>
            </a:r>
            <a:r>
              <a:rPr lang="nl-NL" sz="1200" dirty="0" err="1">
                <a:ea typeface="Times New Roman" panose="02020603050405020304" pitchFamily="18" charset="0"/>
                <a:cs typeface="Times New Roman" panose="02020603050405020304" pitchFamily="18" charset="0"/>
              </a:rPr>
              <a:t>the</a:t>
            </a:r>
            <a:r>
              <a:rPr lang="nl-NL" sz="1200" dirty="0">
                <a:ea typeface="Times New Roman" panose="02020603050405020304" pitchFamily="18" charset="0"/>
                <a:cs typeface="Times New Roman" panose="02020603050405020304" pitchFamily="18" charset="0"/>
              </a:rPr>
              <a:t> </a:t>
            </a:r>
            <a:r>
              <a:rPr lang="nl-NL" sz="1200" dirty="0" err="1">
                <a:ea typeface="Times New Roman" panose="02020603050405020304" pitchFamily="18" charset="0"/>
                <a:cs typeface="Times New Roman" panose="02020603050405020304" pitchFamily="18" charset="0"/>
              </a:rPr>
              <a:t>bottom</a:t>
            </a:r>
            <a:r>
              <a:rPr lang="nl-NL" sz="1200" dirty="0">
                <a:ea typeface="Times New Roman" panose="02020603050405020304" pitchFamily="18" charset="0"/>
                <a:cs typeface="Times New Roman" panose="02020603050405020304" pitchFamily="18" charset="0"/>
              </a:rPr>
              <a:t> </a:t>
            </a:r>
            <a:r>
              <a:rPr lang="nl-NL" sz="1200" dirty="0" err="1">
                <a:ea typeface="Times New Roman" panose="02020603050405020304" pitchFamily="18" charset="0"/>
                <a:cs typeface="Times New Roman" panose="02020603050405020304" pitchFamily="18" charset="0"/>
              </a:rPr>
              <a:t>row</a:t>
            </a:r>
            <a:r>
              <a:rPr lang="nl-NL" sz="1200" dirty="0">
                <a:ea typeface="Times New Roman" panose="02020603050405020304" pitchFamily="18" charset="0"/>
                <a:cs typeface="Times New Roman" panose="02020603050405020304" pitchFamily="18" charset="0"/>
              </a:rPr>
              <a:t>.</a:t>
            </a:r>
          </a:p>
          <a:p>
            <a:pPr marL="800100" lvl="1" indent="-342900">
              <a:lnSpc>
                <a:spcPct val="107000"/>
              </a:lnSpc>
              <a:spcAft>
                <a:spcPts val="800"/>
              </a:spcAft>
              <a:buAutoNum type="arabicPeriod"/>
            </a:pPr>
            <a:r>
              <a:rPr lang="nl-NL" sz="1200" dirty="0" err="1">
                <a:ea typeface="Times New Roman" panose="02020603050405020304" pitchFamily="18" charset="0"/>
                <a:cs typeface="Times New Roman" panose="02020603050405020304" pitchFamily="18" charset="0"/>
              </a:rPr>
              <a:t>Your</a:t>
            </a:r>
            <a:r>
              <a:rPr lang="nl-NL" sz="1200" dirty="0">
                <a:ea typeface="Times New Roman" panose="02020603050405020304" pitchFamily="18" charset="0"/>
                <a:cs typeface="Times New Roman" panose="02020603050405020304" pitchFamily="18" charset="0"/>
              </a:rPr>
              <a:t> </a:t>
            </a:r>
            <a:r>
              <a:rPr lang="nl-NL" sz="1200" dirty="0" err="1">
                <a:ea typeface="Times New Roman" panose="02020603050405020304" pitchFamily="18" charset="0"/>
                <a:cs typeface="Times New Roman" panose="02020603050405020304" pitchFamily="18" charset="0"/>
              </a:rPr>
              <a:t>task</a:t>
            </a:r>
            <a:r>
              <a:rPr lang="nl-NL" sz="1200" dirty="0">
                <a:ea typeface="Times New Roman" panose="02020603050405020304" pitchFamily="18" charset="0"/>
                <a:cs typeface="Times New Roman" panose="02020603050405020304" pitchFamily="18" charset="0"/>
              </a:rPr>
              <a:t> is </a:t>
            </a:r>
            <a:r>
              <a:rPr lang="nl-NL" sz="1200" dirty="0" err="1">
                <a:ea typeface="Times New Roman" panose="02020603050405020304" pitchFamily="18" charset="0"/>
                <a:cs typeface="Times New Roman" panose="02020603050405020304" pitchFamily="18" charset="0"/>
              </a:rPr>
              <a:t>to</a:t>
            </a:r>
            <a:r>
              <a:rPr lang="nl-NL" sz="1200" dirty="0">
                <a:ea typeface="Times New Roman" panose="02020603050405020304" pitchFamily="18" charset="0"/>
                <a:cs typeface="Times New Roman" panose="02020603050405020304" pitchFamily="18" charset="0"/>
              </a:rPr>
              <a:t> </a:t>
            </a:r>
            <a:r>
              <a:rPr lang="nl-NL" sz="1200" dirty="0" err="1">
                <a:ea typeface="Times New Roman" panose="02020603050405020304" pitchFamily="18" charset="0"/>
                <a:cs typeface="Times New Roman" panose="02020603050405020304" pitchFamily="18" charset="0"/>
              </a:rPr>
              <a:t>choose</a:t>
            </a:r>
            <a:r>
              <a:rPr lang="nl-NL" sz="1200" dirty="0">
                <a:ea typeface="Times New Roman" panose="02020603050405020304" pitchFamily="18" charset="0"/>
                <a:cs typeface="Times New Roman" panose="02020603050405020304" pitchFamily="18" charset="0"/>
              </a:rPr>
              <a:t> </a:t>
            </a:r>
            <a:r>
              <a:rPr lang="nl-NL" sz="1200" dirty="0" err="1">
                <a:ea typeface="Times New Roman" panose="02020603050405020304" pitchFamily="18" charset="0"/>
                <a:cs typeface="Times New Roman" panose="02020603050405020304" pitchFamily="18" charset="0"/>
              </a:rPr>
              <a:t>which</a:t>
            </a:r>
            <a:r>
              <a:rPr lang="nl-NL" sz="1200" dirty="0">
                <a:ea typeface="Times New Roman" panose="02020603050405020304" pitchFamily="18" charset="0"/>
                <a:cs typeface="Times New Roman" panose="02020603050405020304" pitchFamily="18" charset="0"/>
              </a:rPr>
              <a:t> of </a:t>
            </a:r>
            <a:r>
              <a:rPr lang="nl-NL" sz="1200" dirty="0" err="1">
                <a:ea typeface="Times New Roman" panose="02020603050405020304" pitchFamily="18" charset="0"/>
                <a:cs typeface="Times New Roman" panose="02020603050405020304" pitchFamily="18" charset="0"/>
              </a:rPr>
              <a:t>the</a:t>
            </a:r>
            <a:r>
              <a:rPr lang="nl-NL" sz="1200" dirty="0">
                <a:ea typeface="Times New Roman" panose="02020603050405020304" pitchFamily="18" charset="0"/>
                <a:cs typeface="Times New Roman" panose="02020603050405020304" pitchFamily="18" charset="0"/>
              </a:rPr>
              <a:t> </a:t>
            </a:r>
            <a:r>
              <a:rPr lang="nl-NL" sz="1200" dirty="0" err="1">
                <a:ea typeface="Times New Roman" panose="02020603050405020304" pitchFamily="18" charset="0"/>
                <a:cs typeface="Times New Roman" panose="02020603050405020304" pitchFamily="18" charset="0"/>
              </a:rPr>
              <a:t>four</a:t>
            </a:r>
            <a:r>
              <a:rPr lang="nl-NL" sz="1200" dirty="0">
                <a:ea typeface="Times New Roman" panose="02020603050405020304" pitchFamily="18" charset="0"/>
                <a:cs typeface="Times New Roman" panose="02020603050405020304" pitchFamily="18" charset="0"/>
              </a:rPr>
              <a:t> </a:t>
            </a:r>
            <a:r>
              <a:rPr lang="nl-NL" sz="1200" dirty="0" err="1">
                <a:ea typeface="Times New Roman" panose="02020603050405020304" pitchFamily="18" charset="0"/>
                <a:cs typeface="Times New Roman" panose="02020603050405020304" pitchFamily="18" charset="0"/>
              </a:rPr>
              <a:t>icons</a:t>
            </a:r>
            <a:r>
              <a:rPr lang="nl-NL" sz="1200" dirty="0">
                <a:ea typeface="Times New Roman" panose="02020603050405020304" pitchFamily="18" charset="0"/>
                <a:cs typeface="Times New Roman" panose="02020603050405020304" pitchFamily="18" charset="0"/>
              </a:rPr>
              <a:t> in </a:t>
            </a:r>
            <a:r>
              <a:rPr lang="nl-NL" sz="1200" dirty="0" err="1">
                <a:ea typeface="Times New Roman" panose="02020603050405020304" pitchFamily="18" charset="0"/>
                <a:cs typeface="Times New Roman" panose="02020603050405020304" pitchFamily="18" charset="0"/>
              </a:rPr>
              <a:t>the</a:t>
            </a:r>
            <a:r>
              <a:rPr lang="nl-NL" sz="1200" dirty="0">
                <a:ea typeface="Times New Roman" panose="02020603050405020304" pitchFamily="18" charset="0"/>
                <a:cs typeface="Times New Roman" panose="02020603050405020304" pitchFamily="18" charset="0"/>
              </a:rPr>
              <a:t> </a:t>
            </a:r>
            <a:r>
              <a:rPr lang="nl-NL" sz="1200" dirty="0" err="1">
                <a:ea typeface="Times New Roman" panose="02020603050405020304" pitchFamily="18" charset="0"/>
                <a:cs typeface="Times New Roman" panose="02020603050405020304" pitchFamily="18" charset="0"/>
              </a:rPr>
              <a:t>bottom</a:t>
            </a:r>
            <a:r>
              <a:rPr lang="nl-NL" sz="1200" dirty="0">
                <a:ea typeface="Times New Roman" panose="02020603050405020304" pitchFamily="18" charset="0"/>
                <a:cs typeface="Times New Roman" panose="02020603050405020304" pitchFamily="18" charset="0"/>
              </a:rPr>
              <a:t> </a:t>
            </a:r>
            <a:r>
              <a:rPr lang="nl-NL" sz="1200" dirty="0" err="1">
                <a:ea typeface="Times New Roman" panose="02020603050405020304" pitchFamily="18" charset="0"/>
                <a:cs typeface="Times New Roman" panose="02020603050405020304" pitchFamily="18" charset="0"/>
              </a:rPr>
              <a:t>row</a:t>
            </a:r>
            <a:r>
              <a:rPr lang="nl-NL" sz="1200" dirty="0">
                <a:ea typeface="Times New Roman" panose="02020603050405020304" pitchFamily="18" charset="0"/>
                <a:cs typeface="Times New Roman" panose="02020603050405020304" pitchFamily="18" charset="0"/>
              </a:rPr>
              <a:t> best </a:t>
            </a:r>
            <a:r>
              <a:rPr lang="nl-NL" sz="1200" dirty="0" err="1">
                <a:ea typeface="Times New Roman" panose="02020603050405020304" pitchFamily="18" charset="0"/>
                <a:cs typeface="Times New Roman" panose="02020603050405020304" pitchFamily="18" charset="0"/>
              </a:rPr>
              <a:t>continues</a:t>
            </a:r>
            <a:r>
              <a:rPr lang="nl-NL" sz="1200" dirty="0">
                <a:ea typeface="Times New Roman" panose="02020603050405020304" pitchFamily="18" charset="0"/>
                <a:cs typeface="Times New Roman" panose="02020603050405020304" pitchFamily="18" charset="0"/>
              </a:rPr>
              <a:t> </a:t>
            </a:r>
            <a:r>
              <a:rPr lang="nl-NL" sz="1200" dirty="0" err="1">
                <a:ea typeface="Times New Roman" panose="02020603050405020304" pitchFamily="18" charset="0"/>
                <a:cs typeface="Times New Roman" panose="02020603050405020304" pitchFamily="18" charset="0"/>
              </a:rPr>
              <a:t>the</a:t>
            </a:r>
            <a:r>
              <a:rPr lang="nl-NL" sz="1200" dirty="0">
                <a:ea typeface="Times New Roman" panose="02020603050405020304" pitchFamily="18" charset="0"/>
                <a:cs typeface="Times New Roman" panose="02020603050405020304" pitchFamily="18" charset="0"/>
              </a:rPr>
              <a:t> </a:t>
            </a:r>
            <a:r>
              <a:rPr lang="nl-NL" sz="1200" dirty="0" err="1">
                <a:ea typeface="Times New Roman" panose="02020603050405020304" pitchFamily="18" charset="0"/>
                <a:cs typeface="Times New Roman" panose="02020603050405020304" pitchFamily="18" charset="0"/>
              </a:rPr>
              <a:t>sequence</a:t>
            </a:r>
            <a:r>
              <a:rPr lang="nl-NL" sz="1200" dirty="0">
                <a:ea typeface="Times New Roman" panose="02020603050405020304" pitchFamily="18" charset="0"/>
                <a:cs typeface="Times New Roman" panose="02020603050405020304" pitchFamily="18" charset="0"/>
              </a:rPr>
              <a:t> </a:t>
            </a:r>
            <a:r>
              <a:rPr lang="nl-NL" sz="1200" dirty="0" err="1">
                <a:ea typeface="Times New Roman" panose="02020603050405020304" pitchFamily="18" charset="0"/>
                <a:cs typeface="Times New Roman" panose="02020603050405020304" pitchFamily="18" charset="0"/>
              </a:rPr>
              <a:t>above</a:t>
            </a:r>
            <a:r>
              <a:rPr lang="nl-NL" sz="1200" dirty="0">
                <a:ea typeface="Times New Roman" panose="02020603050405020304" pitchFamily="18" charset="0"/>
                <a:cs typeface="Times New Roman" panose="02020603050405020304" pitchFamily="18" charset="0"/>
              </a:rPr>
              <a:t>, </a:t>
            </a:r>
            <a:r>
              <a:rPr lang="nl-NL" sz="1200" dirty="0" err="1">
                <a:ea typeface="Times New Roman" panose="02020603050405020304" pitchFamily="18" charset="0"/>
                <a:cs typeface="Times New Roman" panose="02020603050405020304" pitchFamily="18" charset="0"/>
              </a:rPr>
              <a:t>thus</a:t>
            </a:r>
            <a:r>
              <a:rPr lang="nl-NL" sz="1200" dirty="0">
                <a:ea typeface="Times New Roman" panose="02020603050405020304" pitchFamily="18" charset="0"/>
                <a:cs typeface="Times New Roman" panose="02020603050405020304" pitchFamily="18" charset="0"/>
              </a:rPr>
              <a:t> </a:t>
            </a:r>
            <a:r>
              <a:rPr lang="nl-NL" sz="1200" dirty="0" err="1">
                <a:ea typeface="Times New Roman" panose="02020603050405020304" pitchFamily="18" charset="0"/>
                <a:cs typeface="Times New Roman" panose="02020603050405020304" pitchFamily="18" charset="0"/>
              </a:rPr>
              <a:t>replacing</a:t>
            </a:r>
            <a:r>
              <a:rPr lang="nl-NL" sz="1200" dirty="0">
                <a:ea typeface="Times New Roman" panose="02020603050405020304" pitchFamily="18" charset="0"/>
                <a:cs typeface="Times New Roman" panose="02020603050405020304" pitchFamily="18" charset="0"/>
              </a:rPr>
              <a:t> </a:t>
            </a:r>
            <a:r>
              <a:rPr lang="nl-NL" sz="1200" dirty="0" err="1">
                <a:ea typeface="Times New Roman" panose="02020603050405020304" pitchFamily="18" charset="0"/>
                <a:cs typeface="Times New Roman" panose="02020603050405020304" pitchFamily="18" charset="0"/>
              </a:rPr>
              <a:t>the</a:t>
            </a:r>
            <a:r>
              <a:rPr lang="nl-NL" sz="1200" dirty="0">
                <a:ea typeface="Times New Roman" panose="02020603050405020304" pitchFamily="18" charset="0"/>
                <a:cs typeface="Times New Roman" panose="02020603050405020304" pitchFamily="18" charset="0"/>
              </a:rPr>
              <a:t> question mark.</a:t>
            </a:r>
          </a:p>
          <a:p>
            <a:pPr>
              <a:lnSpc>
                <a:spcPct val="107000"/>
              </a:lnSpc>
              <a:spcAft>
                <a:spcPts val="800"/>
              </a:spcAft>
            </a:pPr>
            <a:r>
              <a:rPr lang="en-US" sz="1200" dirty="0">
                <a:ea typeface="Times New Roman" panose="02020603050405020304" pitchFamily="18" charset="0"/>
                <a:cs typeface="Times New Roman" panose="02020603050405020304" pitchFamily="18" charset="0"/>
              </a:rPr>
              <a:t>Note:</a:t>
            </a:r>
          </a:p>
          <a:p>
            <a:pPr marL="742950" lvl="1" indent="-285750">
              <a:lnSpc>
                <a:spcPct val="107000"/>
              </a:lnSpc>
              <a:spcAft>
                <a:spcPts val="800"/>
              </a:spcAft>
              <a:buFontTx/>
              <a:buChar char="-"/>
            </a:pPr>
            <a:r>
              <a:rPr lang="en-US" sz="1200" dirty="0">
                <a:ea typeface="Times New Roman" panose="02020603050405020304" pitchFamily="18" charset="0"/>
                <a:cs typeface="Times New Roman" panose="02020603050405020304" pitchFamily="18" charset="0"/>
              </a:rPr>
              <a:t>Icons in the top and bottom row will first be briefly shown one by one and in random order. Next, all the icons will appear together at once and will remain on the screen until you make a decision.</a:t>
            </a:r>
            <a:endParaRPr lang="en-US" sz="1200" dirty="0"/>
          </a:p>
          <a:p>
            <a:pPr marL="742950" lvl="1" indent="-285750">
              <a:lnSpc>
                <a:spcPct val="107000"/>
              </a:lnSpc>
              <a:spcAft>
                <a:spcPts val="800"/>
              </a:spcAft>
              <a:buFontTx/>
              <a:buChar char="-"/>
            </a:pPr>
            <a:r>
              <a:rPr lang="en-US" sz="1200" dirty="0"/>
              <a:t>You will have a limited time window to make your </a:t>
            </a:r>
            <a:r>
              <a:rPr lang="en-US" sz="1200" dirty="0">
                <a:ea typeface="Times New Roman" panose="02020603050405020304" pitchFamily="18" charset="0"/>
                <a:cs typeface="Times New Roman" panose="02020603050405020304" pitchFamily="18" charset="0"/>
              </a:rPr>
              <a:t>decision</a:t>
            </a:r>
            <a:r>
              <a:rPr lang="en-US" sz="1200" dirty="0"/>
              <a:t>, so try to respond as quickly and accurately as possible</a:t>
            </a:r>
            <a:r>
              <a:rPr lang="en-US" sz="1200" dirty="0">
                <a:ea typeface="Times New Roman" panose="02020603050405020304" pitchFamily="18" charset="0"/>
                <a:cs typeface="Times New Roman" panose="02020603050405020304" pitchFamily="18" charset="0"/>
              </a:rPr>
              <a:t>.</a:t>
            </a:r>
          </a:p>
          <a:p>
            <a:pPr marL="742950" lvl="1" indent="-285750">
              <a:lnSpc>
                <a:spcPct val="107000"/>
              </a:lnSpc>
              <a:spcAft>
                <a:spcPts val="800"/>
              </a:spcAft>
              <a:buFontTx/>
              <a:buChar char="-"/>
            </a:pPr>
            <a:r>
              <a:rPr lang="en-US" sz="1200" dirty="0">
                <a:ea typeface="Times New Roman" panose="02020603050405020304" pitchFamily="18" charset="0"/>
                <a:cs typeface="Times New Roman" panose="02020603050405020304" pitchFamily="18" charset="0"/>
              </a:rPr>
              <a:t>Between trials, a fixation cross (+) will appear in the center of the screen. Please focus your gaze on this cross until the next trial begins.</a:t>
            </a:r>
            <a:endParaRPr lang="nl-NL" sz="1200" dirty="0">
              <a:ea typeface="Times New Roman" panose="02020603050405020304" pitchFamily="18" charset="0"/>
              <a:cs typeface="Times New Roman" panose="02020603050405020304" pitchFamily="18" charset="0"/>
            </a:endParaRPr>
          </a:p>
          <a:p>
            <a:pPr marL="742950" lvl="1" indent="-285750">
              <a:lnSpc>
                <a:spcPct val="107000"/>
              </a:lnSpc>
              <a:spcAft>
                <a:spcPts val="800"/>
              </a:spcAft>
              <a:buFontTx/>
              <a:buChar char="-"/>
            </a:pPr>
            <a:r>
              <a:rPr lang="nl-NL" sz="1200" dirty="0">
                <a:ea typeface="Times New Roman" panose="02020603050405020304" pitchFamily="18" charset="0"/>
                <a:cs typeface="Times New Roman" panose="02020603050405020304" pitchFamily="18" charset="0"/>
              </a:rPr>
              <a:t>The </a:t>
            </a:r>
            <a:r>
              <a:rPr lang="nl-NL" sz="1200" dirty="0" err="1">
                <a:ea typeface="Times New Roman" panose="02020603050405020304" pitchFamily="18" charset="0"/>
                <a:cs typeface="Times New Roman" panose="02020603050405020304" pitchFamily="18" charset="0"/>
              </a:rPr>
              <a:t>session</a:t>
            </a:r>
            <a:r>
              <a:rPr lang="nl-NL" sz="1200" dirty="0">
                <a:ea typeface="Times New Roman" panose="02020603050405020304" pitchFamily="18" charset="0"/>
                <a:cs typeface="Times New Roman" panose="02020603050405020304" pitchFamily="18" charset="0"/>
              </a:rPr>
              <a:t> is </a:t>
            </a:r>
            <a:r>
              <a:rPr lang="nl-NL" sz="1200" dirty="0" err="1">
                <a:ea typeface="Times New Roman" panose="02020603050405020304" pitchFamily="18" charset="0"/>
                <a:cs typeface="Times New Roman" panose="02020603050405020304" pitchFamily="18" charset="0"/>
              </a:rPr>
              <a:t>divided</a:t>
            </a:r>
            <a:r>
              <a:rPr lang="nl-NL" sz="1200" dirty="0">
                <a:ea typeface="Times New Roman" panose="02020603050405020304" pitchFamily="18" charset="0"/>
                <a:cs typeface="Times New Roman" panose="02020603050405020304" pitchFamily="18" charset="0"/>
              </a:rPr>
              <a:t> </a:t>
            </a:r>
            <a:r>
              <a:rPr lang="nl-NL" sz="1200" dirty="0" err="1">
                <a:ea typeface="Times New Roman" panose="02020603050405020304" pitchFamily="18" charset="0"/>
                <a:cs typeface="Times New Roman" panose="02020603050405020304" pitchFamily="18" charset="0"/>
              </a:rPr>
              <a:t>into</a:t>
            </a:r>
            <a:r>
              <a:rPr lang="nl-NL" sz="1200" dirty="0">
                <a:ea typeface="Times New Roman" panose="02020603050405020304" pitchFamily="18" charset="0"/>
                <a:cs typeface="Times New Roman" panose="02020603050405020304" pitchFamily="18" charset="0"/>
              </a:rPr>
              <a:t> </a:t>
            </a:r>
            <a:r>
              <a:rPr lang="nl-NL" sz="1200" dirty="0" err="1">
                <a:ea typeface="Times New Roman" panose="02020603050405020304" pitchFamily="18" charset="0"/>
                <a:cs typeface="Times New Roman" panose="02020603050405020304" pitchFamily="18" charset="0"/>
              </a:rPr>
              <a:t>four</a:t>
            </a:r>
            <a:r>
              <a:rPr lang="nl-NL" sz="1200" dirty="0">
                <a:ea typeface="Times New Roman" panose="02020603050405020304" pitchFamily="18" charset="0"/>
                <a:cs typeface="Times New Roman" panose="02020603050405020304" pitchFamily="18" charset="0"/>
              </a:rPr>
              <a:t> </a:t>
            </a:r>
            <a:r>
              <a:rPr lang="nl-NL" sz="1200" dirty="0" err="1">
                <a:ea typeface="Times New Roman" panose="02020603050405020304" pitchFamily="18" charset="0"/>
                <a:cs typeface="Times New Roman" panose="02020603050405020304" pitchFamily="18" charset="0"/>
              </a:rPr>
              <a:t>blocks</a:t>
            </a:r>
            <a:r>
              <a:rPr lang="nl-NL" sz="1200" dirty="0">
                <a:ea typeface="Times New Roman" panose="02020603050405020304" pitchFamily="18" charset="0"/>
                <a:cs typeface="Times New Roman" panose="02020603050405020304" pitchFamily="18" charset="0"/>
              </a:rPr>
              <a:t>. </a:t>
            </a:r>
            <a:r>
              <a:rPr lang="nl-NL" sz="1200" dirty="0" err="1">
                <a:ea typeface="Times New Roman" panose="02020603050405020304" pitchFamily="18" charset="0"/>
                <a:cs typeface="Times New Roman" panose="02020603050405020304" pitchFamily="18" charset="0"/>
              </a:rPr>
              <a:t>You</a:t>
            </a:r>
            <a:r>
              <a:rPr lang="nl-NL" sz="1200" dirty="0">
                <a:ea typeface="Times New Roman" panose="02020603050405020304" pitchFamily="18" charset="0"/>
                <a:cs typeface="Times New Roman" panose="02020603050405020304" pitchFamily="18" charset="0"/>
              </a:rPr>
              <a:t> </a:t>
            </a:r>
            <a:r>
              <a:rPr lang="nl-NL" sz="1200" dirty="0" err="1">
                <a:ea typeface="Times New Roman" panose="02020603050405020304" pitchFamily="18" charset="0"/>
                <a:cs typeface="Times New Roman" panose="02020603050405020304" pitchFamily="18" charset="0"/>
              </a:rPr>
              <a:t>can</a:t>
            </a:r>
            <a:r>
              <a:rPr lang="nl-NL" sz="1200" dirty="0">
                <a:ea typeface="Times New Roman" panose="02020603050405020304" pitchFamily="18" charset="0"/>
                <a:cs typeface="Times New Roman" panose="02020603050405020304" pitchFamily="18" charset="0"/>
              </a:rPr>
              <a:t> rest </a:t>
            </a:r>
            <a:r>
              <a:rPr lang="nl-NL" sz="1200" dirty="0" err="1">
                <a:ea typeface="Times New Roman" panose="02020603050405020304" pitchFamily="18" charset="0"/>
                <a:cs typeface="Times New Roman" panose="02020603050405020304" pitchFamily="18" charset="0"/>
              </a:rPr>
              <a:t>for</a:t>
            </a:r>
            <a:r>
              <a:rPr lang="nl-NL" sz="1200" dirty="0">
                <a:ea typeface="Times New Roman" panose="02020603050405020304" pitchFamily="18" charset="0"/>
                <a:cs typeface="Times New Roman" panose="02020603050405020304" pitchFamily="18" charset="0"/>
              </a:rPr>
              <a:t> as long as </a:t>
            </a:r>
            <a:r>
              <a:rPr lang="nl-NL" sz="1200" dirty="0" err="1">
                <a:ea typeface="Times New Roman" panose="02020603050405020304" pitchFamily="18" charset="0"/>
                <a:cs typeface="Times New Roman" panose="02020603050405020304" pitchFamily="18" charset="0"/>
              </a:rPr>
              <a:t>you</a:t>
            </a:r>
            <a:r>
              <a:rPr lang="nl-NL" sz="1200" dirty="0">
                <a:ea typeface="Times New Roman" panose="02020603050405020304" pitchFamily="18" charset="0"/>
                <a:cs typeface="Times New Roman" panose="02020603050405020304" pitchFamily="18" charset="0"/>
              </a:rPr>
              <a:t> </a:t>
            </a:r>
            <a:r>
              <a:rPr lang="nl-NL" sz="1200" dirty="0" err="1">
                <a:ea typeface="Times New Roman" panose="02020603050405020304" pitchFamily="18" charset="0"/>
                <a:cs typeface="Times New Roman" panose="02020603050405020304" pitchFamily="18" charset="0"/>
              </a:rPr>
              <a:t>need</a:t>
            </a:r>
            <a:r>
              <a:rPr lang="nl-NL" sz="1200" dirty="0">
                <a:ea typeface="Times New Roman" panose="02020603050405020304" pitchFamily="18" charset="0"/>
                <a:cs typeface="Times New Roman" panose="02020603050405020304" pitchFamily="18" charset="0"/>
              </a:rPr>
              <a:t> in </a:t>
            </a:r>
            <a:r>
              <a:rPr lang="nl-NL" sz="1200" dirty="0" err="1">
                <a:ea typeface="Times New Roman" panose="02020603050405020304" pitchFamily="18" charset="0"/>
                <a:cs typeface="Times New Roman" panose="02020603050405020304" pitchFamily="18" charset="0"/>
              </a:rPr>
              <a:t>between</a:t>
            </a:r>
            <a:r>
              <a:rPr lang="nl-NL" sz="1200" dirty="0">
                <a:ea typeface="Times New Roman" panose="02020603050405020304" pitchFamily="18" charset="0"/>
                <a:cs typeface="Times New Roman" panose="02020603050405020304" pitchFamily="18" charset="0"/>
              </a:rPr>
              <a:t> </a:t>
            </a:r>
            <a:r>
              <a:rPr lang="nl-NL" sz="1200" dirty="0" err="1">
                <a:ea typeface="Times New Roman" panose="02020603050405020304" pitchFamily="18" charset="0"/>
                <a:cs typeface="Times New Roman" panose="02020603050405020304" pitchFamily="18" charset="0"/>
              </a:rPr>
              <a:t>blocks</a:t>
            </a:r>
            <a:r>
              <a:rPr lang="nl-NL" sz="1200" dirty="0">
                <a:ea typeface="Times New Roman" panose="02020603050405020304" pitchFamily="18" charset="0"/>
                <a:cs typeface="Times New Roman" panose="02020603050405020304" pitchFamily="18" charset="0"/>
              </a:rPr>
              <a:t>, but </a:t>
            </a:r>
            <a:r>
              <a:rPr lang="nl-NL" sz="1200" dirty="0" err="1">
                <a:ea typeface="Times New Roman" panose="02020603050405020304" pitchFamily="18" charset="0"/>
                <a:cs typeface="Times New Roman" panose="02020603050405020304" pitchFamily="18" charset="0"/>
              </a:rPr>
              <a:t>please</a:t>
            </a:r>
            <a:r>
              <a:rPr lang="nl-NL" sz="1200" dirty="0">
                <a:ea typeface="Times New Roman" panose="02020603050405020304" pitchFamily="18" charset="0"/>
                <a:cs typeface="Times New Roman" panose="02020603050405020304" pitchFamily="18" charset="0"/>
              </a:rPr>
              <a:t> </a:t>
            </a:r>
            <a:r>
              <a:rPr lang="nl-NL" sz="1200" dirty="0" err="1">
                <a:ea typeface="Times New Roman" panose="02020603050405020304" pitchFamily="18" charset="0"/>
                <a:cs typeface="Times New Roman" panose="02020603050405020304" pitchFamily="18" charset="0"/>
              </a:rPr>
              <a:t>try</a:t>
            </a:r>
            <a:r>
              <a:rPr lang="nl-NL" sz="1200" dirty="0">
                <a:ea typeface="Times New Roman" panose="02020603050405020304" pitchFamily="18" charset="0"/>
                <a:cs typeface="Times New Roman" panose="02020603050405020304" pitchFamily="18" charset="0"/>
              </a:rPr>
              <a:t> </a:t>
            </a:r>
            <a:r>
              <a:rPr lang="nl-NL" sz="1200" dirty="0" err="1">
                <a:ea typeface="Times New Roman" panose="02020603050405020304" pitchFamily="18" charset="0"/>
                <a:cs typeface="Times New Roman" panose="02020603050405020304" pitchFamily="18" charset="0"/>
              </a:rPr>
              <a:t>not</a:t>
            </a:r>
            <a:r>
              <a:rPr lang="nl-NL" sz="1200" dirty="0">
                <a:ea typeface="Times New Roman" panose="02020603050405020304" pitchFamily="18" charset="0"/>
                <a:cs typeface="Times New Roman" panose="02020603050405020304" pitchFamily="18" charset="0"/>
              </a:rPr>
              <a:t> </a:t>
            </a:r>
            <a:r>
              <a:rPr lang="nl-NL" sz="1200" dirty="0" err="1">
                <a:ea typeface="Times New Roman" panose="02020603050405020304" pitchFamily="18" charset="0"/>
                <a:cs typeface="Times New Roman" panose="02020603050405020304" pitchFamily="18" charset="0"/>
              </a:rPr>
              <a:t>to</a:t>
            </a:r>
            <a:r>
              <a:rPr lang="nl-NL" sz="1200" dirty="0">
                <a:ea typeface="Times New Roman" panose="02020603050405020304" pitchFamily="18" charset="0"/>
                <a:cs typeface="Times New Roman" panose="02020603050405020304" pitchFamily="18" charset="0"/>
              </a:rPr>
              <a:t> move </a:t>
            </a:r>
            <a:r>
              <a:rPr lang="nl-NL" sz="1200" dirty="0" err="1">
                <a:ea typeface="Times New Roman" panose="02020603050405020304" pitchFamily="18" charset="0"/>
                <a:cs typeface="Times New Roman" panose="02020603050405020304" pitchFamily="18" charset="0"/>
              </a:rPr>
              <a:t>too</a:t>
            </a:r>
            <a:r>
              <a:rPr lang="nl-NL" sz="1200" dirty="0">
                <a:ea typeface="Times New Roman" panose="02020603050405020304" pitchFamily="18" charset="0"/>
                <a:cs typeface="Times New Roman" panose="02020603050405020304" pitchFamily="18" charset="0"/>
              </a:rPr>
              <a:t> </a:t>
            </a:r>
            <a:r>
              <a:rPr lang="nl-NL" sz="1200" dirty="0" err="1">
                <a:ea typeface="Times New Roman" panose="02020603050405020304" pitchFamily="18" charset="0"/>
                <a:cs typeface="Times New Roman" panose="02020603050405020304" pitchFamily="18" charset="0"/>
              </a:rPr>
              <a:t>much</a:t>
            </a:r>
            <a:r>
              <a:rPr lang="nl-NL" sz="1200" dirty="0">
                <a:ea typeface="Times New Roman" panose="02020603050405020304" pitchFamily="18" charset="0"/>
                <a:cs typeface="Times New Roman" panose="02020603050405020304" pitchFamily="18" charset="0"/>
              </a:rPr>
              <a:t> </a:t>
            </a:r>
            <a:r>
              <a:rPr lang="nl-NL" sz="1200" dirty="0" err="1">
                <a:ea typeface="Times New Roman" panose="02020603050405020304" pitchFamily="18" charset="0"/>
                <a:cs typeface="Times New Roman" panose="02020603050405020304" pitchFamily="18" charset="0"/>
              </a:rPr>
              <a:t>and</a:t>
            </a:r>
            <a:r>
              <a:rPr lang="nl-NL" sz="1200" dirty="0">
                <a:ea typeface="Times New Roman" panose="02020603050405020304" pitchFamily="18" charset="0"/>
                <a:cs typeface="Times New Roman" panose="02020603050405020304" pitchFamily="18" charset="0"/>
              </a:rPr>
              <a:t> keep </a:t>
            </a:r>
            <a:r>
              <a:rPr lang="nl-NL" sz="1200" dirty="0" err="1">
                <a:ea typeface="Times New Roman" panose="02020603050405020304" pitchFamily="18" charset="0"/>
                <a:cs typeface="Times New Roman" panose="02020603050405020304" pitchFamily="18" charset="0"/>
              </a:rPr>
              <a:t>your</a:t>
            </a:r>
            <a:r>
              <a:rPr lang="nl-NL" sz="1200" dirty="0">
                <a:ea typeface="Times New Roman" panose="02020603050405020304" pitchFamily="18" charset="0"/>
                <a:cs typeface="Times New Roman" panose="02020603050405020304" pitchFamily="18" charset="0"/>
              </a:rPr>
              <a:t> </a:t>
            </a:r>
            <a:r>
              <a:rPr lang="nl-NL" sz="1200" dirty="0" err="1">
                <a:ea typeface="Times New Roman" panose="02020603050405020304" pitchFamily="18" charset="0"/>
                <a:cs typeface="Times New Roman" panose="02020603050405020304" pitchFamily="18" charset="0"/>
              </a:rPr>
              <a:t>head</a:t>
            </a:r>
            <a:r>
              <a:rPr lang="nl-NL" sz="1200" dirty="0">
                <a:ea typeface="Times New Roman" panose="02020603050405020304" pitchFamily="18" charset="0"/>
                <a:cs typeface="Times New Roman" panose="02020603050405020304" pitchFamily="18" charset="0"/>
              </a:rPr>
              <a:t> on </a:t>
            </a:r>
            <a:r>
              <a:rPr lang="nl-NL" sz="1200" dirty="0" err="1">
                <a:ea typeface="Times New Roman" panose="02020603050405020304" pitchFamily="18" charset="0"/>
                <a:cs typeface="Times New Roman" panose="02020603050405020304" pitchFamily="18" charset="0"/>
              </a:rPr>
              <a:t>the</a:t>
            </a:r>
            <a:r>
              <a:rPr lang="nl-NL" sz="1200" dirty="0">
                <a:ea typeface="Times New Roman" panose="02020603050405020304" pitchFamily="18" charset="0"/>
                <a:cs typeface="Times New Roman" panose="02020603050405020304" pitchFamily="18" charset="0"/>
              </a:rPr>
              <a:t> </a:t>
            </a:r>
            <a:r>
              <a:rPr lang="nl-NL" sz="1200" dirty="0" err="1">
                <a:ea typeface="Times New Roman" panose="02020603050405020304" pitchFamily="18" charset="0"/>
                <a:cs typeface="Times New Roman" panose="02020603050405020304" pitchFamily="18" charset="0"/>
              </a:rPr>
              <a:t>chinrest</a:t>
            </a:r>
            <a:r>
              <a:rPr lang="nl-NL" sz="1200" dirty="0">
                <a:ea typeface="Times New Roman" panose="02020603050405020304" pitchFamily="18" charset="0"/>
                <a:cs typeface="Times New Roman" panose="02020603050405020304" pitchFamily="18" charset="0"/>
              </a:rPr>
              <a:t>. </a:t>
            </a:r>
            <a:endParaRPr lang="en-US" sz="1200" dirty="0">
              <a:ea typeface="Times New Roman" panose="02020603050405020304" pitchFamily="18" charset="0"/>
              <a:cs typeface="Times New Roman" panose="02020603050405020304" pitchFamily="18" charset="0"/>
            </a:endParaRPr>
          </a:p>
          <a:p>
            <a:pPr algn="ctr">
              <a:lnSpc>
                <a:spcPct val="107000"/>
              </a:lnSpc>
              <a:spcAft>
                <a:spcPts val="800"/>
              </a:spcAft>
            </a:pPr>
            <a:r>
              <a:rPr lang="en-US" sz="1200" dirty="0">
                <a:ea typeface="Times New Roman" panose="02020603050405020304" pitchFamily="18" charset="0"/>
                <a:cs typeface="Times New Roman" panose="02020603050405020304" pitchFamily="18" charset="0"/>
              </a:rPr>
              <a:t>Use the A, X, M, L keys to select your answer (from left to right).</a:t>
            </a:r>
            <a:endParaRPr lang="nl-NL" sz="1200" dirty="0">
              <a:ea typeface="Times New Roman" panose="02020603050405020304" pitchFamily="18" charset="0"/>
              <a:cs typeface="Times New Roman" panose="02020603050405020304" pitchFamily="18" charset="0"/>
            </a:endParaRPr>
          </a:p>
          <a:p>
            <a:pPr algn="ctr">
              <a:lnSpc>
                <a:spcPct val="107000"/>
              </a:lnSpc>
              <a:spcAft>
                <a:spcPts val="800"/>
              </a:spcAft>
            </a:pPr>
            <a:r>
              <a:rPr lang="en-US" sz="1200" dirty="0">
                <a:ea typeface="Times New Roman" panose="02020603050405020304" pitchFamily="18" charset="0"/>
                <a:cs typeface="Times New Roman" panose="02020603050405020304" pitchFamily="18" charset="0"/>
              </a:rPr>
              <a:t>Place your fingers on the keys now and press any of them to begin the experiment.</a:t>
            </a:r>
          </a:p>
        </p:txBody>
      </p:sp>
      <p:grpSp>
        <p:nvGrpSpPr>
          <p:cNvPr id="2" name="Group 1">
            <a:extLst>
              <a:ext uri="{FF2B5EF4-FFF2-40B4-BE49-F238E27FC236}">
                <a16:creationId xmlns:a16="http://schemas.microsoft.com/office/drawing/2014/main" id="{8FFA0E72-9B7C-6814-B158-A4297E3F254B}"/>
              </a:ext>
            </a:extLst>
          </p:cNvPr>
          <p:cNvGrpSpPr/>
          <p:nvPr/>
        </p:nvGrpSpPr>
        <p:grpSpPr>
          <a:xfrm>
            <a:off x="3499645" y="4579202"/>
            <a:ext cx="5192711" cy="2150211"/>
            <a:chOff x="3498850" y="4579202"/>
            <a:chExt cx="5192711" cy="2150211"/>
          </a:xfrm>
        </p:grpSpPr>
        <p:sp>
          <p:nvSpPr>
            <p:cNvPr id="31" name="Rectangle 30">
              <a:extLst>
                <a:ext uri="{FF2B5EF4-FFF2-40B4-BE49-F238E27FC236}">
                  <a16:creationId xmlns:a16="http://schemas.microsoft.com/office/drawing/2014/main" id="{8D63A506-17A7-3F47-A1C5-75127CD90557}"/>
                </a:ext>
              </a:extLst>
            </p:cNvPr>
            <p:cNvSpPr/>
            <p:nvPr/>
          </p:nvSpPr>
          <p:spPr>
            <a:xfrm>
              <a:off x="3498850" y="4579202"/>
              <a:ext cx="5192711" cy="2150211"/>
            </a:xfrm>
            <a:prstGeom prst="rect">
              <a:avLst/>
            </a:prstGeom>
            <a:noFill/>
            <a:ln w="127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solidFill>
                  <a:schemeClr val="tx1"/>
                </a:solidFill>
              </a:endParaRPr>
            </a:p>
          </p:txBody>
        </p:sp>
        <p:grpSp>
          <p:nvGrpSpPr>
            <p:cNvPr id="30" name="FIgure">
              <a:extLst>
                <a:ext uri="{FF2B5EF4-FFF2-40B4-BE49-F238E27FC236}">
                  <a16:creationId xmlns:a16="http://schemas.microsoft.com/office/drawing/2014/main" id="{9D9F0AC5-C300-C4FD-5450-2B34E6277F04}"/>
                </a:ext>
              </a:extLst>
            </p:cNvPr>
            <p:cNvGrpSpPr/>
            <p:nvPr/>
          </p:nvGrpSpPr>
          <p:grpSpPr>
            <a:xfrm>
              <a:off x="3597705" y="4765883"/>
              <a:ext cx="4995000" cy="1865402"/>
              <a:chOff x="3598500" y="4798146"/>
              <a:chExt cx="4995000" cy="1865402"/>
            </a:xfrm>
          </p:grpSpPr>
          <p:grpSp>
            <p:nvGrpSpPr>
              <p:cNvPr id="29" name="Bottom Row">
                <a:extLst>
                  <a:ext uri="{FF2B5EF4-FFF2-40B4-BE49-F238E27FC236}">
                    <a16:creationId xmlns:a16="http://schemas.microsoft.com/office/drawing/2014/main" id="{4446F326-DFCD-3C83-5FF4-32396B2CC339}"/>
                  </a:ext>
                </a:extLst>
              </p:cNvPr>
              <p:cNvGrpSpPr/>
              <p:nvPr/>
            </p:nvGrpSpPr>
            <p:grpSpPr>
              <a:xfrm>
                <a:off x="3901838" y="5744346"/>
                <a:ext cx="4388322" cy="919202"/>
                <a:chOff x="3901838" y="5744346"/>
                <a:chExt cx="4388322" cy="919202"/>
              </a:xfrm>
            </p:grpSpPr>
            <p:sp>
              <p:nvSpPr>
                <p:cNvPr id="25" name="TextBox 12">
                  <a:extLst>
                    <a:ext uri="{FF2B5EF4-FFF2-40B4-BE49-F238E27FC236}">
                      <a16:creationId xmlns:a16="http://schemas.microsoft.com/office/drawing/2014/main" id="{5DF82335-4525-A02A-58F0-D14CBC945A51}"/>
                    </a:ext>
                  </a:extLst>
                </p:cNvPr>
                <p:cNvSpPr txBox="1"/>
                <p:nvPr/>
              </p:nvSpPr>
              <p:spPr>
                <a:xfrm>
                  <a:off x="7390160" y="6232661"/>
                  <a:ext cx="900000" cy="430887"/>
                </a:xfrm>
                <a:prstGeom prst="rect">
                  <a:avLst/>
                </a:prstGeom>
                <a:noFill/>
              </p:spPr>
              <p:txBody>
                <a:bodyPr wrap="square" rtlCol="0">
                  <a:spAutoFit/>
                </a:bodyPr>
                <a:lstStyle/>
                <a:p>
                  <a:pPr algn="ctr"/>
                  <a:r>
                    <a:rPr lang="en-GB" sz="1100" dirty="0"/>
                    <a:t>Right </a:t>
                  </a:r>
                  <a:r>
                    <a:rPr lang="en-NL" sz="1100" dirty="0"/>
                    <a:t>middle finger</a:t>
                  </a:r>
                </a:p>
              </p:txBody>
            </p:sp>
            <p:sp>
              <p:nvSpPr>
                <p:cNvPr id="24" name="TextBox 11">
                  <a:extLst>
                    <a:ext uri="{FF2B5EF4-FFF2-40B4-BE49-F238E27FC236}">
                      <a16:creationId xmlns:a16="http://schemas.microsoft.com/office/drawing/2014/main" id="{57A56F61-B21C-5B60-D771-45ED76954AB6}"/>
                    </a:ext>
                  </a:extLst>
                </p:cNvPr>
                <p:cNvSpPr txBox="1"/>
                <p:nvPr/>
              </p:nvSpPr>
              <p:spPr>
                <a:xfrm>
                  <a:off x="6227386" y="6232661"/>
                  <a:ext cx="900000" cy="261610"/>
                </a:xfrm>
                <a:prstGeom prst="rect">
                  <a:avLst/>
                </a:prstGeom>
                <a:noFill/>
              </p:spPr>
              <p:txBody>
                <a:bodyPr wrap="square" rtlCol="0">
                  <a:spAutoFit/>
                </a:bodyPr>
                <a:lstStyle/>
                <a:p>
                  <a:pPr algn="ctr"/>
                  <a:r>
                    <a:rPr lang="en-GB" sz="1100" dirty="0"/>
                    <a:t>R</a:t>
                  </a:r>
                  <a:r>
                    <a:rPr lang="en-NL" sz="1100" dirty="0"/>
                    <a:t>ight index</a:t>
                  </a:r>
                </a:p>
              </p:txBody>
            </p:sp>
            <p:sp>
              <p:nvSpPr>
                <p:cNvPr id="23" name="TextBox 10">
                  <a:extLst>
                    <a:ext uri="{FF2B5EF4-FFF2-40B4-BE49-F238E27FC236}">
                      <a16:creationId xmlns:a16="http://schemas.microsoft.com/office/drawing/2014/main" id="{650A42B3-D8DA-E808-6B5C-B75BA1862682}"/>
                    </a:ext>
                  </a:extLst>
                </p:cNvPr>
                <p:cNvSpPr txBox="1"/>
                <p:nvPr/>
              </p:nvSpPr>
              <p:spPr>
                <a:xfrm>
                  <a:off x="5064612" y="6217446"/>
                  <a:ext cx="900000" cy="261610"/>
                </a:xfrm>
                <a:prstGeom prst="rect">
                  <a:avLst/>
                </a:prstGeom>
                <a:noFill/>
              </p:spPr>
              <p:txBody>
                <a:bodyPr wrap="square" rtlCol="0">
                  <a:spAutoFit/>
                </a:bodyPr>
                <a:lstStyle/>
                <a:p>
                  <a:pPr algn="ctr"/>
                  <a:r>
                    <a:rPr lang="en-GB" sz="1100" dirty="0"/>
                    <a:t>L</a:t>
                  </a:r>
                  <a:r>
                    <a:rPr lang="en-NL" sz="1100" dirty="0"/>
                    <a:t>eft index</a:t>
                  </a:r>
                </a:p>
              </p:txBody>
            </p:sp>
            <p:sp>
              <p:nvSpPr>
                <p:cNvPr id="19" name="TextBox 9">
                  <a:extLst>
                    <a:ext uri="{FF2B5EF4-FFF2-40B4-BE49-F238E27FC236}">
                      <a16:creationId xmlns:a16="http://schemas.microsoft.com/office/drawing/2014/main" id="{6E0BAAC3-B05E-EC4A-C2F7-6B13D3F4CECC}"/>
                    </a:ext>
                  </a:extLst>
                </p:cNvPr>
                <p:cNvSpPr txBox="1"/>
                <p:nvPr/>
              </p:nvSpPr>
              <p:spPr>
                <a:xfrm>
                  <a:off x="3901838" y="6232661"/>
                  <a:ext cx="900000" cy="430887"/>
                </a:xfrm>
                <a:prstGeom prst="rect">
                  <a:avLst/>
                </a:prstGeom>
                <a:noFill/>
              </p:spPr>
              <p:txBody>
                <a:bodyPr wrap="square" rtlCol="0">
                  <a:spAutoFit/>
                </a:bodyPr>
                <a:lstStyle/>
                <a:p>
                  <a:pPr algn="ctr"/>
                  <a:r>
                    <a:rPr lang="en-GB" sz="1100" dirty="0"/>
                    <a:t>L</a:t>
                  </a:r>
                  <a:r>
                    <a:rPr lang="en-NL" sz="1100" dirty="0"/>
                    <a:t>eft middle finger</a:t>
                  </a:r>
                </a:p>
              </p:txBody>
            </p:sp>
            <p:sp>
              <p:nvSpPr>
                <p:cNvPr id="14" name="Rectangle 12">
                  <a:extLst>
                    <a:ext uri="{FF2B5EF4-FFF2-40B4-BE49-F238E27FC236}">
                      <a16:creationId xmlns:a16="http://schemas.microsoft.com/office/drawing/2014/main" id="{D1B1FF4C-F8D7-C6AF-86CC-D792660D2180}"/>
                    </a:ext>
                  </a:extLst>
                </p:cNvPr>
                <p:cNvSpPr>
                  <a:spLocks noChangeAspect="1"/>
                </p:cNvSpPr>
                <p:nvPr/>
              </p:nvSpPr>
              <p:spPr>
                <a:xfrm>
                  <a:off x="7603610" y="57443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2800" dirty="0">
                      <a:solidFill>
                        <a:schemeClr val="tx1"/>
                      </a:solidFill>
                    </a:rPr>
                    <a:t>L</a:t>
                  </a:r>
                  <a:endParaRPr lang="en-NL" sz="3600" dirty="0">
                    <a:solidFill>
                      <a:schemeClr val="tx1"/>
                    </a:solidFill>
                  </a:endParaRPr>
                </a:p>
              </p:txBody>
            </p:sp>
            <p:sp>
              <p:nvSpPr>
                <p:cNvPr id="15" name="Rectangle 11">
                  <a:extLst>
                    <a:ext uri="{FF2B5EF4-FFF2-40B4-BE49-F238E27FC236}">
                      <a16:creationId xmlns:a16="http://schemas.microsoft.com/office/drawing/2014/main" id="{98DFE78A-0359-B39D-7FDE-B0410ADE5AA0}"/>
                    </a:ext>
                  </a:extLst>
                </p:cNvPr>
                <p:cNvSpPr>
                  <a:spLocks noChangeAspect="1"/>
                </p:cNvSpPr>
                <p:nvPr/>
              </p:nvSpPr>
              <p:spPr>
                <a:xfrm>
                  <a:off x="6440836" y="57443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2800" dirty="0">
                      <a:solidFill>
                        <a:schemeClr val="tx1"/>
                      </a:solidFill>
                    </a:rPr>
                    <a:t>M</a:t>
                  </a:r>
                  <a:endParaRPr lang="en-NL" sz="3600" dirty="0">
                    <a:solidFill>
                      <a:schemeClr val="tx1"/>
                    </a:solidFill>
                  </a:endParaRPr>
                </a:p>
              </p:txBody>
            </p:sp>
            <p:sp>
              <p:nvSpPr>
                <p:cNvPr id="16" name="Rectangle 10">
                  <a:extLst>
                    <a:ext uri="{FF2B5EF4-FFF2-40B4-BE49-F238E27FC236}">
                      <a16:creationId xmlns:a16="http://schemas.microsoft.com/office/drawing/2014/main" id="{A4341027-EFE4-5F05-B1BA-62A6F4CACE84}"/>
                    </a:ext>
                  </a:extLst>
                </p:cNvPr>
                <p:cNvSpPr>
                  <a:spLocks noChangeAspect="1"/>
                </p:cNvSpPr>
                <p:nvPr/>
              </p:nvSpPr>
              <p:spPr>
                <a:xfrm>
                  <a:off x="5278062" y="57443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2800" dirty="0">
                      <a:solidFill>
                        <a:schemeClr val="tx1"/>
                      </a:solidFill>
                    </a:rPr>
                    <a:t>X</a:t>
                  </a:r>
                  <a:endParaRPr lang="en-NL" sz="3600" dirty="0">
                    <a:solidFill>
                      <a:schemeClr val="tx1"/>
                    </a:solidFill>
                  </a:endParaRPr>
                </a:p>
              </p:txBody>
            </p:sp>
            <p:sp>
              <p:nvSpPr>
                <p:cNvPr id="17" name="Rectangle 9">
                  <a:extLst>
                    <a:ext uri="{FF2B5EF4-FFF2-40B4-BE49-F238E27FC236}">
                      <a16:creationId xmlns:a16="http://schemas.microsoft.com/office/drawing/2014/main" id="{65A803D2-D8EC-B8AD-35EB-C3AD732FA051}"/>
                    </a:ext>
                  </a:extLst>
                </p:cNvPr>
                <p:cNvSpPr>
                  <a:spLocks noChangeAspect="1"/>
                </p:cNvSpPr>
                <p:nvPr/>
              </p:nvSpPr>
              <p:spPr>
                <a:xfrm>
                  <a:off x="4115288" y="57443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0" rIns="0" bIns="0" rtlCol="0" anchor="ctr">
                  <a:noAutofit/>
                </a:bodyPr>
                <a:lstStyle/>
                <a:p>
                  <a:pPr algn="ctr"/>
                  <a:r>
                    <a:rPr lang="en-NL" sz="2800" dirty="0">
                      <a:solidFill>
                        <a:schemeClr val="tx1"/>
                      </a:solidFill>
                    </a:rPr>
                    <a:t>A</a:t>
                  </a:r>
                  <a:endParaRPr lang="en-NL" sz="3600" dirty="0">
                    <a:solidFill>
                      <a:schemeClr val="tx1"/>
                    </a:solidFill>
                  </a:endParaRPr>
                </a:p>
              </p:txBody>
            </p:sp>
          </p:grpSp>
          <p:grpSp>
            <p:nvGrpSpPr>
              <p:cNvPr id="28" name="Top Row">
                <a:extLst>
                  <a:ext uri="{FF2B5EF4-FFF2-40B4-BE49-F238E27FC236}">
                    <a16:creationId xmlns:a16="http://schemas.microsoft.com/office/drawing/2014/main" id="{A9991B6F-3826-5A4D-45A3-3FD789C1C93A}"/>
                  </a:ext>
                </a:extLst>
              </p:cNvPr>
              <p:cNvGrpSpPr/>
              <p:nvPr/>
            </p:nvGrpSpPr>
            <p:grpSpPr>
              <a:xfrm>
                <a:off x="3598500" y="4798146"/>
                <a:ext cx="4995000" cy="473100"/>
                <a:chOff x="3598500" y="4798146"/>
                <a:chExt cx="4995000" cy="473100"/>
              </a:xfrm>
            </p:grpSpPr>
            <p:sp>
              <p:nvSpPr>
                <p:cNvPr id="6" name="Rectangle 8">
                  <a:extLst>
                    <a:ext uri="{FF2B5EF4-FFF2-40B4-BE49-F238E27FC236}">
                      <a16:creationId xmlns:a16="http://schemas.microsoft.com/office/drawing/2014/main" id="{D6031ED5-4FDD-7097-573C-84B480D66624}"/>
                    </a:ext>
                  </a:extLst>
                </p:cNvPr>
                <p:cNvSpPr>
                  <a:spLocks noChangeAspect="1"/>
                </p:cNvSpPr>
                <p:nvPr/>
              </p:nvSpPr>
              <p:spPr>
                <a:xfrm>
                  <a:off x="8120400"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3600" dirty="0">
                      <a:solidFill>
                        <a:schemeClr val="tx1"/>
                      </a:solidFill>
                    </a:rPr>
                    <a:t>?</a:t>
                  </a:r>
                  <a:endParaRPr lang="en-NL" sz="9600" dirty="0">
                    <a:solidFill>
                      <a:schemeClr val="tx1"/>
                    </a:solidFill>
                  </a:endParaRPr>
                </a:p>
              </p:txBody>
            </p:sp>
            <p:sp>
              <p:nvSpPr>
                <p:cNvPr id="9" name="Rectangle 7">
                  <a:extLst>
                    <a:ext uri="{FF2B5EF4-FFF2-40B4-BE49-F238E27FC236}">
                      <a16:creationId xmlns:a16="http://schemas.microsoft.com/office/drawing/2014/main" id="{35AD47EA-F59F-12E9-D843-2D5BAF3A3489}"/>
                    </a:ext>
                  </a:extLst>
                </p:cNvPr>
                <p:cNvSpPr>
                  <a:spLocks noChangeAspect="1"/>
                </p:cNvSpPr>
                <p:nvPr/>
              </p:nvSpPr>
              <p:spPr>
                <a:xfrm>
                  <a:off x="7474414"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100" dirty="0">
                      <a:solidFill>
                        <a:schemeClr val="tx1"/>
                      </a:solidFill>
                    </a:rPr>
                    <a:t>Icon 7</a:t>
                  </a:r>
                </a:p>
              </p:txBody>
            </p:sp>
            <p:sp>
              <p:nvSpPr>
                <p:cNvPr id="7" name="Rectangle 6">
                  <a:extLst>
                    <a:ext uri="{FF2B5EF4-FFF2-40B4-BE49-F238E27FC236}">
                      <a16:creationId xmlns:a16="http://schemas.microsoft.com/office/drawing/2014/main" id="{81F8D018-19C3-7373-1857-517174F8A088}"/>
                    </a:ext>
                  </a:extLst>
                </p:cNvPr>
                <p:cNvSpPr>
                  <a:spLocks noChangeAspect="1"/>
                </p:cNvSpPr>
                <p:nvPr/>
              </p:nvSpPr>
              <p:spPr>
                <a:xfrm>
                  <a:off x="6828429"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100" dirty="0">
                      <a:solidFill>
                        <a:schemeClr val="tx1"/>
                      </a:solidFill>
                    </a:rPr>
                    <a:t>Icon 6</a:t>
                  </a:r>
                </a:p>
              </p:txBody>
            </p:sp>
            <p:sp>
              <p:nvSpPr>
                <p:cNvPr id="10" name="Rectangle 5">
                  <a:extLst>
                    <a:ext uri="{FF2B5EF4-FFF2-40B4-BE49-F238E27FC236}">
                      <a16:creationId xmlns:a16="http://schemas.microsoft.com/office/drawing/2014/main" id="{31A46AE2-14CC-0D42-4802-15F34E8CC72C}"/>
                    </a:ext>
                  </a:extLst>
                </p:cNvPr>
                <p:cNvSpPr>
                  <a:spLocks noChangeAspect="1"/>
                </p:cNvSpPr>
                <p:nvPr/>
              </p:nvSpPr>
              <p:spPr>
                <a:xfrm>
                  <a:off x="6182443"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100" dirty="0">
                      <a:solidFill>
                        <a:schemeClr val="tx1"/>
                      </a:solidFill>
                    </a:rPr>
                    <a:t>Icon 5</a:t>
                  </a:r>
                </a:p>
              </p:txBody>
            </p:sp>
            <p:sp>
              <p:nvSpPr>
                <p:cNvPr id="8" name="Rectangle 4">
                  <a:extLst>
                    <a:ext uri="{FF2B5EF4-FFF2-40B4-BE49-F238E27FC236}">
                      <a16:creationId xmlns:a16="http://schemas.microsoft.com/office/drawing/2014/main" id="{4BAB09D7-4C28-7F56-28AB-D1296A3B6D73}"/>
                    </a:ext>
                  </a:extLst>
                </p:cNvPr>
                <p:cNvSpPr>
                  <a:spLocks noChangeAspect="1"/>
                </p:cNvSpPr>
                <p:nvPr/>
              </p:nvSpPr>
              <p:spPr>
                <a:xfrm>
                  <a:off x="5536457"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100" dirty="0">
                      <a:solidFill>
                        <a:schemeClr val="tx1"/>
                      </a:solidFill>
                    </a:rPr>
                    <a:t>Icon</a:t>
                  </a:r>
                </a:p>
                <a:p>
                  <a:pPr algn="ctr"/>
                  <a:r>
                    <a:rPr lang="en-NL" sz="1100" dirty="0">
                      <a:solidFill>
                        <a:schemeClr val="tx1"/>
                      </a:solidFill>
                    </a:rPr>
                    <a:t>4</a:t>
                  </a:r>
                </a:p>
              </p:txBody>
            </p:sp>
            <p:sp>
              <p:nvSpPr>
                <p:cNvPr id="11" name="Rectangle 3">
                  <a:extLst>
                    <a:ext uri="{FF2B5EF4-FFF2-40B4-BE49-F238E27FC236}">
                      <a16:creationId xmlns:a16="http://schemas.microsoft.com/office/drawing/2014/main" id="{B0BC7128-5006-0572-3A39-2CD7D6EC834E}"/>
                    </a:ext>
                  </a:extLst>
                </p:cNvPr>
                <p:cNvSpPr>
                  <a:spLocks noChangeAspect="1"/>
                </p:cNvSpPr>
                <p:nvPr/>
              </p:nvSpPr>
              <p:spPr>
                <a:xfrm>
                  <a:off x="4890471"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NL" sz="1100" dirty="0">
                      <a:solidFill>
                        <a:schemeClr val="tx1"/>
                      </a:solidFill>
                    </a:rPr>
                    <a:t>Icon3</a:t>
                  </a:r>
                </a:p>
              </p:txBody>
            </p:sp>
            <p:sp>
              <p:nvSpPr>
                <p:cNvPr id="12" name="Rectangle 2">
                  <a:extLst>
                    <a:ext uri="{FF2B5EF4-FFF2-40B4-BE49-F238E27FC236}">
                      <a16:creationId xmlns:a16="http://schemas.microsoft.com/office/drawing/2014/main" id="{64AA4254-10DF-4EA4-0E90-59E857C222DC}"/>
                    </a:ext>
                  </a:extLst>
                </p:cNvPr>
                <p:cNvSpPr>
                  <a:spLocks noChangeAspect="1"/>
                </p:cNvSpPr>
                <p:nvPr/>
              </p:nvSpPr>
              <p:spPr>
                <a:xfrm>
                  <a:off x="4244486" y="4798146"/>
                  <a:ext cx="473100" cy="47310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chemeClr val="tx1"/>
                      </a:solidFill>
                    </a:rPr>
                    <a:t>I</a:t>
                  </a:r>
                  <a:r>
                    <a:rPr lang="en-NL" sz="1100" dirty="0">
                      <a:solidFill>
                        <a:schemeClr val="tx1"/>
                      </a:solidFill>
                    </a:rPr>
                    <a:t>con 2</a:t>
                  </a:r>
                </a:p>
              </p:txBody>
            </p:sp>
            <p:sp>
              <p:nvSpPr>
                <p:cNvPr id="13" name="Rectangle 1">
                  <a:extLst>
                    <a:ext uri="{FF2B5EF4-FFF2-40B4-BE49-F238E27FC236}">
                      <a16:creationId xmlns:a16="http://schemas.microsoft.com/office/drawing/2014/main" id="{4F099E46-9CB0-82F7-F961-13D15D81A93A}"/>
                    </a:ext>
                  </a:extLst>
                </p:cNvPr>
                <p:cNvSpPr>
                  <a:spLocks noChangeAspect="1"/>
                </p:cNvSpPr>
                <p:nvPr/>
              </p:nvSpPr>
              <p:spPr>
                <a:xfrm>
                  <a:off x="3598500" y="4803863"/>
                  <a:ext cx="473100" cy="46166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Autofit/>
                </a:bodyPr>
                <a:lstStyle/>
                <a:p>
                  <a:pPr algn="ctr"/>
                  <a:r>
                    <a:rPr lang="en-GB" sz="1100" dirty="0">
                      <a:solidFill>
                        <a:schemeClr val="tx1"/>
                      </a:solidFill>
                    </a:rPr>
                    <a:t>I</a:t>
                  </a:r>
                  <a:r>
                    <a:rPr lang="en-NL" sz="1100" dirty="0">
                      <a:solidFill>
                        <a:schemeClr val="tx1"/>
                      </a:solidFill>
                    </a:rPr>
                    <a:t>con 1</a:t>
                  </a:r>
                </a:p>
              </p:txBody>
            </p:sp>
          </p:grpSp>
        </p:grpSp>
      </p:grpSp>
    </p:spTree>
    <p:extLst>
      <p:ext uri="{BB962C8B-B14F-4D97-AF65-F5344CB8AC3E}">
        <p14:creationId xmlns:p14="http://schemas.microsoft.com/office/powerpoint/2010/main" val="394817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363</TotalTime>
  <Words>1015</Words>
  <Application>Microsoft Macintosh PowerPoint</Application>
  <PresentationFormat>Widescreen</PresentationFormat>
  <Paragraphs>137</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Christopher Pinier</cp:lastModifiedBy>
  <cp:revision>23</cp:revision>
  <dcterms:created xsi:type="dcterms:W3CDTF">2024-09-12T13:24:33Z</dcterms:created>
  <dcterms:modified xsi:type="dcterms:W3CDTF">2024-10-02T11:14:33Z</dcterms:modified>
</cp:coreProperties>
</file>