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1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4660"/>
  </p:normalViewPr>
  <p:slideViewPr>
    <p:cSldViewPr snapToGrid="0">
      <p:cViewPr>
        <p:scale>
          <a:sx n="336" d="100"/>
          <a:sy n="336" d="100"/>
        </p:scale>
        <p:origin x="-7312" y="-4536"/>
      </p:cViewPr>
      <p:guideLst>
        <p:guide orient="horz" pos="2160"/>
        <p:guide pos="717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C274915C-99FA-4F29-9B00-611347558E8B}" type="datetimeFigureOut">
              <a:rPr lang="nl-NL" smtClean="0"/>
              <a:t>27-09-2024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320432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C274915C-99FA-4F29-9B00-611347558E8B}" type="datetimeFigureOut">
              <a:rPr lang="nl-NL" smtClean="0"/>
              <a:t>27-09-2024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1555919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C274915C-99FA-4F29-9B00-611347558E8B}" type="datetimeFigureOut">
              <a:rPr lang="nl-NL" smtClean="0"/>
              <a:t>27-09-2024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2501612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C274915C-99FA-4F29-9B00-611347558E8B}" type="datetimeFigureOut">
              <a:rPr lang="nl-NL" smtClean="0"/>
              <a:t>27-09-2024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396678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74915C-99FA-4F29-9B00-611347558E8B}" type="datetimeFigureOut">
              <a:rPr lang="nl-NL" smtClean="0"/>
              <a:t>27-09-2024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693706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C274915C-99FA-4F29-9B00-611347558E8B}" type="datetimeFigureOut">
              <a:rPr lang="nl-NL" smtClean="0"/>
              <a:t>27-09-2024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6587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C274915C-99FA-4F29-9B00-611347558E8B}" type="datetimeFigureOut">
              <a:rPr lang="nl-NL" smtClean="0"/>
              <a:t>27-09-2024</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255189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C274915C-99FA-4F29-9B00-611347558E8B}" type="datetimeFigureOut">
              <a:rPr lang="nl-NL" smtClean="0"/>
              <a:t>27-09-2024</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26993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4915C-99FA-4F29-9B00-611347558E8B}" type="datetimeFigureOut">
              <a:rPr lang="nl-NL" smtClean="0"/>
              <a:t>27-09-2024</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3249932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74915C-99FA-4F29-9B00-611347558E8B}" type="datetimeFigureOut">
              <a:rPr lang="nl-NL" smtClean="0"/>
              <a:t>27-09-2024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2610057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74915C-99FA-4F29-9B00-611347558E8B}" type="datetimeFigureOut">
              <a:rPr lang="nl-NL" smtClean="0"/>
              <a:t>27-09-2024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2275009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4915C-99FA-4F29-9B00-611347558E8B}" type="datetimeFigureOut">
              <a:rPr lang="nl-NL" smtClean="0"/>
              <a:t>27-09-2024</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4EF6A-A848-40EB-86E3-D766584EBEA3}" type="slidenum">
              <a:rPr lang="nl-NL" smtClean="0"/>
              <a:t>‹#›</a:t>
            </a:fld>
            <a:endParaRPr lang="nl-NL"/>
          </a:p>
        </p:txBody>
      </p:sp>
    </p:spTree>
    <p:extLst>
      <p:ext uri="{BB962C8B-B14F-4D97-AF65-F5344CB8AC3E}">
        <p14:creationId xmlns:p14="http://schemas.microsoft.com/office/powerpoint/2010/main" val="404762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Rectangle 3"/>
          <p:cNvSpPr/>
          <p:nvPr/>
        </p:nvSpPr>
        <p:spPr>
          <a:xfrm>
            <a:off x="1473869" y="100012"/>
            <a:ext cx="9555240" cy="6464847"/>
          </a:xfrm>
          <a:prstGeom prst="rect">
            <a:avLst/>
          </a:prstGeom>
        </p:spPr>
        <p:txBody>
          <a:bodyPr wrap="square">
            <a:spAutoFit/>
          </a:bodyPr>
          <a:lstStyle/>
          <a:p>
            <a:pPr algn="ctr">
              <a:lnSpc>
                <a:spcPct val="107000"/>
              </a:lnSpc>
              <a:spcAft>
                <a:spcPts val="800"/>
              </a:spcAft>
            </a:pPr>
            <a:r>
              <a:rPr lang="en-US" sz="1600" dirty="0">
                <a:solidFill>
                  <a:schemeClr val="bg1"/>
                </a:solidFill>
                <a:ea typeface="Times New Roman" panose="02020603050405020304" pitchFamily="18" charset="0"/>
                <a:cs typeface="Times New Roman" panose="02020603050405020304" pitchFamily="18" charset="0"/>
              </a:rPr>
              <a:t>Welcome to the Abstract Reasoning Experiment</a:t>
            </a:r>
            <a:endParaRPr lang="nl-NL" sz="1600" dirty="0">
              <a:solidFill>
                <a:schemeClr val="bg1"/>
              </a:solidFill>
              <a:effectLst/>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chemeClr val="bg1"/>
                </a:solidFill>
                <a:ea typeface="Times New Roman" panose="02020603050405020304" pitchFamily="18" charset="0"/>
                <a:cs typeface="Times New Roman" panose="02020603050405020304" pitchFamily="18" charset="0"/>
              </a:rPr>
              <a:t>In this study, you will solve reasoning problems involving sequences of black icons.</a:t>
            </a:r>
            <a:endParaRPr lang="nl-NL" sz="1600" dirty="0">
              <a:solidFill>
                <a:schemeClr val="bg1"/>
              </a:solidFill>
              <a:effectLst/>
              <a:ea typeface="Calibri" panose="020F0502020204030204" pitchFamily="34" charset="0"/>
              <a:cs typeface="Times New Roman" panose="02020603050405020304" pitchFamily="18" charset="0"/>
            </a:endParaRPr>
          </a:p>
          <a:p>
            <a:pPr>
              <a:lnSpc>
                <a:spcPct val="107000"/>
              </a:lnSpc>
              <a:spcAft>
                <a:spcPts val="800"/>
              </a:spcAft>
            </a:pPr>
            <a:r>
              <a:rPr lang="nl-NL" sz="1600" dirty="0">
                <a:solidFill>
                  <a:schemeClr val="bg1"/>
                </a:solidFill>
                <a:ea typeface="Times New Roman" panose="02020603050405020304" pitchFamily="18" charset="0"/>
                <a:cs typeface="Times New Roman" panose="02020603050405020304" pitchFamily="18" charset="0"/>
              </a:rPr>
              <a:t>For each problem:</a:t>
            </a:r>
          </a:p>
          <a:p>
            <a:pPr marL="800100" lvl="1" indent="-342900">
              <a:lnSpc>
                <a:spcPct val="107000"/>
              </a:lnSpc>
              <a:spcAft>
                <a:spcPts val="800"/>
              </a:spcAft>
              <a:buAutoNum type="arabicPeriod"/>
            </a:pPr>
            <a:r>
              <a:rPr lang="nl-NL" sz="1600" dirty="0">
                <a:solidFill>
                  <a:schemeClr val="bg1"/>
                </a:solidFill>
                <a:ea typeface="Times New Roman" panose="02020603050405020304" pitchFamily="18" charset="0"/>
                <a:cs typeface="Times New Roman" panose="02020603050405020304" pitchFamily="18" charset="0"/>
              </a:rPr>
              <a:t>A </a:t>
            </a:r>
            <a:r>
              <a:rPr lang="nl-NL" sz="1600" dirty="0" err="1">
                <a:solidFill>
                  <a:schemeClr val="bg1"/>
                </a:solidFill>
                <a:ea typeface="Times New Roman" panose="02020603050405020304" pitchFamily="18" charset="0"/>
                <a:cs typeface="Times New Roman" panose="02020603050405020304" pitchFamily="18" charset="0"/>
              </a:rPr>
              <a:t>sequence</a:t>
            </a:r>
            <a:r>
              <a:rPr lang="nl-NL" sz="1600" dirty="0">
                <a:solidFill>
                  <a:schemeClr val="bg1"/>
                </a:solidFill>
                <a:ea typeface="Times New Roman" panose="02020603050405020304" pitchFamily="18" charset="0"/>
                <a:cs typeface="Times New Roman" panose="02020603050405020304" pitchFamily="18" charset="0"/>
              </a:rPr>
              <a:t> of </a:t>
            </a:r>
            <a:r>
              <a:rPr lang="nl-NL" sz="1600" dirty="0" err="1">
                <a:solidFill>
                  <a:schemeClr val="bg1"/>
                </a:solidFill>
                <a:ea typeface="Times New Roman" panose="02020603050405020304" pitchFamily="18" charset="0"/>
                <a:cs typeface="Times New Roman" panose="02020603050405020304" pitchFamily="18" charset="0"/>
              </a:rPr>
              <a:t>icons</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will</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be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shown</a:t>
            </a:r>
            <a:r>
              <a:rPr lang="nl-NL" sz="1600" dirty="0">
                <a:solidFill>
                  <a:schemeClr val="bg1"/>
                </a:solidFill>
                <a:ea typeface="Times New Roman" panose="02020603050405020304" pitchFamily="18" charset="0"/>
                <a:cs typeface="Times New Roman" panose="02020603050405020304" pitchFamily="18" charset="0"/>
              </a:rPr>
              <a:t> in </a:t>
            </a:r>
            <a:r>
              <a:rPr lang="nl-NL" sz="1600" dirty="0" err="1">
                <a:solidFill>
                  <a:schemeClr val="bg1"/>
                </a:solidFill>
                <a:ea typeface="Times New Roman" panose="02020603050405020304" pitchFamily="18" charset="0"/>
                <a:cs typeface="Times New Roman" panose="02020603050405020304" pitchFamily="18" charset="0"/>
              </a:rPr>
              <a:t>the</a:t>
            </a:r>
            <a:r>
              <a:rPr lang="nl-NL" sz="1600" dirty="0">
                <a:solidFill>
                  <a:schemeClr val="bg1"/>
                </a:solidFill>
                <a:ea typeface="Times New Roman" panose="02020603050405020304" pitchFamily="18" charset="0"/>
                <a:cs typeface="Times New Roman" panose="02020603050405020304" pitchFamily="18" charset="0"/>
              </a:rPr>
              <a:t> top </a:t>
            </a:r>
            <a:r>
              <a:rPr lang="nl-NL" sz="1600" dirty="0" err="1">
                <a:solidFill>
                  <a:schemeClr val="bg1"/>
                </a:solidFill>
                <a:ea typeface="Times New Roman" panose="02020603050405020304" pitchFamily="18" charset="0"/>
                <a:cs typeface="Times New Roman" panose="02020603050405020304" pitchFamily="18" charset="0"/>
              </a:rPr>
              <a:t>row</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followed</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by</a:t>
            </a:r>
            <a:r>
              <a:rPr lang="nl-NL" sz="1600" dirty="0">
                <a:solidFill>
                  <a:schemeClr val="bg1"/>
                </a:solidFill>
                <a:ea typeface="Times New Roman" panose="02020603050405020304" pitchFamily="18" charset="0"/>
                <a:cs typeface="Times New Roman" panose="02020603050405020304" pitchFamily="18" charset="0"/>
              </a:rPr>
              <a:t> a question mark.</a:t>
            </a:r>
          </a:p>
          <a:p>
            <a:pPr marL="800100" lvl="1" indent="-342900">
              <a:lnSpc>
                <a:spcPct val="107000"/>
              </a:lnSpc>
              <a:spcAft>
                <a:spcPts val="800"/>
              </a:spcAft>
              <a:buAutoNum type="arabicPeriod"/>
            </a:pPr>
            <a:r>
              <a:rPr lang="nl-NL" sz="1600" dirty="0" err="1">
                <a:solidFill>
                  <a:schemeClr val="bg1"/>
                </a:solidFill>
                <a:ea typeface="Times New Roman" panose="02020603050405020304" pitchFamily="18" charset="0"/>
                <a:cs typeface="Times New Roman" panose="02020603050405020304" pitchFamily="18" charset="0"/>
              </a:rPr>
              <a:t>Four</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icons</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will</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be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shown</a:t>
            </a:r>
            <a:r>
              <a:rPr lang="nl-NL" sz="1600" dirty="0">
                <a:solidFill>
                  <a:schemeClr val="bg1"/>
                </a:solidFill>
                <a:ea typeface="Times New Roman" panose="02020603050405020304" pitchFamily="18" charset="0"/>
                <a:cs typeface="Times New Roman" panose="02020603050405020304" pitchFamily="18" charset="0"/>
              </a:rPr>
              <a:t> on </a:t>
            </a:r>
            <a:r>
              <a:rPr lang="nl-NL" sz="1600" dirty="0" err="1">
                <a:solidFill>
                  <a:schemeClr val="bg1"/>
                </a:solidFill>
                <a:ea typeface="Times New Roman" panose="02020603050405020304" pitchFamily="18" charset="0"/>
                <a:cs typeface="Times New Roman" panose="02020603050405020304" pitchFamily="18" charset="0"/>
              </a:rPr>
              <a:t>the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bottom</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row</a:t>
            </a:r>
            <a:r>
              <a:rPr lang="nl-NL" sz="1600" dirty="0">
                <a:solidFill>
                  <a:schemeClr val="bg1"/>
                </a:solidFill>
                <a:ea typeface="Times New Roman" panose="02020603050405020304" pitchFamily="18" charset="0"/>
                <a:cs typeface="Times New Roman" panose="02020603050405020304" pitchFamily="18" charset="0"/>
              </a:rPr>
              <a:t>.</a:t>
            </a:r>
          </a:p>
          <a:p>
            <a:pPr marL="800100" lvl="1" indent="-342900">
              <a:lnSpc>
                <a:spcPct val="107000"/>
              </a:lnSpc>
              <a:spcAft>
                <a:spcPts val="800"/>
              </a:spcAft>
              <a:buAutoNum type="arabicPeriod"/>
            </a:pPr>
            <a:r>
              <a:rPr lang="nl-NL" sz="1600" dirty="0" err="1">
                <a:solidFill>
                  <a:schemeClr val="bg1"/>
                </a:solidFill>
                <a:ea typeface="Times New Roman" panose="02020603050405020304" pitchFamily="18" charset="0"/>
                <a:cs typeface="Times New Roman" panose="02020603050405020304" pitchFamily="18" charset="0"/>
              </a:rPr>
              <a:t>Your</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task</a:t>
            </a:r>
            <a:r>
              <a:rPr lang="nl-NL" sz="1600" dirty="0">
                <a:solidFill>
                  <a:schemeClr val="bg1"/>
                </a:solidFill>
                <a:ea typeface="Times New Roman" panose="02020603050405020304" pitchFamily="18" charset="0"/>
                <a:cs typeface="Times New Roman" panose="02020603050405020304" pitchFamily="18" charset="0"/>
              </a:rPr>
              <a:t> is </a:t>
            </a:r>
            <a:r>
              <a:rPr lang="nl-NL" sz="1600" dirty="0" err="1">
                <a:solidFill>
                  <a:schemeClr val="bg1"/>
                </a:solidFill>
                <a:ea typeface="Times New Roman" panose="02020603050405020304" pitchFamily="18" charset="0"/>
                <a:cs typeface="Times New Roman" panose="02020603050405020304" pitchFamily="18" charset="0"/>
              </a:rPr>
              <a:t>to</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choose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which</a:t>
            </a:r>
            <a:r>
              <a:rPr lang="nl-NL" sz="1600" dirty="0">
                <a:solidFill>
                  <a:schemeClr val="bg1"/>
                </a:solidFill>
                <a:ea typeface="Times New Roman" panose="02020603050405020304" pitchFamily="18" charset="0"/>
                <a:cs typeface="Times New Roman" panose="02020603050405020304" pitchFamily="18" charset="0"/>
              </a:rPr>
              <a:t> of </a:t>
            </a:r>
            <a:r>
              <a:rPr lang="nl-NL" sz="1600" dirty="0" err="1">
                <a:solidFill>
                  <a:schemeClr val="bg1"/>
                </a:solidFill>
                <a:ea typeface="Times New Roman" panose="02020603050405020304" pitchFamily="18" charset="0"/>
                <a:cs typeface="Times New Roman" panose="02020603050405020304" pitchFamily="18" charset="0"/>
              </a:rPr>
              <a:t>the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four</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icons</a:t>
            </a:r>
            <a:r>
              <a:rPr lang="nl-NL" sz="1600" dirty="0">
                <a:solidFill>
                  <a:schemeClr val="bg1"/>
                </a:solidFill>
                <a:ea typeface="Times New Roman" panose="02020603050405020304" pitchFamily="18" charset="0"/>
                <a:cs typeface="Times New Roman" panose="02020603050405020304" pitchFamily="18" charset="0"/>
              </a:rPr>
              <a:t> in </a:t>
            </a:r>
            <a:r>
              <a:rPr lang="nl-NL" sz="1600" dirty="0" err="1">
                <a:solidFill>
                  <a:schemeClr val="bg1"/>
                </a:solidFill>
                <a:ea typeface="Times New Roman" panose="02020603050405020304" pitchFamily="18" charset="0"/>
                <a:cs typeface="Times New Roman" panose="02020603050405020304" pitchFamily="18" charset="0"/>
              </a:rPr>
              <a:t>the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bottom</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row</a:t>
            </a:r>
            <a:r>
              <a:rPr lang="nl-NL" sz="1600" dirty="0">
                <a:solidFill>
                  <a:schemeClr val="bg1"/>
                </a:solidFill>
                <a:ea typeface="Times New Roman" panose="02020603050405020304" pitchFamily="18" charset="0"/>
                <a:cs typeface="Times New Roman" panose="02020603050405020304" pitchFamily="18" charset="0"/>
              </a:rPr>
              <a:t> best </a:t>
            </a:r>
            <a:r>
              <a:rPr lang="nl-NL" sz="1600" dirty="0" err="1">
                <a:solidFill>
                  <a:schemeClr val="bg1"/>
                </a:solidFill>
                <a:ea typeface="Times New Roman" panose="02020603050405020304" pitchFamily="18" charset="0"/>
                <a:cs typeface="Times New Roman" panose="02020603050405020304" pitchFamily="18" charset="0"/>
              </a:rPr>
              <a:t>continues</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the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sequence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above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thus</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replacing</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the</a:t>
            </a:r>
            <a:r>
              <a:rPr lang="nl-NL" sz="1600" dirty="0">
                <a:solidFill>
                  <a:schemeClr val="bg1"/>
                </a:solidFill>
                <a:ea typeface="Times New Roman" panose="02020603050405020304" pitchFamily="18" charset="0"/>
                <a:cs typeface="Times New Roman" panose="02020603050405020304" pitchFamily="18" charset="0"/>
              </a:rPr>
              <a:t> question mark.</a:t>
            </a:r>
          </a:p>
          <a:p>
            <a:pPr>
              <a:lnSpc>
                <a:spcPct val="107000"/>
              </a:lnSpc>
              <a:spcAft>
                <a:spcPts val="800"/>
              </a:spcAft>
            </a:pPr>
            <a:r>
              <a:rPr lang="en-US" sz="1600" dirty="0">
                <a:solidFill>
                  <a:schemeClr val="bg1"/>
                </a:solidFill>
                <a:ea typeface="Times New Roman" panose="02020603050405020304" pitchFamily="18" charset="0"/>
                <a:cs typeface="Times New Roman" panose="02020603050405020304" pitchFamily="18" charset="0"/>
              </a:rPr>
              <a:t>Note:</a:t>
            </a:r>
          </a:p>
          <a:p>
            <a:pPr marL="742950" lvl="1" indent="-285750">
              <a:lnSpc>
                <a:spcPct val="107000"/>
              </a:lnSpc>
              <a:spcAft>
                <a:spcPts val="800"/>
              </a:spcAft>
              <a:buFontTx/>
              <a:buChar char="-"/>
            </a:pPr>
            <a:r>
              <a:rPr lang="en-US" sz="1600" dirty="0">
                <a:solidFill>
                  <a:schemeClr val="bg1"/>
                </a:solidFill>
                <a:ea typeface="Times New Roman" panose="02020603050405020304" pitchFamily="18" charset="0"/>
                <a:cs typeface="Times New Roman" panose="02020603050405020304" pitchFamily="18" charset="0"/>
              </a:rPr>
              <a:t>Icons in the top and bottom row will first be briefly shown one by one and in random order. Next, all the icons will appear together at once and will remain on the screen until you make a decision.</a:t>
            </a:r>
            <a:endParaRPr lang="en-US" sz="1600" dirty="0">
              <a:solidFill>
                <a:schemeClr val="bg1"/>
              </a:solidFill>
            </a:endParaRPr>
          </a:p>
          <a:p>
            <a:pPr marL="742950" lvl="1" indent="-285750">
              <a:lnSpc>
                <a:spcPct val="107000"/>
              </a:lnSpc>
              <a:spcAft>
                <a:spcPts val="800"/>
              </a:spcAft>
              <a:buFontTx/>
              <a:buChar char="-"/>
            </a:pPr>
            <a:r>
              <a:rPr lang="en-US" sz="1600" dirty="0">
                <a:solidFill>
                  <a:schemeClr val="bg1"/>
                </a:solidFill>
              </a:rPr>
              <a:t>You will have a limited time window to make your </a:t>
            </a:r>
            <a:r>
              <a:rPr lang="en-US" sz="1600" dirty="0">
                <a:solidFill>
                  <a:schemeClr val="bg1"/>
                </a:solidFill>
                <a:ea typeface="Times New Roman" panose="02020603050405020304" pitchFamily="18" charset="0"/>
                <a:cs typeface="Times New Roman" panose="02020603050405020304" pitchFamily="18" charset="0"/>
              </a:rPr>
              <a:t>decision</a:t>
            </a:r>
            <a:r>
              <a:rPr lang="en-US" sz="1600" dirty="0">
                <a:solidFill>
                  <a:schemeClr val="bg1"/>
                </a:solidFill>
              </a:rPr>
              <a:t>, so try to respond as quickly and accurately as possible</a:t>
            </a:r>
            <a:r>
              <a:rPr lang="en-US" sz="1600" dirty="0">
                <a:solidFill>
                  <a:schemeClr val="bg1"/>
                </a:solidFill>
                <a:ea typeface="Times New Roman" panose="02020603050405020304" pitchFamily="18" charset="0"/>
                <a:cs typeface="Times New Roman" panose="02020603050405020304" pitchFamily="18" charset="0"/>
              </a:rPr>
              <a:t>.</a:t>
            </a:r>
          </a:p>
          <a:p>
            <a:pPr marL="742950" lvl="1" indent="-285750">
              <a:lnSpc>
                <a:spcPct val="107000"/>
              </a:lnSpc>
              <a:spcAft>
                <a:spcPts val="800"/>
              </a:spcAft>
              <a:buFontTx/>
              <a:buChar char="-"/>
            </a:pPr>
            <a:r>
              <a:rPr lang="en-US" sz="1600" dirty="0">
                <a:solidFill>
                  <a:schemeClr val="bg1"/>
                </a:solidFill>
                <a:ea typeface="Times New Roman" panose="02020603050405020304" pitchFamily="18" charset="0"/>
                <a:cs typeface="Times New Roman" panose="02020603050405020304" pitchFamily="18" charset="0"/>
              </a:rPr>
              <a:t>Between trials, a fixation cross (+) will appear in the center of the screen. Please focus your gaze on this cross until the next trial begins.</a:t>
            </a:r>
            <a:endParaRPr lang="nl-NL" sz="1600" dirty="0">
              <a:solidFill>
                <a:schemeClr val="bg1"/>
              </a:solidFill>
              <a:ea typeface="Times New Roman" panose="02020603050405020304" pitchFamily="18" charset="0"/>
              <a:cs typeface="Times New Roman" panose="02020603050405020304" pitchFamily="18" charset="0"/>
            </a:endParaRPr>
          </a:p>
          <a:p>
            <a:pPr marL="742950" lvl="1" indent="-285750">
              <a:lnSpc>
                <a:spcPct val="107000"/>
              </a:lnSpc>
              <a:spcAft>
                <a:spcPts val="800"/>
              </a:spcAft>
              <a:buFontTx/>
              <a:buChar char="-"/>
            </a:pPr>
            <a:r>
              <a:rPr lang="nl-NL" sz="1600" dirty="0">
                <a:solidFill>
                  <a:schemeClr val="bg1"/>
                </a:solidFill>
                <a:ea typeface="Times New Roman" panose="02020603050405020304" pitchFamily="18" charset="0"/>
                <a:cs typeface="Times New Roman" panose="02020603050405020304" pitchFamily="18" charset="0"/>
              </a:rPr>
              <a:t>The </a:t>
            </a:r>
            <a:r>
              <a:rPr lang="nl-NL" sz="1600" dirty="0" err="1">
                <a:solidFill>
                  <a:schemeClr val="bg1"/>
                </a:solidFill>
                <a:ea typeface="Times New Roman" panose="02020603050405020304" pitchFamily="18" charset="0"/>
                <a:cs typeface="Times New Roman" panose="02020603050405020304" pitchFamily="18" charset="0"/>
              </a:rPr>
              <a:t>session</a:t>
            </a:r>
            <a:r>
              <a:rPr lang="nl-NL" sz="1600" dirty="0">
                <a:solidFill>
                  <a:schemeClr val="bg1"/>
                </a:solidFill>
                <a:ea typeface="Times New Roman" panose="02020603050405020304" pitchFamily="18" charset="0"/>
                <a:cs typeface="Times New Roman" panose="02020603050405020304" pitchFamily="18" charset="0"/>
              </a:rPr>
              <a:t> is </a:t>
            </a:r>
            <a:r>
              <a:rPr lang="nl-NL" sz="1600" dirty="0" err="1">
                <a:solidFill>
                  <a:schemeClr val="bg1"/>
                </a:solidFill>
                <a:ea typeface="Times New Roman" panose="02020603050405020304" pitchFamily="18" charset="0"/>
                <a:cs typeface="Times New Roman" panose="02020603050405020304" pitchFamily="18" charset="0"/>
              </a:rPr>
              <a:t>divided</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into</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four</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blocks</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You</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can</a:t>
            </a:r>
            <a:r>
              <a:rPr lang="nl-NL" sz="1600" dirty="0">
                <a:solidFill>
                  <a:schemeClr val="bg1"/>
                </a:solidFill>
                <a:ea typeface="Times New Roman" panose="02020603050405020304" pitchFamily="18" charset="0"/>
                <a:cs typeface="Times New Roman" panose="02020603050405020304" pitchFamily="18" charset="0"/>
              </a:rPr>
              <a:t> rest </a:t>
            </a:r>
            <a:r>
              <a:rPr lang="nl-NL" sz="1600" dirty="0" err="1">
                <a:solidFill>
                  <a:schemeClr val="bg1"/>
                </a:solidFill>
                <a:ea typeface="Times New Roman" panose="02020603050405020304" pitchFamily="18" charset="0"/>
                <a:cs typeface="Times New Roman" panose="02020603050405020304" pitchFamily="18" charset="0"/>
              </a:rPr>
              <a:t>for</a:t>
            </a:r>
            <a:r>
              <a:rPr lang="nl-NL" sz="1600" dirty="0">
                <a:solidFill>
                  <a:schemeClr val="bg1"/>
                </a:solidFill>
                <a:ea typeface="Times New Roman" panose="02020603050405020304" pitchFamily="18" charset="0"/>
                <a:cs typeface="Times New Roman" panose="02020603050405020304" pitchFamily="18" charset="0"/>
              </a:rPr>
              <a:t> as long as </a:t>
            </a:r>
            <a:r>
              <a:rPr lang="nl-NL" sz="1600" dirty="0" err="1">
                <a:solidFill>
                  <a:schemeClr val="bg1"/>
                </a:solidFill>
                <a:ea typeface="Times New Roman" panose="02020603050405020304" pitchFamily="18" charset="0"/>
                <a:cs typeface="Times New Roman" panose="02020603050405020304" pitchFamily="18" charset="0"/>
              </a:rPr>
              <a:t>you</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need</a:t>
            </a:r>
            <a:r>
              <a:rPr lang="nl-NL" sz="1600" dirty="0">
                <a:solidFill>
                  <a:schemeClr val="bg1"/>
                </a:solidFill>
                <a:ea typeface="Times New Roman" panose="02020603050405020304" pitchFamily="18" charset="0"/>
                <a:cs typeface="Times New Roman" panose="02020603050405020304" pitchFamily="18" charset="0"/>
              </a:rPr>
              <a:t> in </a:t>
            </a:r>
            <a:r>
              <a:rPr lang="nl-NL" sz="1600" dirty="0" err="1">
                <a:solidFill>
                  <a:schemeClr val="bg1"/>
                </a:solidFill>
                <a:ea typeface="Times New Roman" panose="02020603050405020304" pitchFamily="18" charset="0"/>
                <a:cs typeface="Times New Roman" panose="02020603050405020304" pitchFamily="18" charset="0"/>
              </a:rPr>
              <a:t>between</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blocks</a:t>
            </a:r>
            <a:r>
              <a:rPr lang="nl-NL" sz="1600" dirty="0">
                <a:solidFill>
                  <a:schemeClr val="bg1"/>
                </a:solidFill>
                <a:ea typeface="Times New Roman" panose="02020603050405020304" pitchFamily="18" charset="0"/>
                <a:cs typeface="Times New Roman" panose="02020603050405020304" pitchFamily="18" charset="0"/>
              </a:rPr>
              <a:t>, but </a:t>
            </a:r>
            <a:r>
              <a:rPr lang="nl-NL" sz="1600" dirty="0" err="1">
                <a:solidFill>
                  <a:schemeClr val="bg1"/>
                </a:solidFill>
                <a:ea typeface="Times New Roman" panose="02020603050405020304" pitchFamily="18" charset="0"/>
                <a:cs typeface="Times New Roman" panose="02020603050405020304" pitchFamily="18" charset="0"/>
              </a:rPr>
              <a:t>please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try</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not</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to</a:t>
            </a:r>
            <a:r>
              <a:rPr lang="nl-NL" sz="1600" dirty="0">
                <a:solidFill>
                  <a:schemeClr val="bg1"/>
                </a:solidFill>
                <a:ea typeface="Times New Roman" panose="02020603050405020304" pitchFamily="18" charset="0"/>
                <a:cs typeface="Times New Roman" panose="02020603050405020304" pitchFamily="18" charset="0"/>
              </a:rPr>
              <a:t> move </a:t>
            </a:r>
            <a:r>
              <a:rPr lang="nl-NL" sz="1600" dirty="0" err="1">
                <a:solidFill>
                  <a:schemeClr val="bg1"/>
                </a:solidFill>
                <a:ea typeface="Times New Roman" panose="02020603050405020304" pitchFamily="18" charset="0"/>
                <a:cs typeface="Times New Roman" panose="02020603050405020304" pitchFamily="18" charset="0"/>
              </a:rPr>
              <a:t>too</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much</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and</a:t>
            </a:r>
            <a:r>
              <a:rPr lang="nl-NL" sz="1600" dirty="0">
                <a:solidFill>
                  <a:schemeClr val="bg1"/>
                </a:solidFill>
                <a:ea typeface="Times New Roman" panose="02020603050405020304" pitchFamily="18" charset="0"/>
                <a:cs typeface="Times New Roman" panose="02020603050405020304" pitchFamily="18" charset="0"/>
              </a:rPr>
              <a:t> keep </a:t>
            </a:r>
            <a:r>
              <a:rPr lang="nl-NL" sz="1600" dirty="0" err="1">
                <a:solidFill>
                  <a:schemeClr val="bg1"/>
                </a:solidFill>
                <a:ea typeface="Times New Roman" panose="02020603050405020304" pitchFamily="18" charset="0"/>
                <a:cs typeface="Times New Roman" panose="02020603050405020304" pitchFamily="18" charset="0"/>
              </a:rPr>
              <a:t>your</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head</a:t>
            </a:r>
            <a:r>
              <a:rPr lang="nl-NL" sz="1600" dirty="0">
                <a:solidFill>
                  <a:schemeClr val="bg1"/>
                </a:solidFill>
                <a:ea typeface="Times New Roman" panose="02020603050405020304" pitchFamily="18" charset="0"/>
                <a:cs typeface="Times New Roman" panose="02020603050405020304" pitchFamily="18" charset="0"/>
              </a:rPr>
              <a:t> on </a:t>
            </a:r>
            <a:r>
              <a:rPr lang="nl-NL" sz="1600" dirty="0" err="1">
                <a:solidFill>
                  <a:schemeClr val="bg1"/>
                </a:solidFill>
                <a:ea typeface="Times New Roman" panose="02020603050405020304" pitchFamily="18" charset="0"/>
                <a:cs typeface="Times New Roman" panose="02020603050405020304" pitchFamily="18" charset="0"/>
              </a:rPr>
              <a:t>the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chinrest</a:t>
            </a:r>
            <a:r>
              <a:rPr lang="nl-NL" sz="1600" dirty="0">
                <a:solidFill>
                  <a:schemeClr val="bg1"/>
                </a:solidFill>
                <a:ea typeface="Times New Roman" panose="02020603050405020304" pitchFamily="18" charset="0"/>
                <a:cs typeface="Times New Roman" panose="02020603050405020304" pitchFamily="18" charset="0"/>
              </a:rPr>
              <a:t>. </a:t>
            </a:r>
          </a:p>
          <a:p>
            <a:pPr marL="742950" lvl="1" indent="-285750">
              <a:lnSpc>
                <a:spcPct val="107000"/>
              </a:lnSpc>
              <a:spcAft>
                <a:spcPts val="800"/>
              </a:spcAft>
              <a:buFontTx/>
              <a:buChar char="-"/>
            </a:pPr>
            <a:endParaRPr lang="en-US" sz="1600" dirty="0">
              <a:solidFill>
                <a:schemeClr val="bg1"/>
              </a:solidFill>
              <a:ea typeface="Times New Roman" panose="02020603050405020304" pitchFamily="18" charset="0"/>
              <a:cs typeface="Times New Roman" panose="02020603050405020304" pitchFamily="18" charset="0"/>
            </a:endParaRPr>
          </a:p>
          <a:p>
            <a:pPr algn="ctr">
              <a:lnSpc>
                <a:spcPct val="107000"/>
              </a:lnSpc>
              <a:spcAft>
                <a:spcPts val="800"/>
              </a:spcAft>
            </a:pPr>
            <a:r>
              <a:rPr lang="en-US" sz="1600" dirty="0">
                <a:solidFill>
                  <a:schemeClr val="bg1"/>
                </a:solidFill>
                <a:ea typeface="Times New Roman" panose="02020603050405020304" pitchFamily="18" charset="0"/>
                <a:cs typeface="Times New Roman" panose="02020603050405020304" pitchFamily="18" charset="0"/>
              </a:rPr>
              <a:t>Use the A, X, M, L keys to select your answer (from left to right).</a:t>
            </a:r>
            <a:endParaRPr lang="nl-NL" sz="1600" dirty="0">
              <a:solidFill>
                <a:schemeClr val="bg1"/>
              </a:solidFill>
              <a:ea typeface="Times New Roman" panose="02020603050405020304" pitchFamily="18" charset="0"/>
              <a:cs typeface="Times New Roman" panose="02020603050405020304" pitchFamily="18" charset="0"/>
            </a:endParaRPr>
          </a:p>
          <a:p>
            <a:pPr algn="ctr">
              <a:lnSpc>
                <a:spcPct val="107000"/>
              </a:lnSpc>
              <a:spcAft>
                <a:spcPts val="800"/>
              </a:spcAft>
            </a:pPr>
            <a:r>
              <a:rPr lang="en-US" sz="1600" dirty="0">
                <a:solidFill>
                  <a:schemeClr val="bg1"/>
                </a:solidFill>
                <a:ea typeface="Times New Roman" panose="02020603050405020304" pitchFamily="18" charset="0"/>
                <a:cs typeface="Times New Roman" panose="02020603050405020304" pitchFamily="18" charset="0"/>
              </a:rPr>
              <a:t>Place your fingers on the keys now and press any of them to begin the experiment.</a:t>
            </a:r>
          </a:p>
        </p:txBody>
      </p:sp>
    </p:spTree>
    <p:extLst>
      <p:ext uri="{BB962C8B-B14F-4D97-AF65-F5344CB8AC3E}">
        <p14:creationId xmlns:p14="http://schemas.microsoft.com/office/powerpoint/2010/main" val="871154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41109F3A-9FBE-A175-EEA1-C58A773D06EF}"/>
            </a:ext>
          </a:extLst>
        </p:cNvPr>
        <p:cNvGrpSpPr/>
        <p:nvPr/>
      </p:nvGrpSpPr>
      <p:grpSpPr>
        <a:xfrm>
          <a:off x="0" y="0"/>
          <a:ext cx="0" cy="0"/>
          <a:chOff x="0" y="0"/>
          <a:chExt cx="0" cy="0"/>
        </a:xfrm>
      </p:grpSpPr>
      <p:sp>
        <p:nvSpPr>
          <p:cNvPr id="4" name="Text">
            <a:extLst>
              <a:ext uri="{FF2B5EF4-FFF2-40B4-BE49-F238E27FC236}">
                <a16:creationId xmlns:a16="http://schemas.microsoft.com/office/drawing/2014/main" id="{4BBF20A6-C364-1A88-21E6-4892BA52C5E8}"/>
              </a:ext>
            </a:extLst>
          </p:cNvPr>
          <p:cNvSpPr/>
          <p:nvPr/>
        </p:nvSpPr>
        <p:spPr>
          <a:xfrm>
            <a:off x="1318380" y="0"/>
            <a:ext cx="9555240" cy="4579202"/>
          </a:xfrm>
          <a:prstGeom prst="rect">
            <a:avLst/>
          </a:prstGeom>
        </p:spPr>
        <p:txBody>
          <a:bodyPr wrap="square">
            <a:spAutoFit/>
          </a:bodyPr>
          <a:lstStyle/>
          <a:p>
            <a:pPr algn="ct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Welcome to the Abstract Reasoning Experiment</a:t>
            </a:r>
          </a:p>
          <a:p>
            <a:pPr algn="ctr">
              <a:lnSpc>
                <a:spcPct val="107000"/>
              </a:lnSpc>
              <a:spcAft>
                <a:spcPts val="800"/>
              </a:spcAft>
            </a:pPr>
            <a:endParaRPr lang="nl-NL" sz="1200" dirty="0">
              <a:solidFill>
                <a:schemeClr val="bg1"/>
              </a:solidFill>
              <a:effectLst/>
              <a:ea typeface="Calibri" panose="020F0502020204030204" pitchFamily="34" charset="0"/>
              <a:cs typeface="Times New Roman" panose="02020603050405020304" pitchFamily="18" charset="0"/>
            </a:endParaRPr>
          </a:p>
          <a:p>
            <a:pP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In this study, you will solve reasoning problems involving sequences of black icons.</a:t>
            </a:r>
            <a:endParaRPr lang="nl-NL" sz="1200" dirty="0">
              <a:solidFill>
                <a:schemeClr val="bg1"/>
              </a:solidFill>
              <a:effectLst/>
              <a:ea typeface="Calibri" panose="020F0502020204030204" pitchFamily="34" charset="0"/>
              <a:cs typeface="Times New Roman" panose="02020603050405020304" pitchFamily="18" charset="0"/>
            </a:endParaRPr>
          </a:p>
          <a:p>
            <a:pPr>
              <a:lnSpc>
                <a:spcPct val="107000"/>
              </a:lnSpc>
              <a:spcAft>
                <a:spcPts val="800"/>
              </a:spcAft>
            </a:pPr>
            <a:r>
              <a:rPr lang="nl-NL" sz="1200" dirty="0">
                <a:solidFill>
                  <a:schemeClr val="bg1"/>
                </a:solidFill>
                <a:ea typeface="Times New Roman" panose="02020603050405020304" pitchFamily="18" charset="0"/>
                <a:cs typeface="Times New Roman" panose="02020603050405020304" pitchFamily="18" charset="0"/>
              </a:rPr>
              <a:t>For each problem:</a:t>
            </a:r>
          </a:p>
          <a:p>
            <a:pPr marL="800100" lvl="1" indent="-342900">
              <a:lnSpc>
                <a:spcPct val="107000"/>
              </a:lnSpc>
              <a:spcAft>
                <a:spcPts val="800"/>
              </a:spcAft>
              <a:buAutoNum type="arabicPeriod"/>
            </a:pPr>
            <a:r>
              <a:rPr lang="nl-NL" sz="1200" dirty="0">
                <a:solidFill>
                  <a:schemeClr val="bg1"/>
                </a:solidFill>
                <a:ea typeface="Times New Roman" panose="02020603050405020304" pitchFamily="18" charset="0"/>
                <a:cs typeface="Times New Roman" panose="02020603050405020304" pitchFamily="18" charset="0"/>
              </a:rPr>
              <a:t>A </a:t>
            </a:r>
            <a:r>
              <a:rPr lang="nl-NL" sz="1200" dirty="0" err="1">
                <a:solidFill>
                  <a:schemeClr val="bg1"/>
                </a:solidFill>
                <a:ea typeface="Times New Roman" panose="02020603050405020304" pitchFamily="18" charset="0"/>
                <a:cs typeface="Times New Roman" panose="02020603050405020304" pitchFamily="18" charset="0"/>
              </a:rPr>
              <a:t>sequence</a:t>
            </a:r>
            <a:r>
              <a:rPr lang="nl-NL" sz="1200" dirty="0">
                <a:solidFill>
                  <a:schemeClr val="bg1"/>
                </a:solidFill>
                <a:ea typeface="Times New Roman" panose="02020603050405020304" pitchFamily="18" charset="0"/>
                <a:cs typeface="Times New Roman" panose="02020603050405020304" pitchFamily="18" charset="0"/>
              </a:rPr>
              <a:t> of </a:t>
            </a:r>
            <a:r>
              <a:rPr lang="nl-NL" sz="1200" dirty="0" err="1">
                <a:solidFill>
                  <a:schemeClr val="bg1"/>
                </a:solidFill>
                <a:ea typeface="Times New Roman" panose="02020603050405020304" pitchFamily="18" charset="0"/>
                <a:cs typeface="Times New Roman" panose="02020603050405020304" pitchFamily="18" charset="0"/>
              </a:rPr>
              <a:t>icons</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will</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be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shown</a:t>
            </a:r>
            <a:r>
              <a:rPr lang="nl-NL" sz="1200" dirty="0">
                <a:solidFill>
                  <a:schemeClr val="bg1"/>
                </a:solidFill>
                <a:ea typeface="Times New Roman" panose="02020603050405020304" pitchFamily="18" charset="0"/>
                <a:cs typeface="Times New Roman" panose="02020603050405020304" pitchFamily="18" charset="0"/>
              </a:rPr>
              <a:t> in </a:t>
            </a:r>
            <a:r>
              <a:rPr lang="nl-NL" sz="1200" dirty="0" err="1">
                <a:solidFill>
                  <a:schemeClr val="bg1"/>
                </a:solidFill>
                <a:ea typeface="Times New Roman" panose="02020603050405020304" pitchFamily="18" charset="0"/>
                <a:cs typeface="Times New Roman" panose="02020603050405020304" pitchFamily="18" charset="0"/>
              </a:rPr>
              <a:t>the</a:t>
            </a:r>
            <a:r>
              <a:rPr lang="nl-NL" sz="1200" dirty="0">
                <a:solidFill>
                  <a:schemeClr val="bg1"/>
                </a:solidFill>
                <a:ea typeface="Times New Roman" panose="02020603050405020304" pitchFamily="18" charset="0"/>
                <a:cs typeface="Times New Roman" panose="02020603050405020304" pitchFamily="18" charset="0"/>
              </a:rPr>
              <a:t> top </a:t>
            </a:r>
            <a:r>
              <a:rPr lang="nl-NL" sz="1200" dirty="0" err="1">
                <a:solidFill>
                  <a:schemeClr val="bg1"/>
                </a:solidFill>
                <a:ea typeface="Times New Roman" panose="02020603050405020304" pitchFamily="18" charset="0"/>
                <a:cs typeface="Times New Roman" panose="02020603050405020304" pitchFamily="18" charset="0"/>
              </a:rPr>
              <a:t>row</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followed</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by</a:t>
            </a:r>
            <a:r>
              <a:rPr lang="nl-NL" sz="1200" dirty="0">
                <a:solidFill>
                  <a:schemeClr val="bg1"/>
                </a:solidFill>
                <a:ea typeface="Times New Roman" panose="02020603050405020304" pitchFamily="18" charset="0"/>
                <a:cs typeface="Times New Roman" panose="02020603050405020304" pitchFamily="18" charset="0"/>
              </a:rPr>
              <a:t> a question mark.</a:t>
            </a:r>
          </a:p>
          <a:p>
            <a:pPr marL="800100" lvl="1" indent="-342900">
              <a:lnSpc>
                <a:spcPct val="107000"/>
              </a:lnSpc>
              <a:spcAft>
                <a:spcPts val="800"/>
              </a:spcAft>
              <a:buAutoNum type="arabicPeriod"/>
            </a:pPr>
            <a:r>
              <a:rPr lang="nl-NL" sz="1200" dirty="0" err="1">
                <a:solidFill>
                  <a:schemeClr val="bg1"/>
                </a:solidFill>
                <a:ea typeface="Times New Roman" panose="02020603050405020304" pitchFamily="18" charset="0"/>
                <a:cs typeface="Times New Roman" panose="02020603050405020304" pitchFamily="18" charset="0"/>
              </a:rPr>
              <a:t>Four</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icons</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will</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be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shown</a:t>
            </a:r>
            <a:r>
              <a:rPr lang="nl-NL" sz="1200" dirty="0">
                <a:solidFill>
                  <a:schemeClr val="bg1"/>
                </a:solidFill>
                <a:ea typeface="Times New Roman" panose="02020603050405020304" pitchFamily="18" charset="0"/>
                <a:cs typeface="Times New Roman" panose="02020603050405020304" pitchFamily="18" charset="0"/>
              </a:rPr>
              <a:t> on </a:t>
            </a:r>
            <a:r>
              <a:rPr lang="nl-NL" sz="1200" dirty="0" err="1">
                <a:solidFill>
                  <a:schemeClr val="bg1"/>
                </a:solidFill>
                <a:ea typeface="Times New Roman" panose="02020603050405020304" pitchFamily="18" charset="0"/>
                <a:cs typeface="Times New Roman" panose="02020603050405020304" pitchFamily="18" charset="0"/>
              </a:rPr>
              <a:t>the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bottom</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row</a:t>
            </a:r>
            <a:r>
              <a:rPr lang="nl-NL" sz="1200" dirty="0">
                <a:solidFill>
                  <a:schemeClr val="bg1"/>
                </a:solidFill>
                <a:ea typeface="Times New Roman" panose="02020603050405020304" pitchFamily="18" charset="0"/>
                <a:cs typeface="Times New Roman" panose="02020603050405020304" pitchFamily="18" charset="0"/>
              </a:rPr>
              <a:t>.</a:t>
            </a:r>
          </a:p>
          <a:p>
            <a:pPr marL="800100" lvl="1" indent="-342900">
              <a:lnSpc>
                <a:spcPct val="107000"/>
              </a:lnSpc>
              <a:spcAft>
                <a:spcPts val="800"/>
              </a:spcAft>
              <a:buAutoNum type="arabicPeriod"/>
            </a:pPr>
            <a:r>
              <a:rPr lang="nl-NL" sz="1200" dirty="0" err="1">
                <a:solidFill>
                  <a:schemeClr val="bg1"/>
                </a:solidFill>
                <a:ea typeface="Times New Roman" panose="02020603050405020304" pitchFamily="18" charset="0"/>
                <a:cs typeface="Times New Roman" panose="02020603050405020304" pitchFamily="18" charset="0"/>
              </a:rPr>
              <a:t>Your</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task</a:t>
            </a:r>
            <a:r>
              <a:rPr lang="nl-NL" sz="1200" dirty="0">
                <a:solidFill>
                  <a:schemeClr val="bg1"/>
                </a:solidFill>
                <a:ea typeface="Times New Roman" panose="02020603050405020304" pitchFamily="18" charset="0"/>
                <a:cs typeface="Times New Roman" panose="02020603050405020304" pitchFamily="18" charset="0"/>
              </a:rPr>
              <a:t> is </a:t>
            </a:r>
            <a:r>
              <a:rPr lang="nl-NL" sz="1200" dirty="0" err="1">
                <a:solidFill>
                  <a:schemeClr val="bg1"/>
                </a:solidFill>
                <a:ea typeface="Times New Roman" panose="02020603050405020304" pitchFamily="18" charset="0"/>
                <a:cs typeface="Times New Roman" panose="02020603050405020304" pitchFamily="18" charset="0"/>
              </a:rPr>
              <a:t>to</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choose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which</a:t>
            </a:r>
            <a:r>
              <a:rPr lang="nl-NL" sz="1200" dirty="0">
                <a:solidFill>
                  <a:schemeClr val="bg1"/>
                </a:solidFill>
                <a:ea typeface="Times New Roman" panose="02020603050405020304" pitchFamily="18" charset="0"/>
                <a:cs typeface="Times New Roman" panose="02020603050405020304" pitchFamily="18" charset="0"/>
              </a:rPr>
              <a:t> of </a:t>
            </a:r>
            <a:r>
              <a:rPr lang="nl-NL" sz="1200" dirty="0" err="1">
                <a:solidFill>
                  <a:schemeClr val="bg1"/>
                </a:solidFill>
                <a:ea typeface="Times New Roman" panose="02020603050405020304" pitchFamily="18" charset="0"/>
                <a:cs typeface="Times New Roman" panose="02020603050405020304" pitchFamily="18" charset="0"/>
              </a:rPr>
              <a:t>the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four</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icons</a:t>
            </a:r>
            <a:r>
              <a:rPr lang="nl-NL" sz="1200" dirty="0">
                <a:solidFill>
                  <a:schemeClr val="bg1"/>
                </a:solidFill>
                <a:ea typeface="Times New Roman" panose="02020603050405020304" pitchFamily="18" charset="0"/>
                <a:cs typeface="Times New Roman" panose="02020603050405020304" pitchFamily="18" charset="0"/>
              </a:rPr>
              <a:t> in </a:t>
            </a:r>
            <a:r>
              <a:rPr lang="nl-NL" sz="1200" dirty="0" err="1">
                <a:solidFill>
                  <a:schemeClr val="bg1"/>
                </a:solidFill>
                <a:ea typeface="Times New Roman" panose="02020603050405020304" pitchFamily="18" charset="0"/>
                <a:cs typeface="Times New Roman" panose="02020603050405020304" pitchFamily="18" charset="0"/>
              </a:rPr>
              <a:t>the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bottom</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row</a:t>
            </a:r>
            <a:r>
              <a:rPr lang="nl-NL" sz="1200" dirty="0">
                <a:solidFill>
                  <a:schemeClr val="bg1"/>
                </a:solidFill>
                <a:ea typeface="Times New Roman" panose="02020603050405020304" pitchFamily="18" charset="0"/>
                <a:cs typeface="Times New Roman" panose="02020603050405020304" pitchFamily="18" charset="0"/>
              </a:rPr>
              <a:t> best </a:t>
            </a:r>
            <a:r>
              <a:rPr lang="nl-NL" sz="1200" dirty="0" err="1">
                <a:solidFill>
                  <a:schemeClr val="bg1"/>
                </a:solidFill>
                <a:ea typeface="Times New Roman" panose="02020603050405020304" pitchFamily="18" charset="0"/>
                <a:cs typeface="Times New Roman" panose="02020603050405020304" pitchFamily="18" charset="0"/>
              </a:rPr>
              <a:t>continues</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the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sequence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above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thus</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replacing</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the</a:t>
            </a:r>
            <a:r>
              <a:rPr lang="nl-NL" sz="1200" dirty="0">
                <a:solidFill>
                  <a:schemeClr val="bg1"/>
                </a:solidFill>
                <a:ea typeface="Times New Roman" panose="02020603050405020304" pitchFamily="18" charset="0"/>
                <a:cs typeface="Times New Roman" panose="02020603050405020304" pitchFamily="18" charset="0"/>
              </a:rPr>
              <a:t> question mark.</a:t>
            </a:r>
          </a:p>
          <a:p>
            <a:pP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Note:</a:t>
            </a:r>
          </a:p>
          <a:p>
            <a:pPr marL="742950" lvl="1" indent="-285750">
              <a:lnSpc>
                <a:spcPct val="107000"/>
              </a:lnSpc>
              <a:spcAft>
                <a:spcPts val="800"/>
              </a:spcAft>
              <a:buFontTx/>
              <a:buChar char="-"/>
            </a:pPr>
            <a:r>
              <a:rPr lang="en-US" sz="1200" dirty="0">
                <a:solidFill>
                  <a:schemeClr val="bg1"/>
                </a:solidFill>
                <a:ea typeface="Times New Roman" panose="02020603050405020304" pitchFamily="18" charset="0"/>
                <a:cs typeface="Times New Roman" panose="02020603050405020304" pitchFamily="18" charset="0"/>
              </a:rPr>
              <a:t>Icons in the top and bottom row will first be briefly shown one by one and in random order. Next, all the icons will appear together at once and will remain on the screen until you make a decision.</a:t>
            </a:r>
            <a:endParaRPr lang="en-US" sz="1200" dirty="0">
              <a:solidFill>
                <a:schemeClr val="bg1"/>
              </a:solidFill>
            </a:endParaRPr>
          </a:p>
          <a:p>
            <a:pPr marL="742950" lvl="1" indent="-285750">
              <a:lnSpc>
                <a:spcPct val="107000"/>
              </a:lnSpc>
              <a:spcAft>
                <a:spcPts val="800"/>
              </a:spcAft>
              <a:buFontTx/>
              <a:buChar char="-"/>
            </a:pPr>
            <a:r>
              <a:rPr lang="en-US" sz="1200" dirty="0">
                <a:solidFill>
                  <a:schemeClr val="bg1"/>
                </a:solidFill>
              </a:rPr>
              <a:t>You will have a limited time window to make your </a:t>
            </a:r>
            <a:r>
              <a:rPr lang="en-US" sz="1200" dirty="0">
                <a:solidFill>
                  <a:schemeClr val="bg1"/>
                </a:solidFill>
                <a:ea typeface="Times New Roman" panose="02020603050405020304" pitchFamily="18" charset="0"/>
                <a:cs typeface="Times New Roman" panose="02020603050405020304" pitchFamily="18" charset="0"/>
              </a:rPr>
              <a:t>decision</a:t>
            </a:r>
            <a:r>
              <a:rPr lang="en-US" sz="1200" dirty="0">
                <a:solidFill>
                  <a:schemeClr val="bg1"/>
                </a:solidFill>
              </a:rPr>
              <a:t>, so try to respond as quickly and accurately as possible</a:t>
            </a:r>
            <a:r>
              <a:rPr lang="en-US" sz="1200" dirty="0">
                <a:solidFill>
                  <a:schemeClr val="bg1"/>
                </a:solidFill>
                <a:ea typeface="Times New Roman" panose="02020603050405020304" pitchFamily="18" charset="0"/>
                <a:cs typeface="Times New Roman" panose="02020603050405020304" pitchFamily="18" charset="0"/>
              </a:rPr>
              <a:t>.</a:t>
            </a:r>
          </a:p>
          <a:p>
            <a:pPr marL="742950" lvl="1" indent="-285750">
              <a:lnSpc>
                <a:spcPct val="107000"/>
              </a:lnSpc>
              <a:spcAft>
                <a:spcPts val="800"/>
              </a:spcAft>
              <a:buFontTx/>
              <a:buChar char="-"/>
            </a:pPr>
            <a:r>
              <a:rPr lang="en-US" sz="1200" dirty="0">
                <a:solidFill>
                  <a:schemeClr val="bg1"/>
                </a:solidFill>
                <a:ea typeface="Times New Roman" panose="02020603050405020304" pitchFamily="18" charset="0"/>
                <a:cs typeface="Times New Roman" panose="02020603050405020304" pitchFamily="18" charset="0"/>
              </a:rPr>
              <a:t>Between trials, a fixation cross (+) will appear in the center of the screen. Please focus your gaze on this cross until the next trial begins.</a:t>
            </a:r>
            <a:endParaRPr lang="nl-NL" sz="1200" dirty="0">
              <a:solidFill>
                <a:schemeClr val="bg1"/>
              </a:solidFill>
              <a:ea typeface="Times New Roman" panose="02020603050405020304" pitchFamily="18" charset="0"/>
              <a:cs typeface="Times New Roman" panose="02020603050405020304" pitchFamily="18" charset="0"/>
            </a:endParaRPr>
          </a:p>
          <a:p>
            <a:pPr marL="742950" lvl="1" indent="-285750">
              <a:lnSpc>
                <a:spcPct val="107000"/>
              </a:lnSpc>
              <a:spcAft>
                <a:spcPts val="800"/>
              </a:spcAft>
              <a:buFontTx/>
              <a:buChar char="-"/>
            </a:pPr>
            <a:r>
              <a:rPr lang="nl-NL" sz="1200" dirty="0">
                <a:solidFill>
                  <a:schemeClr val="bg1"/>
                </a:solidFill>
                <a:ea typeface="Times New Roman" panose="02020603050405020304" pitchFamily="18" charset="0"/>
                <a:cs typeface="Times New Roman" panose="02020603050405020304" pitchFamily="18" charset="0"/>
              </a:rPr>
              <a:t>The </a:t>
            </a:r>
            <a:r>
              <a:rPr lang="nl-NL" sz="1200" dirty="0" err="1">
                <a:solidFill>
                  <a:schemeClr val="bg1"/>
                </a:solidFill>
                <a:ea typeface="Times New Roman" panose="02020603050405020304" pitchFamily="18" charset="0"/>
                <a:cs typeface="Times New Roman" panose="02020603050405020304" pitchFamily="18" charset="0"/>
              </a:rPr>
              <a:t>session</a:t>
            </a:r>
            <a:r>
              <a:rPr lang="nl-NL" sz="1200" dirty="0">
                <a:solidFill>
                  <a:schemeClr val="bg1"/>
                </a:solidFill>
                <a:ea typeface="Times New Roman" panose="02020603050405020304" pitchFamily="18" charset="0"/>
                <a:cs typeface="Times New Roman" panose="02020603050405020304" pitchFamily="18" charset="0"/>
              </a:rPr>
              <a:t> is </a:t>
            </a:r>
            <a:r>
              <a:rPr lang="nl-NL" sz="1200" dirty="0" err="1">
                <a:solidFill>
                  <a:schemeClr val="bg1"/>
                </a:solidFill>
                <a:ea typeface="Times New Roman" panose="02020603050405020304" pitchFamily="18" charset="0"/>
                <a:cs typeface="Times New Roman" panose="02020603050405020304" pitchFamily="18" charset="0"/>
              </a:rPr>
              <a:t>divided</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into</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four</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blocks</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You</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can</a:t>
            </a:r>
            <a:r>
              <a:rPr lang="nl-NL" sz="1200" dirty="0">
                <a:solidFill>
                  <a:schemeClr val="bg1"/>
                </a:solidFill>
                <a:ea typeface="Times New Roman" panose="02020603050405020304" pitchFamily="18" charset="0"/>
                <a:cs typeface="Times New Roman" panose="02020603050405020304" pitchFamily="18" charset="0"/>
              </a:rPr>
              <a:t> rest </a:t>
            </a:r>
            <a:r>
              <a:rPr lang="nl-NL" sz="1200" dirty="0" err="1">
                <a:solidFill>
                  <a:schemeClr val="bg1"/>
                </a:solidFill>
                <a:ea typeface="Times New Roman" panose="02020603050405020304" pitchFamily="18" charset="0"/>
                <a:cs typeface="Times New Roman" panose="02020603050405020304" pitchFamily="18" charset="0"/>
              </a:rPr>
              <a:t>for</a:t>
            </a:r>
            <a:r>
              <a:rPr lang="nl-NL" sz="1200" dirty="0">
                <a:solidFill>
                  <a:schemeClr val="bg1"/>
                </a:solidFill>
                <a:ea typeface="Times New Roman" panose="02020603050405020304" pitchFamily="18" charset="0"/>
                <a:cs typeface="Times New Roman" panose="02020603050405020304" pitchFamily="18" charset="0"/>
              </a:rPr>
              <a:t> as long as </a:t>
            </a:r>
            <a:r>
              <a:rPr lang="nl-NL" sz="1200" dirty="0" err="1">
                <a:solidFill>
                  <a:schemeClr val="bg1"/>
                </a:solidFill>
                <a:ea typeface="Times New Roman" panose="02020603050405020304" pitchFamily="18" charset="0"/>
                <a:cs typeface="Times New Roman" panose="02020603050405020304" pitchFamily="18" charset="0"/>
              </a:rPr>
              <a:t>you</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need</a:t>
            </a:r>
            <a:r>
              <a:rPr lang="nl-NL" sz="1200" dirty="0">
                <a:solidFill>
                  <a:schemeClr val="bg1"/>
                </a:solidFill>
                <a:ea typeface="Times New Roman" panose="02020603050405020304" pitchFamily="18" charset="0"/>
                <a:cs typeface="Times New Roman" panose="02020603050405020304" pitchFamily="18" charset="0"/>
              </a:rPr>
              <a:t> in </a:t>
            </a:r>
            <a:r>
              <a:rPr lang="nl-NL" sz="1200" dirty="0" err="1">
                <a:solidFill>
                  <a:schemeClr val="bg1"/>
                </a:solidFill>
                <a:ea typeface="Times New Roman" panose="02020603050405020304" pitchFamily="18" charset="0"/>
                <a:cs typeface="Times New Roman" panose="02020603050405020304" pitchFamily="18" charset="0"/>
              </a:rPr>
              <a:t>between</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blocks</a:t>
            </a:r>
            <a:r>
              <a:rPr lang="nl-NL" sz="1200" dirty="0">
                <a:solidFill>
                  <a:schemeClr val="bg1"/>
                </a:solidFill>
                <a:ea typeface="Times New Roman" panose="02020603050405020304" pitchFamily="18" charset="0"/>
                <a:cs typeface="Times New Roman" panose="02020603050405020304" pitchFamily="18" charset="0"/>
              </a:rPr>
              <a:t>, but </a:t>
            </a:r>
            <a:r>
              <a:rPr lang="nl-NL" sz="1200" dirty="0" err="1">
                <a:solidFill>
                  <a:schemeClr val="bg1"/>
                </a:solidFill>
                <a:ea typeface="Times New Roman" panose="02020603050405020304" pitchFamily="18" charset="0"/>
                <a:cs typeface="Times New Roman" panose="02020603050405020304" pitchFamily="18" charset="0"/>
              </a:rPr>
              <a:t>please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try</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not</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to</a:t>
            </a:r>
            <a:r>
              <a:rPr lang="nl-NL" sz="1200" dirty="0">
                <a:solidFill>
                  <a:schemeClr val="bg1"/>
                </a:solidFill>
                <a:ea typeface="Times New Roman" panose="02020603050405020304" pitchFamily="18" charset="0"/>
                <a:cs typeface="Times New Roman" panose="02020603050405020304" pitchFamily="18" charset="0"/>
              </a:rPr>
              <a:t> move </a:t>
            </a:r>
            <a:r>
              <a:rPr lang="nl-NL" sz="1200" dirty="0" err="1">
                <a:solidFill>
                  <a:schemeClr val="bg1"/>
                </a:solidFill>
                <a:ea typeface="Times New Roman" panose="02020603050405020304" pitchFamily="18" charset="0"/>
                <a:cs typeface="Times New Roman" panose="02020603050405020304" pitchFamily="18" charset="0"/>
              </a:rPr>
              <a:t>too</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much</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and</a:t>
            </a:r>
            <a:r>
              <a:rPr lang="nl-NL" sz="1200" dirty="0">
                <a:solidFill>
                  <a:schemeClr val="bg1"/>
                </a:solidFill>
                <a:ea typeface="Times New Roman" panose="02020603050405020304" pitchFamily="18" charset="0"/>
                <a:cs typeface="Times New Roman" panose="02020603050405020304" pitchFamily="18" charset="0"/>
              </a:rPr>
              <a:t> keep </a:t>
            </a:r>
            <a:r>
              <a:rPr lang="nl-NL" sz="1200" dirty="0" err="1">
                <a:solidFill>
                  <a:schemeClr val="bg1"/>
                </a:solidFill>
                <a:ea typeface="Times New Roman" panose="02020603050405020304" pitchFamily="18" charset="0"/>
                <a:cs typeface="Times New Roman" panose="02020603050405020304" pitchFamily="18" charset="0"/>
              </a:rPr>
              <a:t>your</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head</a:t>
            </a:r>
            <a:r>
              <a:rPr lang="nl-NL" sz="1200" dirty="0">
                <a:solidFill>
                  <a:schemeClr val="bg1"/>
                </a:solidFill>
                <a:ea typeface="Times New Roman" panose="02020603050405020304" pitchFamily="18" charset="0"/>
                <a:cs typeface="Times New Roman" panose="02020603050405020304" pitchFamily="18" charset="0"/>
              </a:rPr>
              <a:t> on </a:t>
            </a:r>
            <a:r>
              <a:rPr lang="nl-NL" sz="1200" dirty="0" err="1">
                <a:solidFill>
                  <a:schemeClr val="bg1"/>
                </a:solidFill>
                <a:ea typeface="Times New Roman" panose="02020603050405020304" pitchFamily="18" charset="0"/>
                <a:cs typeface="Times New Roman" panose="02020603050405020304" pitchFamily="18" charset="0"/>
              </a:rPr>
              <a:t>the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chinrest</a:t>
            </a:r>
            <a:r>
              <a:rPr lang="nl-NL" sz="1200" dirty="0">
                <a:solidFill>
                  <a:schemeClr val="bg1"/>
                </a:solidFill>
                <a:ea typeface="Times New Roman" panose="02020603050405020304" pitchFamily="18" charset="0"/>
                <a:cs typeface="Times New Roman" panose="02020603050405020304" pitchFamily="18" charset="0"/>
              </a:rPr>
              <a:t>. </a:t>
            </a:r>
            <a:endParaRPr lang="en-US" sz="1200" dirty="0">
              <a:solidFill>
                <a:schemeClr val="bg1"/>
              </a:solidFill>
              <a:ea typeface="Times New Roman" panose="02020603050405020304" pitchFamily="18" charset="0"/>
              <a:cs typeface="Times New Roman" panose="02020603050405020304" pitchFamily="18" charset="0"/>
            </a:endParaRPr>
          </a:p>
          <a:p>
            <a:pPr algn="ct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Use the A, X, M, L keys to select your answer (from left to right).</a:t>
            </a:r>
            <a:endParaRPr lang="nl-NL" sz="1200" dirty="0">
              <a:solidFill>
                <a:schemeClr val="bg1"/>
              </a:solidFill>
              <a:ea typeface="Times New Roman" panose="02020603050405020304" pitchFamily="18" charset="0"/>
              <a:cs typeface="Times New Roman" panose="02020603050405020304" pitchFamily="18" charset="0"/>
            </a:endParaRPr>
          </a:p>
          <a:p>
            <a:pPr algn="ct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Place your fingers on the keys now and press any of them to begin the experiment.</a:t>
            </a:r>
          </a:p>
        </p:txBody>
      </p:sp>
      <p:grpSp>
        <p:nvGrpSpPr>
          <p:cNvPr id="2" name="figure">
            <a:extLst>
              <a:ext uri="{FF2B5EF4-FFF2-40B4-BE49-F238E27FC236}">
                <a16:creationId xmlns:a16="http://schemas.microsoft.com/office/drawing/2014/main" id="{A658BF5F-6A65-6623-05F3-D093156B939F}"/>
              </a:ext>
            </a:extLst>
          </p:cNvPr>
          <p:cNvGrpSpPr/>
          <p:nvPr/>
        </p:nvGrpSpPr>
        <p:grpSpPr>
          <a:xfrm>
            <a:off x="3598500" y="4798145"/>
            <a:ext cx="4995000" cy="1419300"/>
            <a:chOff x="394667" y="1609860"/>
            <a:chExt cx="11402669" cy="3240000"/>
          </a:xfrm>
        </p:grpSpPr>
        <p:grpSp>
          <p:nvGrpSpPr>
            <p:cNvPr id="3" name="Bottom Row">
              <a:extLst>
                <a:ext uri="{FF2B5EF4-FFF2-40B4-BE49-F238E27FC236}">
                  <a16:creationId xmlns:a16="http://schemas.microsoft.com/office/drawing/2014/main" id="{7147FC33-44FC-2E6B-7C8C-0C2D554023FA}"/>
                </a:ext>
              </a:extLst>
            </p:cNvPr>
            <p:cNvGrpSpPr/>
            <p:nvPr/>
          </p:nvGrpSpPr>
          <p:grpSpPr>
            <a:xfrm>
              <a:off x="1574399" y="3769860"/>
              <a:ext cx="9043200" cy="1080000"/>
              <a:chOff x="1574400" y="3769860"/>
              <a:chExt cx="9043200" cy="1080000"/>
            </a:xfrm>
          </p:grpSpPr>
          <p:sp>
            <p:nvSpPr>
              <p:cNvPr id="14" name="Rectangle 13">
                <a:extLst>
                  <a:ext uri="{FF2B5EF4-FFF2-40B4-BE49-F238E27FC236}">
                    <a16:creationId xmlns:a16="http://schemas.microsoft.com/office/drawing/2014/main" id="{81A95646-491D-8999-FCFC-6ABAC215ED93}"/>
                  </a:ext>
                </a:extLst>
              </p:cNvPr>
              <p:cNvSpPr>
                <a:spLocks noChangeAspect="1"/>
              </p:cNvSpPr>
              <p:nvPr/>
            </p:nvSpPr>
            <p:spPr>
              <a:xfrm>
                <a:off x="9537600" y="376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3600" dirty="0"/>
                  <a:t>L</a:t>
                </a:r>
              </a:p>
            </p:txBody>
          </p:sp>
          <p:sp>
            <p:nvSpPr>
              <p:cNvPr id="15" name="Rectangle 14">
                <a:extLst>
                  <a:ext uri="{FF2B5EF4-FFF2-40B4-BE49-F238E27FC236}">
                    <a16:creationId xmlns:a16="http://schemas.microsoft.com/office/drawing/2014/main" id="{172238D9-C215-77C2-10E1-2AD19866959F}"/>
                  </a:ext>
                </a:extLst>
              </p:cNvPr>
              <p:cNvSpPr>
                <a:spLocks noChangeAspect="1"/>
              </p:cNvSpPr>
              <p:nvPr/>
            </p:nvSpPr>
            <p:spPr>
              <a:xfrm>
                <a:off x="6883200" y="376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3600" dirty="0"/>
                  <a:t>M</a:t>
                </a:r>
              </a:p>
            </p:txBody>
          </p:sp>
          <p:sp>
            <p:nvSpPr>
              <p:cNvPr id="16" name="Rectangle 15">
                <a:extLst>
                  <a:ext uri="{FF2B5EF4-FFF2-40B4-BE49-F238E27FC236}">
                    <a16:creationId xmlns:a16="http://schemas.microsoft.com/office/drawing/2014/main" id="{F7445F5F-0EE8-7FB3-61D0-CD65F6F11BBC}"/>
                  </a:ext>
                </a:extLst>
              </p:cNvPr>
              <p:cNvSpPr>
                <a:spLocks noChangeAspect="1"/>
              </p:cNvSpPr>
              <p:nvPr/>
            </p:nvSpPr>
            <p:spPr>
              <a:xfrm>
                <a:off x="4228800" y="376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3600" dirty="0"/>
                  <a:t>X</a:t>
                </a:r>
              </a:p>
            </p:txBody>
          </p:sp>
          <p:sp>
            <p:nvSpPr>
              <p:cNvPr id="17" name="Rectangle 16">
                <a:extLst>
                  <a:ext uri="{FF2B5EF4-FFF2-40B4-BE49-F238E27FC236}">
                    <a16:creationId xmlns:a16="http://schemas.microsoft.com/office/drawing/2014/main" id="{1C8BD77F-9DD1-D09A-F34C-46DE3A648FA3}"/>
                  </a:ext>
                </a:extLst>
              </p:cNvPr>
              <p:cNvSpPr>
                <a:spLocks noChangeAspect="1"/>
              </p:cNvSpPr>
              <p:nvPr/>
            </p:nvSpPr>
            <p:spPr>
              <a:xfrm>
                <a:off x="1574400" y="3769860"/>
                <a:ext cx="1080001"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NL" sz="3600" dirty="0"/>
                  <a:t>A</a:t>
                </a:r>
              </a:p>
            </p:txBody>
          </p:sp>
        </p:grpSp>
        <p:grpSp>
          <p:nvGrpSpPr>
            <p:cNvPr id="5" name="Top Row">
              <a:extLst>
                <a:ext uri="{FF2B5EF4-FFF2-40B4-BE49-F238E27FC236}">
                  <a16:creationId xmlns:a16="http://schemas.microsoft.com/office/drawing/2014/main" id="{DF001C62-B2F3-3B4A-28A9-CB4D90CDDB05}"/>
                </a:ext>
              </a:extLst>
            </p:cNvPr>
            <p:cNvGrpSpPr/>
            <p:nvPr/>
          </p:nvGrpSpPr>
          <p:grpSpPr>
            <a:xfrm>
              <a:off x="394667" y="1609860"/>
              <a:ext cx="11402669" cy="1080000"/>
              <a:chOff x="394667" y="1609860"/>
              <a:chExt cx="11402669" cy="1080000"/>
            </a:xfrm>
          </p:grpSpPr>
          <p:sp>
            <p:nvSpPr>
              <p:cNvPr id="6" name="Rectangle 5">
                <a:extLst>
                  <a:ext uri="{FF2B5EF4-FFF2-40B4-BE49-F238E27FC236}">
                    <a16:creationId xmlns:a16="http://schemas.microsoft.com/office/drawing/2014/main" id="{F81C4336-5807-1BE1-0620-F909DBE3433E}"/>
                  </a:ext>
                </a:extLst>
              </p:cNvPr>
              <p:cNvSpPr>
                <a:spLocks noChangeAspect="1"/>
              </p:cNvSpPr>
              <p:nvPr/>
            </p:nvSpPr>
            <p:spPr>
              <a:xfrm>
                <a:off x="10717336" y="160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3600" dirty="0"/>
                  <a:t>?</a:t>
                </a:r>
                <a:endParaRPr lang="en-NL" sz="9600" dirty="0"/>
              </a:p>
            </p:txBody>
          </p:sp>
          <p:sp>
            <p:nvSpPr>
              <p:cNvPr id="7" name="Rectangle 6">
                <a:extLst>
                  <a:ext uri="{FF2B5EF4-FFF2-40B4-BE49-F238E27FC236}">
                    <a16:creationId xmlns:a16="http://schemas.microsoft.com/office/drawing/2014/main" id="{7192465B-1E39-332D-BCB2-BC85C4457B6C}"/>
                  </a:ext>
                </a:extLst>
              </p:cNvPr>
              <p:cNvSpPr>
                <a:spLocks noChangeAspect="1"/>
              </p:cNvSpPr>
              <p:nvPr/>
            </p:nvSpPr>
            <p:spPr>
              <a:xfrm>
                <a:off x="7768002" y="160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9600" dirty="0"/>
              </a:p>
            </p:txBody>
          </p:sp>
          <p:sp>
            <p:nvSpPr>
              <p:cNvPr id="8" name="Rectangle 7">
                <a:extLst>
                  <a:ext uri="{FF2B5EF4-FFF2-40B4-BE49-F238E27FC236}">
                    <a16:creationId xmlns:a16="http://schemas.microsoft.com/office/drawing/2014/main" id="{224D0524-3A34-DA0E-DEFF-A3B884D81919}"/>
                  </a:ext>
                </a:extLst>
              </p:cNvPr>
              <p:cNvSpPr>
                <a:spLocks noChangeAspect="1"/>
              </p:cNvSpPr>
              <p:nvPr/>
            </p:nvSpPr>
            <p:spPr>
              <a:xfrm>
                <a:off x="4818668" y="160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9600" dirty="0"/>
              </a:p>
            </p:txBody>
          </p:sp>
          <p:sp>
            <p:nvSpPr>
              <p:cNvPr id="9" name="Rectangle 8">
                <a:extLst>
                  <a:ext uri="{FF2B5EF4-FFF2-40B4-BE49-F238E27FC236}">
                    <a16:creationId xmlns:a16="http://schemas.microsoft.com/office/drawing/2014/main" id="{652E01CF-FFD9-A1B6-FA86-1CDCFC486460}"/>
                  </a:ext>
                </a:extLst>
              </p:cNvPr>
              <p:cNvSpPr>
                <a:spLocks noChangeAspect="1"/>
              </p:cNvSpPr>
              <p:nvPr/>
            </p:nvSpPr>
            <p:spPr>
              <a:xfrm>
                <a:off x="9242669" y="160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9600" dirty="0"/>
              </a:p>
            </p:txBody>
          </p:sp>
          <p:sp>
            <p:nvSpPr>
              <p:cNvPr id="10" name="Rectangle 9">
                <a:extLst>
                  <a:ext uri="{FF2B5EF4-FFF2-40B4-BE49-F238E27FC236}">
                    <a16:creationId xmlns:a16="http://schemas.microsoft.com/office/drawing/2014/main" id="{F82BEF51-6D3D-EEC7-3F33-751FEC7619CF}"/>
                  </a:ext>
                </a:extLst>
              </p:cNvPr>
              <p:cNvSpPr>
                <a:spLocks noChangeAspect="1"/>
              </p:cNvSpPr>
              <p:nvPr/>
            </p:nvSpPr>
            <p:spPr>
              <a:xfrm>
                <a:off x="6293335" y="160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9600" dirty="0"/>
              </a:p>
            </p:txBody>
          </p:sp>
          <p:sp>
            <p:nvSpPr>
              <p:cNvPr id="11" name="Rectangle 10">
                <a:extLst>
                  <a:ext uri="{FF2B5EF4-FFF2-40B4-BE49-F238E27FC236}">
                    <a16:creationId xmlns:a16="http://schemas.microsoft.com/office/drawing/2014/main" id="{E0DDF79D-B143-ECD0-C31B-19E2788C77C3}"/>
                  </a:ext>
                </a:extLst>
              </p:cNvPr>
              <p:cNvSpPr>
                <a:spLocks noChangeAspect="1"/>
              </p:cNvSpPr>
              <p:nvPr/>
            </p:nvSpPr>
            <p:spPr>
              <a:xfrm>
                <a:off x="3344001" y="160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9600" dirty="0"/>
              </a:p>
            </p:txBody>
          </p:sp>
          <p:sp>
            <p:nvSpPr>
              <p:cNvPr id="12" name="Rectangle 2">
                <a:extLst>
                  <a:ext uri="{FF2B5EF4-FFF2-40B4-BE49-F238E27FC236}">
                    <a16:creationId xmlns:a16="http://schemas.microsoft.com/office/drawing/2014/main" id="{E768160E-3550-3B29-F4D3-34D920661193}"/>
                  </a:ext>
                </a:extLst>
              </p:cNvPr>
              <p:cNvSpPr>
                <a:spLocks noChangeAspect="1"/>
              </p:cNvSpPr>
              <p:nvPr/>
            </p:nvSpPr>
            <p:spPr>
              <a:xfrm>
                <a:off x="1869334" y="160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p>
            </p:txBody>
          </p:sp>
          <p:sp>
            <p:nvSpPr>
              <p:cNvPr id="13" name="Rectangle 1">
                <a:extLst>
                  <a:ext uri="{FF2B5EF4-FFF2-40B4-BE49-F238E27FC236}">
                    <a16:creationId xmlns:a16="http://schemas.microsoft.com/office/drawing/2014/main" id="{F6474562-23EF-AA79-D4C6-48C79E412D88}"/>
                  </a:ext>
                </a:extLst>
              </p:cNvPr>
              <p:cNvSpPr>
                <a:spLocks noChangeAspect="1"/>
              </p:cNvSpPr>
              <p:nvPr/>
            </p:nvSpPr>
            <p:spPr>
              <a:xfrm>
                <a:off x="394667" y="1622913"/>
                <a:ext cx="1080001" cy="105389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spAutoFit/>
              </a:bodyPr>
              <a:lstStyle/>
              <a:p>
                <a:pPr algn="ctr"/>
                <a:endParaRPr lang="en-NL" sz="2400" dirty="0"/>
              </a:p>
            </p:txBody>
          </p:sp>
        </p:grpSp>
      </p:grpSp>
    </p:spTree>
    <p:extLst>
      <p:ext uri="{BB962C8B-B14F-4D97-AF65-F5344CB8AC3E}">
        <p14:creationId xmlns:p14="http://schemas.microsoft.com/office/powerpoint/2010/main" val="3202352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CAAD0D47-9C58-4BC1-66EC-4414903866C9}"/>
            </a:ext>
          </a:extLst>
        </p:cNvPr>
        <p:cNvGrpSpPr/>
        <p:nvPr/>
      </p:nvGrpSpPr>
      <p:grpSpPr>
        <a:xfrm>
          <a:off x="0" y="0"/>
          <a:ext cx="0" cy="0"/>
          <a:chOff x="0" y="0"/>
          <a:chExt cx="0" cy="0"/>
        </a:xfrm>
      </p:grpSpPr>
      <p:sp>
        <p:nvSpPr>
          <p:cNvPr id="4" name="Text">
            <a:extLst>
              <a:ext uri="{FF2B5EF4-FFF2-40B4-BE49-F238E27FC236}">
                <a16:creationId xmlns:a16="http://schemas.microsoft.com/office/drawing/2014/main" id="{61633282-25EE-9305-AAB9-D88325CF44D5}"/>
              </a:ext>
            </a:extLst>
          </p:cNvPr>
          <p:cNvSpPr/>
          <p:nvPr/>
        </p:nvSpPr>
        <p:spPr>
          <a:xfrm>
            <a:off x="1318380" y="2427514"/>
            <a:ext cx="9555240" cy="881652"/>
          </a:xfrm>
          <a:prstGeom prst="rect">
            <a:avLst/>
          </a:prstGeom>
        </p:spPr>
        <p:txBody>
          <a:bodyPr wrap="square">
            <a:spAutoFit/>
          </a:bodyPr>
          <a:lstStyle/>
          <a:p>
            <a:pPr algn="ct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Oops! You pressed an invalid key.</a:t>
            </a:r>
          </a:p>
          <a:p>
            <a:pPr algn="ct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Please only use the A, X, M, L keys to select your answer (from left to right).</a:t>
            </a:r>
            <a:endParaRPr lang="nl-NL" sz="1200" dirty="0">
              <a:solidFill>
                <a:schemeClr val="bg1"/>
              </a:solidFill>
              <a:ea typeface="Times New Roman" panose="02020603050405020304" pitchFamily="18" charset="0"/>
              <a:cs typeface="Times New Roman" panose="02020603050405020304" pitchFamily="18" charset="0"/>
            </a:endParaRPr>
          </a:p>
          <a:p>
            <a:pPr algn="ct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Place your fingers on these keys and press any of them to continue.</a:t>
            </a:r>
          </a:p>
        </p:txBody>
      </p:sp>
      <p:grpSp>
        <p:nvGrpSpPr>
          <p:cNvPr id="2" name="figure">
            <a:extLst>
              <a:ext uri="{FF2B5EF4-FFF2-40B4-BE49-F238E27FC236}">
                <a16:creationId xmlns:a16="http://schemas.microsoft.com/office/drawing/2014/main" id="{CA24722A-3BE1-8D29-59C1-DB94F12009F2}"/>
              </a:ext>
            </a:extLst>
          </p:cNvPr>
          <p:cNvGrpSpPr/>
          <p:nvPr/>
        </p:nvGrpSpPr>
        <p:grpSpPr>
          <a:xfrm>
            <a:off x="3598500" y="3513634"/>
            <a:ext cx="4995000" cy="1419300"/>
            <a:chOff x="394667" y="1609860"/>
            <a:chExt cx="11402669" cy="3240000"/>
          </a:xfrm>
        </p:grpSpPr>
        <p:grpSp>
          <p:nvGrpSpPr>
            <p:cNvPr id="3" name="Bottom Row">
              <a:extLst>
                <a:ext uri="{FF2B5EF4-FFF2-40B4-BE49-F238E27FC236}">
                  <a16:creationId xmlns:a16="http://schemas.microsoft.com/office/drawing/2014/main" id="{A8789AE5-A35E-E83F-D299-DA9F54022183}"/>
                </a:ext>
              </a:extLst>
            </p:cNvPr>
            <p:cNvGrpSpPr/>
            <p:nvPr/>
          </p:nvGrpSpPr>
          <p:grpSpPr>
            <a:xfrm>
              <a:off x="1574399" y="3769860"/>
              <a:ext cx="9043200" cy="1080000"/>
              <a:chOff x="1574400" y="3769860"/>
              <a:chExt cx="9043200" cy="1080000"/>
            </a:xfrm>
          </p:grpSpPr>
          <p:sp>
            <p:nvSpPr>
              <p:cNvPr id="14" name="Rectangle 13">
                <a:extLst>
                  <a:ext uri="{FF2B5EF4-FFF2-40B4-BE49-F238E27FC236}">
                    <a16:creationId xmlns:a16="http://schemas.microsoft.com/office/drawing/2014/main" id="{8649BEA1-49B7-A13E-5BC2-2CC1AF14DDF6}"/>
                  </a:ext>
                </a:extLst>
              </p:cNvPr>
              <p:cNvSpPr>
                <a:spLocks noChangeAspect="1"/>
              </p:cNvSpPr>
              <p:nvPr/>
            </p:nvSpPr>
            <p:spPr>
              <a:xfrm>
                <a:off x="9537600" y="376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3600" dirty="0"/>
                  <a:t>L</a:t>
                </a:r>
              </a:p>
            </p:txBody>
          </p:sp>
          <p:sp>
            <p:nvSpPr>
              <p:cNvPr id="15" name="Rectangle 14">
                <a:extLst>
                  <a:ext uri="{FF2B5EF4-FFF2-40B4-BE49-F238E27FC236}">
                    <a16:creationId xmlns:a16="http://schemas.microsoft.com/office/drawing/2014/main" id="{19FF78C3-0C41-C89C-18A8-FE3CA299F653}"/>
                  </a:ext>
                </a:extLst>
              </p:cNvPr>
              <p:cNvSpPr>
                <a:spLocks noChangeAspect="1"/>
              </p:cNvSpPr>
              <p:nvPr/>
            </p:nvSpPr>
            <p:spPr>
              <a:xfrm>
                <a:off x="6883200" y="376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3600" dirty="0"/>
                  <a:t>M</a:t>
                </a:r>
              </a:p>
            </p:txBody>
          </p:sp>
          <p:sp>
            <p:nvSpPr>
              <p:cNvPr id="16" name="Rectangle 15">
                <a:extLst>
                  <a:ext uri="{FF2B5EF4-FFF2-40B4-BE49-F238E27FC236}">
                    <a16:creationId xmlns:a16="http://schemas.microsoft.com/office/drawing/2014/main" id="{AD2939CE-81FF-D682-4B6F-B3C961B0E455}"/>
                  </a:ext>
                </a:extLst>
              </p:cNvPr>
              <p:cNvSpPr>
                <a:spLocks noChangeAspect="1"/>
              </p:cNvSpPr>
              <p:nvPr/>
            </p:nvSpPr>
            <p:spPr>
              <a:xfrm>
                <a:off x="4228800" y="376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3600" dirty="0"/>
                  <a:t>X</a:t>
                </a:r>
              </a:p>
            </p:txBody>
          </p:sp>
          <p:sp>
            <p:nvSpPr>
              <p:cNvPr id="17" name="Rectangle 16">
                <a:extLst>
                  <a:ext uri="{FF2B5EF4-FFF2-40B4-BE49-F238E27FC236}">
                    <a16:creationId xmlns:a16="http://schemas.microsoft.com/office/drawing/2014/main" id="{95CDC2EB-54A0-B57E-1644-6490ABFE6AAB}"/>
                  </a:ext>
                </a:extLst>
              </p:cNvPr>
              <p:cNvSpPr>
                <a:spLocks noChangeAspect="1"/>
              </p:cNvSpPr>
              <p:nvPr/>
            </p:nvSpPr>
            <p:spPr>
              <a:xfrm>
                <a:off x="1574400" y="3769860"/>
                <a:ext cx="1080001"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NL" sz="3600" dirty="0"/>
                  <a:t>A</a:t>
                </a:r>
              </a:p>
            </p:txBody>
          </p:sp>
        </p:grpSp>
        <p:grpSp>
          <p:nvGrpSpPr>
            <p:cNvPr id="5" name="Top Row">
              <a:extLst>
                <a:ext uri="{FF2B5EF4-FFF2-40B4-BE49-F238E27FC236}">
                  <a16:creationId xmlns:a16="http://schemas.microsoft.com/office/drawing/2014/main" id="{8785ED0A-0B5A-A6F8-CC2E-E36DC2C82C71}"/>
                </a:ext>
              </a:extLst>
            </p:cNvPr>
            <p:cNvGrpSpPr/>
            <p:nvPr/>
          </p:nvGrpSpPr>
          <p:grpSpPr>
            <a:xfrm>
              <a:off x="394667" y="1609860"/>
              <a:ext cx="11402669" cy="1080000"/>
              <a:chOff x="394667" y="1609860"/>
              <a:chExt cx="11402669" cy="1080000"/>
            </a:xfrm>
          </p:grpSpPr>
          <p:sp>
            <p:nvSpPr>
              <p:cNvPr id="6" name="Rectangle 5">
                <a:extLst>
                  <a:ext uri="{FF2B5EF4-FFF2-40B4-BE49-F238E27FC236}">
                    <a16:creationId xmlns:a16="http://schemas.microsoft.com/office/drawing/2014/main" id="{A1673908-CF3E-A9F9-A48D-FCEDABB9475C}"/>
                  </a:ext>
                </a:extLst>
              </p:cNvPr>
              <p:cNvSpPr>
                <a:spLocks noChangeAspect="1"/>
              </p:cNvSpPr>
              <p:nvPr/>
            </p:nvSpPr>
            <p:spPr>
              <a:xfrm>
                <a:off x="10717336" y="160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3600" dirty="0"/>
                  <a:t>?</a:t>
                </a:r>
                <a:endParaRPr lang="en-NL" sz="9600" dirty="0"/>
              </a:p>
            </p:txBody>
          </p:sp>
          <p:sp>
            <p:nvSpPr>
              <p:cNvPr id="7" name="Rectangle 6">
                <a:extLst>
                  <a:ext uri="{FF2B5EF4-FFF2-40B4-BE49-F238E27FC236}">
                    <a16:creationId xmlns:a16="http://schemas.microsoft.com/office/drawing/2014/main" id="{820868D2-5DD5-6D44-2C96-F5D3CE68B7F2}"/>
                  </a:ext>
                </a:extLst>
              </p:cNvPr>
              <p:cNvSpPr>
                <a:spLocks noChangeAspect="1"/>
              </p:cNvSpPr>
              <p:nvPr/>
            </p:nvSpPr>
            <p:spPr>
              <a:xfrm>
                <a:off x="7768002" y="160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9600" dirty="0"/>
              </a:p>
            </p:txBody>
          </p:sp>
          <p:sp>
            <p:nvSpPr>
              <p:cNvPr id="8" name="Rectangle 7">
                <a:extLst>
                  <a:ext uri="{FF2B5EF4-FFF2-40B4-BE49-F238E27FC236}">
                    <a16:creationId xmlns:a16="http://schemas.microsoft.com/office/drawing/2014/main" id="{D395605B-1E43-C714-29D0-785DAE81FA18}"/>
                  </a:ext>
                </a:extLst>
              </p:cNvPr>
              <p:cNvSpPr>
                <a:spLocks noChangeAspect="1"/>
              </p:cNvSpPr>
              <p:nvPr/>
            </p:nvSpPr>
            <p:spPr>
              <a:xfrm>
                <a:off x="4818668" y="160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9600" dirty="0"/>
              </a:p>
            </p:txBody>
          </p:sp>
          <p:sp>
            <p:nvSpPr>
              <p:cNvPr id="9" name="Rectangle 8">
                <a:extLst>
                  <a:ext uri="{FF2B5EF4-FFF2-40B4-BE49-F238E27FC236}">
                    <a16:creationId xmlns:a16="http://schemas.microsoft.com/office/drawing/2014/main" id="{F2DC8C6B-8CE5-D4AC-E410-B91D053ECB69}"/>
                  </a:ext>
                </a:extLst>
              </p:cNvPr>
              <p:cNvSpPr>
                <a:spLocks noChangeAspect="1"/>
              </p:cNvSpPr>
              <p:nvPr/>
            </p:nvSpPr>
            <p:spPr>
              <a:xfrm>
                <a:off x="9242669" y="160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9600" dirty="0"/>
              </a:p>
            </p:txBody>
          </p:sp>
          <p:sp>
            <p:nvSpPr>
              <p:cNvPr id="10" name="Rectangle 9">
                <a:extLst>
                  <a:ext uri="{FF2B5EF4-FFF2-40B4-BE49-F238E27FC236}">
                    <a16:creationId xmlns:a16="http://schemas.microsoft.com/office/drawing/2014/main" id="{688F28CF-D35A-42AD-5418-E86C9751BA92}"/>
                  </a:ext>
                </a:extLst>
              </p:cNvPr>
              <p:cNvSpPr>
                <a:spLocks noChangeAspect="1"/>
              </p:cNvSpPr>
              <p:nvPr/>
            </p:nvSpPr>
            <p:spPr>
              <a:xfrm>
                <a:off x="6293335" y="160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9600" dirty="0"/>
              </a:p>
            </p:txBody>
          </p:sp>
          <p:sp>
            <p:nvSpPr>
              <p:cNvPr id="11" name="Rectangle 10">
                <a:extLst>
                  <a:ext uri="{FF2B5EF4-FFF2-40B4-BE49-F238E27FC236}">
                    <a16:creationId xmlns:a16="http://schemas.microsoft.com/office/drawing/2014/main" id="{C56E0696-8162-4222-11B8-68E8F9017470}"/>
                  </a:ext>
                </a:extLst>
              </p:cNvPr>
              <p:cNvSpPr>
                <a:spLocks noChangeAspect="1"/>
              </p:cNvSpPr>
              <p:nvPr/>
            </p:nvSpPr>
            <p:spPr>
              <a:xfrm>
                <a:off x="3344001" y="160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9600" dirty="0"/>
              </a:p>
            </p:txBody>
          </p:sp>
          <p:sp>
            <p:nvSpPr>
              <p:cNvPr id="12" name="Rectangle 2">
                <a:extLst>
                  <a:ext uri="{FF2B5EF4-FFF2-40B4-BE49-F238E27FC236}">
                    <a16:creationId xmlns:a16="http://schemas.microsoft.com/office/drawing/2014/main" id="{42C81EA7-A613-3360-83AA-8871D868E9EF}"/>
                  </a:ext>
                </a:extLst>
              </p:cNvPr>
              <p:cNvSpPr>
                <a:spLocks noChangeAspect="1"/>
              </p:cNvSpPr>
              <p:nvPr/>
            </p:nvSpPr>
            <p:spPr>
              <a:xfrm>
                <a:off x="1869334" y="160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p>
            </p:txBody>
          </p:sp>
          <p:sp>
            <p:nvSpPr>
              <p:cNvPr id="13" name="Rectangle 1">
                <a:extLst>
                  <a:ext uri="{FF2B5EF4-FFF2-40B4-BE49-F238E27FC236}">
                    <a16:creationId xmlns:a16="http://schemas.microsoft.com/office/drawing/2014/main" id="{E4338153-8340-82D0-4F5C-422757A91F88}"/>
                  </a:ext>
                </a:extLst>
              </p:cNvPr>
              <p:cNvSpPr>
                <a:spLocks noChangeAspect="1"/>
              </p:cNvSpPr>
              <p:nvPr/>
            </p:nvSpPr>
            <p:spPr>
              <a:xfrm>
                <a:off x="394667" y="1622913"/>
                <a:ext cx="1080001" cy="105389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spAutoFit/>
              </a:bodyPr>
              <a:lstStyle/>
              <a:p>
                <a:pPr algn="ctr"/>
                <a:endParaRPr lang="en-NL" sz="2400" dirty="0"/>
              </a:p>
            </p:txBody>
          </p:sp>
        </p:grpSp>
      </p:grpSp>
    </p:spTree>
    <p:extLst>
      <p:ext uri="{BB962C8B-B14F-4D97-AF65-F5344CB8AC3E}">
        <p14:creationId xmlns:p14="http://schemas.microsoft.com/office/powerpoint/2010/main" val="5848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7F414594-5B66-64B4-EE14-B8103E003966}"/>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900E3536-0B7A-F6AF-B695-2B1CE3321549}"/>
              </a:ext>
            </a:extLst>
          </p:cNvPr>
          <p:cNvGrpSpPr/>
          <p:nvPr/>
        </p:nvGrpSpPr>
        <p:grpSpPr>
          <a:xfrm>
            <a:off x="394667" y="1609860"/>
            <a:ext cx="11402669" cy="3240000"/>
            <a:chOff x="394667" y="1609860"/>
            <a:chExt cx="11402669" cy="3240000"/>
          </a:xfrm>
        </p:grpSpPr>
        <p:grpSp>
          <p:nvGrpSpPr>
            <p:cNvPr id="24" name="Group 23">
              <a:extLst>
                <a:ext uri="{FF2B5EF4-FFF2-40B4-BE49-F238E27FC236}">
                  <a16:creationId xmlns:a16="http://schemas.microsoft.com/office/drawing/2014/main" id="{E607E5EE-3D9A-BC24-8FC0-19AFC6B55377}"/>
                </a:ext>
              </a:extLst>
            </p:cNvPr>
            <p:cNvGrpSpPr/>
            <p:nvPr/>
          </p:nvGrpSpPr>
          <p:grpSpPr>
            <a:xfrm>
              <a:off x="1574400" y="3769860"/>
              <a:ext cx="9043200" cy="1080000"/>
              <a:chOff x="1574400" y="3769860"/>
              <a:chExt cx="9043200" cy="1080000"/>
            </a:xfrm>
          </p:grpSpPr>
          <p:sp>
            <p:nvSpPr>
              <p:cNvPr id="13" name="Rectangle 12">
                <a:extLst>
                  <a:ext uri="{FF2B5EF4-FFF2-40B4-BE49-F238E27FC236}">
                    <a16:creationId xmlns:a16="http://schemas.microsoft.com/office/drawing/2014/main" id="{3DEFFBBE-2362-F6A2-0D7E-CE97F732E2DD}"/>
                  </a:ext>
                </a:extLst>
              </p:cNvPr>
              <p:cNvSpPr/>
              <p:nvPr/>
            </p:nvSpPr>
            <p:spPr>
              <a:xfrm>
                <a:off x="9537600" y="376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9600" dirty="0"/>
                  <a:t>L</a:t>
                </a:r>
              </a:p>
            </p:txBody>
          </p:sp>
          <p:sp>
            <p:nvSpPr>
              <p:cNvPr id="12" name="Rectangle 11">
                <a:extLst>
                  <a:ext uri="{FF2B5EF4-FFF2-40B4-BE49-F238E27FC236}">
                    <a16:creationId xmlns:a16="http://schemas.microsoft.com/office/drawing/2014/main" id="{6ABEF37A-4600-9AFF-D77D-79F2044AB9C7}"/>
                  </a:ext>
                </a:extLst>
              </p:cNvPr>
              <p:cNvSpPr/>
              <p:nvPr/>
            </p:nvSpPr>
            <p:spPr>
              <a:xfrm>
                <a:off x="6883200" y="376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9600" dirty="0"/>
                  <a:t>M</a:t>
                </a:r>
              </a:p>
            </p:txBody>
          </p:sp>
          <p:sp>
            <p:nvSpPr>
              <p:cNvPr id="11" name="Rectangle 10">
                <a:extLst>
                  <a:ext uri="{FF2B5EF4-FFF2-40B4-BE49-F238E27FC236}">
                    <a16:creationId xmlns:a16="http://schemas.microsoft.com/office/drawing/2014/main" id="{1D36117A-C76B-6311-CF03-D91E37A74A69}"/>
                  </a:ext>
                </a:extLst>
              </p:cNvPr>
              <p:cNvSpPr/>
              <p:nvPr/>
            </p:nvSpPr>
            <p:spPr>
              <a:xfrm>
                <a:off x="4228800" y="376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9600" dirty="0"/>
                  <a:t>X</a:t>
                </a:r>
              </a:p>
            </p:txBody>
          </p:sp>
          <p:sp>
            <p:nvSpPr>
              <p:cNvPr id="3" name="Rectangle 2">
                <a:extLst>
                  <a:ext uri="{FF2B5EF4-FFF2-40B4-BE49-F238E27FC236}">
                    <a16:creationId xmlns:a16="http://schemas.microsoft.com/office/drawing/2014/main" id="{56921FD7-5F30-54BD-7855-7ADAFF231F65}"/>
                  </a:ext>
                </a:extLst>
              </p:cNvPr>
              <p:cNvSpPr/>
              <p:nvPr/>
            </p:nvSpPr>
            <p:spPr>
              <a:xfrm>
                <a:off x="1574400" y="376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9600" dirty="0"/>
                  <a:t>A</a:t>
                </a:r>
              </a:p>
            </p:txBody>
          </p:sp>
        </p:grpSp>
        <p:grpSp>
          <p:nvGrpSpPr>
            <p:cNvPr id="23" name="Group 22">
              <a:extLst>
                <a:ext uri="{FF2B5EF4-FFF2-40B4-BE49-F238E27FC236}">
                  <a16:creationId xmlns:a16="http://schemas.microsoft.com/office/drawing/2014/main" id="{9E1B340A-AF6F-7A5E-D423-D8CB09BF9D2E}"/>
                </a:ext>
              </a:extLst>
            </p:cNvPr>
            <p:cNvGrpSpPr/>
            <p:nvPr/>
          </p:nvGrpSpPr>
          <p:grpSpPr>
            <a:xfrm>
              <a:off x="394667" y="1609860"/>
              <a:ext cx="11402669" cy="1080000"/>
              <a:chOff x="394667" y="1609860"/>
              <a:chExt cx="11402669" cy="1080000"/>
            </a:xfrm>
          </p:grpSpPr>
          <p:sp>
            <p:nvSpPr>
              <p:cNvPr id="21" name="Rectangle 20">
                <a:extLst>
                  <a:ext uri="{FF2B5EF4-FFF2-40B4-BE49-F238E27FC236}">
                    <a16:creationId xmlns:a16="http://schemas.microsoft.com/office/drawing/2014/main" id="{3BC9E502-544A-ABC5-B15D-9777996E2DDF}"/>
                  </a:ext>
                </a:extLst>
              </p:cNvPr>
              <p:cNvSpPr/>
              <p:nvPr/>
            </p:nvSpPr>
            <p:spPr>
              <a:xfrm>
                <a:off x="10717336" y="160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9600" dirty="0"/>
              </a:p>
            </p:txBody>
          </p:sp>
          <p:sp>
            <p:nvSpPr>
              <p:cNvPr id="20" name="Rectangle 19">
                <a:extLst>
                  <a:ext uri="{FF2B5EF4-FFF2-40B4-BE49-F238E27FC236}">
                    <a16:creationId xmlns:a16="http://schemas.microsoft.com/office/drawing/2014/main" id="{BAABA151-48EB-1C97-531A-7FDD57B0750C}"/>
                  </a:ext>
                </a:extLst>
              </p:cNvPr>
              <p:cNvSpPr/>
              <p:nvPr/>
            </p:nvSpPr>
            <p:spPr>
              <a:xfrm>
                <a:off x="7768002" y="160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9600" dirty="0"/>
              </a:p>
            </p:txBody>
          </p:sp>
          <p:sp>
            <p:nvSpPr>
              <p:cNvPr id="19" name="Rectangle 18">
                <a:extLst>
                  <a:ext uri="{FF2B5EF4-FFF2-40B4-BE49-F238E27FC236}">
                    <a16:creationId xmlns:a16="http://schemas.microsoft.com/office/drawing/2014/main" id="{5CDD3329-F765-158B-A339-B819B76B956F}"/>
                  </a:ext>
                </a:extLst>
              </p:cNvPr>
              <p:cNvSpPr/>
              <p:nvPr/>
            </p:nvSpPr>
            <p:spPr>
              <a:xfrm>
                <a:off x="4818668" y="160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9600" dirty="0"/>
              </a:p>
            </p:txBody>
          </p:sp>
          <p:sp>
            <p:nvSpPr>
              <p:cNvPr id="18" name="Rectangle 17">
                <a:extLst>
                  <a:ext uri="{FF2B5EF4-FFF2-40B4-BE49-F238E27FC236}">
                    <a16:creationId xmlns:a16="http://schemas.microsoft.com/office/drawing/2014/main" id="{1C843075-25EC-FEA2-23A7-C7D2AA3FFEB2}"/>
                  </a:ext>
                </a:extLst>
              </p:cNvPr>
              <p:cNvSpPr/>
              <p:nvPr/>
            </p:nvSpPr>
            <p:spPr>
              <a:xfrm>
                <a:off x="9242669" y="160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9600" dirty="0"/>
              </a:p>
            </p:txBody>
          </p:sp>
          <p:sp>
            <p:nvSpPr>
              <p:cNvPr id="17" name="Rectangle 16">
                <a:extLst>
                  <a:ext uri="{FF2B5EF4-FFF2-40B4-BE49-F238E27FC236}">
                    <a16:creationId xmlns:a16="http://schemas.microsoft.com/office/drawing/2014/main" id="{AC21FAA0-318B-2E9E-64B1-6F5F807E7AB6}"/>
                  </a:ext>
                </a:extLst>
              </p:cNvPr>
              <p:cNvSpPr/>
              <p:nvPr/>
            </p:nvSpPr>
            <p:spPr>
              <a:xfrm>
                <a:off x="6293335" y="160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9600" dirty="0"/>
              </a:p>
            </p:txBody>
          </p:sp>
          <p:sp>
            <p:nvSpPr>
              <p:cNvPr id="16" name="Rectangle 15">
                <a:extLst>
                  <a:ext uri="{FF2B5EF4-FFF2-40B4-BE49-F238E27FC236}">
                    <a16:creationId xmlns:a16="http://schemas.microsoft.com/office/drawing/2014/main" id="{28943ED8-E390-6A98-8CDD-3047BAAFC671}"/>
                  </a:ext>
                </a:extLst>
              </p:cNvPr>
              <p:cNvSpPr/>
              <p:nvPr/>
            </p:nvSpPr>
            <p:spPr>
              <a:xfrm>
                <a:off x="3344001" y="160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9600" dirty="0"/>
              </a:p>
            </p:txBody>
          </p:sp>
          <p:sp>
            <p:nvSpPr>
              <p:cNvPr id="15" name="Rectangle 2">
                <a:extLst>
                  <a:ext uri="{FF2B5EF4-FFF2-40B4-BE49-F238E27FC236}">
                    <a16:creationId xmlns:a16="http://schemas.microsoft.com/office/drawing/2014/main" id="{2F4D0FC8-E6A8-C277-7FD9-BF831AA913D7}"/>
                  </a:ext>
                </a:extLst>
              </p:cNvPr>
              <p:cNvSpPr/>
              <p:nvPr/>
            </p:nvSpPr>
            <p:spPr>
              <a:xfrm>
                <a:off x="1869334" y="160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9600" dirty="0"/>
              </a:p>
            </p:txBody>
          </p:sp>
          <p:sp>
            <p:nvSpPr>
              <p:cNvPr id="14" name="Rectangle 1">
                <a:extLst>
                  <a:ext uri="{FF2B5EF4-FFF2-40B4-BE49-F238E27FC236}">
                    <a16:creationId xmlns:a16="http://schemas.microsoft.com/office/drawing/2014/main" id="{CC97446B-17DE-E6F8-7517-A32A43AF4AAA}"/>
                  </a:ext>
                </a:extLst>
              </p:cNvPr>
              <p:cNvSpPr/>
              <p:nvPr/>
            </p:nvSpPr>
            <p:spPr>
              <a:xfrm>
                <a:off x="394667" y="1609860"/>
                <a:ext cx="1080000" cy="10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9600" dirty="0"/>
              </a:p>
            </p:txBody>
          </p:sp>
        </p:grpSp>
      </p:grpSp>
    </p:spTree>
    <p:extLst>
      <p:ext uri="{BB962C8B-B14F-4D97-AF65-F5344CB8AC3E}">
        <p14:creationId xmlns:p14="http://schemas.microsoft.com/office/powerpoint/2010/main" val="590886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556</Words>
  <Application>Microsoft Macintosh PowerPoint</Application>
  <PresentationFormat>Widescreen</PresentationFormat>
  <Paragraphs>45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Christopher Pinier</cp:lastModifiedBy>
  <cp:revision>18</cp:revision>
  <dcterms:created xsi:type="dcterms:W3CDTF">2024-09-12T13:24:33Z</dcterms:created>
  <dcterms:modified xsi:type="dcterms:W3CDTF">2024-09-27T08:50:56Z</dcterms:modified>
</cp:coreProperties>
</file>