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09" r:id="rId3"/>
    <p:sldId id="510" r:id="rId4"/>
    <p:sldId id="511" r:id="rId5"/>
    <p:sldId id="512" r:id="rId6"/>
    <p:sldId id="513" r:id="rId7"/>
    <p:sldId id="514" r:id="rId8"/>
    <p:sldId id="515" r:id="rId9"/>
    <p:sldId id="51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95" autoAdjust="0"/>
    <p:restoredTop sz="94660"/>
  </p:normalViewPr>
  <p:slideViewPr>
    <p:cSldViewPr snapToGrid="0">
      <p:cViewPr varScale="1">
        <p:scale>
          <a:sx n="85" d="100"/>
          <a:sy n="85" d="100"/>
        </p:scale>
        <p:origin x="114" y="3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a:pPr/>
              <a:t>2/6/2015</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2/6/2015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blog.pythonlibrary.org/2012/08/02/python-101-an-intro-to-logging" TargetMode="External"/><Relationship Id="rId2" Type="http://schemas.openxmlformats.org/officeDocument/2006/relationships/hyperlink" Target="https://docs.python.org/2/library/logging.html"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5644" y="158045"/>
            <a:ext cx="7738714" cy="2447814"/>
          </a:xfrm>
        </p:spPr>
        <p:txBody>
          <a:bodyPr/>
          <a:lstStyle/>
          <a:p>
            <a:pPr algn="l"/>
            <a:r>
              <a:rPr lang="en-US" sz="4800" smtClean="0"/>
              <a:t>Using </a:t>
            </a:r>
            <a:r>
              <a:rPr lang="en-US" sz="4800"/>
              <a:t>the logging module to send output </a:t>
            </a:r>
            <a:r>
              <a:rPr lang="en-US" sz="4800" smtClean="0"/>
              <a:t>to </a:t>
            </a:r>
            <a:r>
              <a:rPr lang="en-US" sz="4800"/>
              <a:t>a </a:t>
            </a:r>
            <a:r>
              <a:rPr lang="en-US" sz="4800" smtClean="0"/>
              <a:t>log and </a:t>
            </a:r>
            <a:r>
              <a:rPr lang="en-US" sz="4800"/>
              <a:t>the </a:t>
            </a:r>
            <a:r>
              <a:rPr lang="en-US" sz="4800" smtClean="0"/>
              <a:t>console</a:t>
            </a:r>
            <a:endParaRPr lang="en-US" sz="4800"/>
          </a:p>
        </p:txBody>
      </p:sp>
      <p:pic>
        <p:nvPicPr>
          <p:cNvPr id="4" name="Picture 3"/>
          <p:cNvPicPr>
            <a:picLocks noChangeAspect="1"/>
          </p:cNvPicPr>
          <p:nvPr/>
        </p:nvPicPr>
        <p:blipFill>
          <a:blip r:embed="rId2"/>
          <a:stretch>
            <a:fillRect/>
          </a:stretch>
        </p:blipFill>
        <p:spPr>
          <a:xfrm>
            <a:off x="1275644" y="2747397"/>
            <a:ext cx="4751736" cy="3579726"/>
          </a:xfrm>
          <a:prstGeom prst="rect">
            <a:avLst/>
          </a:prstGeom>
        </p:spPr>
      </p:pic>
    </p:spTree>
    <p:extLst>
      <p:ext uri="{BB962C8B-B14F-4D97-AF65-F5344CB8AC3E}">
        <p14:creationId xmlns:p14="http://schemas.microsoft.com/office/powerpoint/2010/main" val="1812438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27636"/>
            <a:ext cx="8420368" cy="733063"/>
          </a:xfrm>
        </p:spPr>
        <p:txBody>
          <a:bodyPr>
            <a:normAutofit fontScale="90000"/>
          </a:bodyPr>
          <a:lstStyle/>
          <a:p>
            <a:r>
              <a:rPr lang="en-US" smtClean="0"/>
              <a:t>How to log print statements using the logging module</a:t>
            </a:r>
            <a:endParaRPr lang="en-US"/>
          </a:p>
        </p:txBody>
      </p:sp>
      <p:sp>
        <p:nvSpPr>
          <p:cNvPr id="3" name="Content Placeholder 2"/>
          <p:cNvSpPr>
            <a:spLocks noGrp="1"/>
          </p:cNvSpPr>
          <p:nvPr>
            <p:ph idx="1"/>
          </p:nvPr>
        </p:nvSpPr>
        <p:spPr>
          <a:xfrm>
            <a:off x="677333" y="1438160"/>
            <a:ext cx="8794256" cy="5301306"/>
          </a:xfrm>
        </p:spPr>
        <p:txBody>
          <a:bodyPr>
            <a:normAutofit/>
          </a:bodyPr>
          <a:lstStyle/>
          <a:p>
            <a:r>
              <a:rPr lang="en-US"/>
              <a:t>Sending print statements to the console is very common in Python coding. It is simply a matter of </a:t>
            </a:r>
            <a:r>
              <a:rPr lang="en-US" smtClean="0"/>
              <a:t>using the </a:t>
            </a:r>
            <a:r>
              <a:rPr lang="en-US"/>
              <a:t>key word print, followed by what you want </a:t>
            </a:r>
            <a:r>
              <a:rPr lang="en-US" smtClean="0"/>
              <a:t>printed to the screen. For </a:t>
            </a:r>
            <a:r>
              <a:rPr lang="en-US"/>
              <a:t>example:</a:t>
            </a:r>
          </a:p>
          <a:p>
            <a:endParaRPr lang="en-US"/>
          </a:p>
          <a:p>
            <a:endParaRPr lang="en-US" smtClean="0"/>
          </a:p>
          <a:p>
            <a:pPr lvl="1"/>
            <a:endParaRPr lang="en-US" smtClean="0"/>
          </a:p>
          <a:p>
            <a:pPr lvl="1"/>
            <a:endParaRPr lang="en-US"/>
          </a:p>
          <a:p>
            <a:pPr lvl="1"/>
            <a:endParaRPr lang="en-US" smtClean="0"/>
          </a:p>
          <a:p>
            <a:pPr lvl="0"/>
            <a:endParaRPr lang="en-US"/>
          </a:p>
          <a:p>
            <a:pPr marL="0" indent="0">
              <a:buNone/>
            </a:pPr>
            <a:endParaRPr lang="en-US" sz="1400" smtClean="0"/>
          </a:p>
          <a:p>
            <a:endParaRPr lang="en-US" sz="1400" smtClean="0"/>
          </a:p>
          <a:p>
            <a:r>
              <a:rPr lang="en-US" sz="1400" smtClean="0"/>
              <a:t>Which yields:</a:t>
            </a:r>
            <a:endParaRPr lang="en-US" sz="1400"/>
          </a:p>
          <a:p>
            <a:pPr marL="0" indent="0">
              <a:buNone/>
            </a:pPr>
            <a:endParaRPr lang="en-US" sz="1400" smtClean="0"/>
          </a:p>
          <a:p>
            <a:pPr marL="0" indent="0">
              <a:buNone/>
            </a:pPr>
            <a:endParaRPr lang="en-US" sz="1400"/>
          </a:p>
        </p:txBody>
      </p:sp>
      <p:pic>
        <p:nvPicPr>
          <p:cNvPr id="5" name="Picture 4"/>
          <p:cNvPicPr>
            <a:picLocks noChangeAspect="1"/>
          </p:cNvPicPr>
          <p:nvPr/>
        </p:nvPicPr>
        <p:blipFill>
          <a:blip r:embed="rId2"/>
          <a:stretch>
            <a:fillRect/>
          </a:stretch>
        </p:blipFill>
        <p:spPr>
          <a:xfrm>
            <a:off x="1151198" y="2416551"/>
            <a:ext cx="5634423" cy="2631953"/>
          </a:xfrm>
          <a:prstGeom prst="rect">
            <a:avLst/>
          </a:prstGeom>
        </p:spPr>
      </p:pic>
      <p:pic>
        <p:nvPicPr>
          <p:cNvPr id="6" name="Picture 5"/>
          <p:cNvPicPr>
            <a:picLocks noChangeAspect="1"/>
          </p:cNvPicPr>
          <p:nvPr/>
        </p:nvPicPr>
        <p:blipFill>
          <a:blip r:embed="rId3"/>
          <a:stretch>
            <a:fillRect/>
          </a:stretch>
        </p:blipFill>
        <p:spPr>
          <a:xfrm>
            <a:off x="1151198" y="5740958"/>
            <a:ext cx="4177157" cy="571873"/>
          </a:xfrm>
          <a:prstGeom prst="rect">
            <a:avLst/>
          </a:prstGeom>
        </p:spPr>
      </p:pic>
    </p:spTree>
    <p:extLst>
      <p:ext uri="{BB962C8B-B14F-4D97-AF65-F5344CB8AC3E}">
        <p14:creationId xmlns:p14="http://schemas.microsoft.com/office/powerpoint/2010/main" val="653974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27636"/>
            <a:ext cx="8420368" cy="733063"/>
          </a:xfrm>
        </p:spPr>
        <p:txBody>
          <a:bodyPr>
            <a:normAutofit fontScale="90000"/>
          </a:bodyPr>
          <a:lstStyle/>
          <a:p>
            <a:r>
              <a:rPr lang="en-US" smtClean="0"/>
              <a:t>How to log print statements using the logging module</a:t>
            </a:r>
            <a:endParaRPr lang="en-US"/>
          </a:p>
        </p:txBody>
      </p:sp>
      <p:sp>
        <p:nvSpPr>
          <p:cNvPr id="3" name="Content Placeholder 2"/>
          <p:cNvSpPr>
            <a:spLocks noGrp="1"/>
          </p:cNvSpPr>
          <p:nvPr>
            <p:ph idx="1"/>
          </p:nvPr>
        </p:nvSpPr>
        <p:spPr>
          <a:xfrm>
            <a:off x="677333" y="1438160"/>
            <a:ext cx="8794256" cy="5301306"/>
          </a:xfrm>
        </p:spPr>
        <p:txBody>
          <a:bodyPr>
            <a:normAutofit/>
          </a:bodyPr>
          <a:lstStyle/>
          <a:p>
            <a:r>
              <a:rPr lang="en-US" smtClean="0"/>
              <a:t>Now lets say you want to not only send print statements to the console, but you also want those print statements to be captured in a log. This can be ideal if you have a large script with many functions and you want to have a saved record that can be examined for each run of the script. </a:t>
            </a:r>
          </a:p>
          <a:p>
            <a:r>
              <a:rPr lang="en-US" smtClean="0"/>
              <a:t>Python has a logging module that makes this possible. To use this module, you will need to include an ‘import logging’ statement at the top of your script. For the code example I will share for this tutorial, you will also need to import the ‘inspect’ module.</a:t>
            </a:r>
          </a:p>
          <a:p>
            <a:r>
              <a:rPr lang="en-US"/>
              <a:t>The code I am going to share includes a </a:t>
            </a:r>
            <a:r>
              <a:rPr lang="en-US" smtClean="0"/>
              <a:t>function called log_handlers </a:t>
            </a:r>
            <a:r>
              <a:rPr lang="en-US"/>
              <a:t>that creates two handlers for the logging module. </a:t>
            </a:r>
            <a:endParaRPr lang="en-US" smtClean="0"/>
          </a:p>
          <a:p>
            <a:pPr lvl="1"/>
            <a:r>
              <a:rPr lang="en-US" smtClean="0"/>
              <a:t>StreamHandler() – controls what is printed to the console</a:t>
            </a:r>
          </a:p>
          <a:p>
            <a:pPr lvl="1"/>
            <a:r>
              <a:rPr lang="en-US"/>
              <a:t>FileHandler</a:t>
            </a:r>
            <a:r>
              <a:rPr lang="en-US" smtClean="0"/>
              <a:t>() – controls what is printed to the log file</a:t>
            </a:r>
          </a:p>
          <a:p>
            <a:r>
              <a:rPr lang="en-US" smtClean="0"/>
              <a:t>Whenever you start your script, you will need to access this function to initialize the handlers. For example, in main():</a:t>
            </a:r>
          </a:p>
          <a:p>
            <a:endParaRPr lang="en-US"/>
          </a:p>
          <a:p>
            <a:endParaRPr lang="en-US" smtClean="0"/>
          </a:p>
          <a:p>
            <a:pPr lvl="1"/>
            <a:endParaRPr lang="en-US" smtClean="0"/>
          </a:p>
          <a:p>
            <a:pPr lvl="1"/>
            <a:endParaRPr lang="en-US"/>
          </a:p>
          <a:p>
            <a:pPr lvl="1"/>
            <a:endParaRPr lang="en-US" smtClean="0"/>
          </a:p>
          <a:p>
            <a:pPr lvl="0"/>
            <a:endParaRPr lang="en-US"/>
          </a:p>
          <a:p>
            <a:pPr marL="0" indent="0">
              <a:buNone/>
            </a:pPr>
            <a:endParaRPr lang="en-US" sz="1400" smtClean="0"/>
          </a:p>
          <a:p>
            <a:pPr marL="0" indent="0">
              <a:buNone/>
            </a:pPr>
            <a:endParaRPr lang="en-US" sz="1400" smtClean="0"/>
          </a:p>
          <a:p>
            <a:pPr marL="0" indent="0">
              <a:buNone/>
            </a:pPr>
            <a:endParaRPr lang="en-US" sz="1400"/>
          </a:p>
        </p:txBody>
      </p:sp>
      <p:pic>
        <p:nvPicPr>
          <p:cNvPr id="7" name="Picture 6"/>
          <p:cNvPicPr>
            <a:picLocks noChangeAspect="1"/>
          </p:cNvPicPr>
          <p:nvPr/>
        </p:nvPicPr>
        <p:blipFill>
          <a:blip r:embed="rId2"/>
          <a:stretch>
            <a:fillRect/>
          </a:stretch>
        </p:blipFill>
        <p:spPr>
          <a:xfrm>
            <a:off x="1071606" y="6062071"/>
            <a:ext cx="4881540" cy="462905"/>
          </a:xfrm>
          <a:prstGeom prst="rect">
            <a:avLst/>
          </a:prstGeom>
        </p:spPr>
      </p:pic>
    </p:spTree>
    <p:extLst>
      <p:ext uri="{BB962C8B-B14F-4D97-AF65-F5344CB8AC3E}">
        <p14:creationId xmlns:p14="http://schemas.microsoft.com/office/powerpoint/2010/main" val="4231247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27636"/>
            <a:ext cx="8420368" cy="733063"/>
          </a:xfrm>
        </p:spPr>
        <p:txBody>
          <a:bodyPr>
            <a:normAutofit fontScale="90000"/>
          </a:bodyPr>
          <a:lstStyle/>
          <a:p>
            <a:r>
              <a:rPr lang="en-US" smtClean="0"/>
              <a:t>How to log print statements using the logging module</a:t>
            </a:r>
            <a:endParaRPr lang="en-US"/>
          </a:p>
        </p:txBody>
      </p:sp>
      <p:sp>
        <p:nvSpPr>
          <p:cNvPr id="3" name="Content Placeholder 2"/>
          <p:cNvSpPr>
            <a:spLocks noGrp="1"/>
          </p:cNvSpPr>
          <p:nvPr>
            <p:ph idx="1"/>
          </p:nvPr>
        </p:nvSpPr>
        <p:spPr>
          <a:xfrm>
            <a:off x="677333" y="1438160"/>
            <a:ext cx="8794256" cy="5301306"/>
          </a:xfrm>
        </p:spPr>
        <p:txBody>
          <a:bodyPr>
            <a:normAutofit/>
          </a:bodyPr>
          <a:lstStyle/>
          <a:p>
            <a:r>
              <a:rPr lang="en-US" smtClean="0"/>
              <a:t>Before your script ends, you should shut the logging module down. For example, I used this as the last line of code in main()</a:t>
            </a:r>
          </a:p>
          <a:p>
            <a:endParaRPr lang="en-US"/>
          </a:p>
          <a:p>
            <a:r>
              <a:rPr lang="en-US" smtClean="0"/>
              <a:t>In order to use the logger created on the previous slide, you will need to use the following code in place of a print statement. Where you would previously print a string to the console like this:</a:t>
            </a:r>
          </a:p>
          <a:p>
            <a:endParaRPr lang="en-US"/>
          </a:p>
          <a:p>
            <a:endParaRPr lang="en-US" smtClean="0"/>
          </a:p>
          <a:p>
            <a:r>
              <a:rPr lang="en-US" smtClean="0"/>
              <a:t>You can now print the same string to the console AND the log file by using ‘logger.info()’ with the string in parenthesis, like this:</a:t>
            </a:r>
          </a:p>
          <a:p>
            <a:endParaRPr lang="en-US" smtClean="0"/>
          </a:p>
          <a:p>
            <a:pPr lvl="1"/>
            <a:endParaRPr lang="en-US" smtClean="0"/>
          </a:p>
          <a:p>
            <a:pPr lvl="1"/>
            <a:endParaRPr lang="en-US"/>
          </a:p>
          <a:p>
            <a:pPr lvl="1"/>
            <a:endParaRPr lang="en-US" smtClean="0"/>
          </a:p>
          <a:p>
            <a:pPr lvl="0"/>
            <a:endParaRPr lang="en-US"/>
          </a:p>
          <a:p>
            <a:pPr marL="0" indent="0">
              <a:buNone/>
            </a:pPr>
            <a:endParaRPr lang="en-US" sz="1400" smtClean="0"/>
          </a:p>
          <a:p>
            <a:pPr marL="0" indent="0">
              <a:buNone/>
            </a:pPr>
            <a:endParaRPr lang="en-US" sz="1400" smtClean="0"/>
          </a:p>
          <a:p>
            <a:pPr marL="0" indent="0">
              <a:buNone/>
            </a:pPr>
            <a:endParaRPr lang="en-US" sz="1400"/>
          </a:p>
        </p:txBody>
      </p:sp>
      <p:pic>
        <p:nvPicPr>
          <p:cNvPr id="5" name="Picture 4"/>
          <p:cNvPicPr>
            <a:picLocks noChangeAspect="1"/>
          </p:cNvPicPr>
          <p:nvPr/>
        </p:nvPicPr>
        <p:blipFill>
          <a:blip r:embed="rId2"/>
          <a:stretch>
            <a:fillRect/>
          </a:stretch>
        </p:blipFill>
        <p:spPr>
          <a:xfrm>
            <a:off x="1071607" y="2127616"/>
            <a:ext cx="1931238" cy="317069"/>
          </a:xfrm>
          <a:prstGeom prst="rect">
            <a:avLst/>
          </a:prstGeom>
        </p:spPr>
      </p:pic>
      <p:pic>
        <p:nvPicPr>
          <p:cNvPr id="6" name="Picture 5"/>
          <p:cNvPicPr>
            <a:picLocks noChangeAspect="1"/>
          </p:cNvPicPr>
          <p:nvPr/>
        </p:nvPicPr>
        <p:blipFill>
          <a:blip r:embed="rId3"/>
          <a:stretch>
            <a:fillRect/>
          </a:stretch>
        </p:blipFill>
        <p:spPr>
          <a:xfrm>
            <a:off x="1071605" y="3583183"/>
            <a:ext cx="2615967" cy="446950"/>
          </a:xfrm>
          <a:prstGeom prst="rect">
            <a:avLst/>
          </a:prstGeom>
        </p:spPr>
      </p:pic>
      <p:pic>
        <p:nvPicPr>
          <p:cNvPr id="7" name="Picture 6"/>
          <p:cNvPicPr>
            <a:picLocks noChangeAspect="1"/>
          </p:cNvPicPr>
          <p:nvPr/>
        </p:nvPicPr>
        <p:blipFill>
          <a:blip r:embed="rId4"/>
          <a:stretch>
            <a:fillRect/>
          </a:stretch>
        </p:blipFill>
        <p:spPr>
          <a:xfrm>
            <a:off x="1071605" y="5118472"/>
            <a:ext cx="5137284" cy="513729"/>
          </a:xfrm>
          <a:prstGeom prst="rect">
            <a:avLst/>
          </a:prstGeom>
        </p:spPr>
      </p:pic>
    </p:spTree>
    <p:extLst>
      <p:ext uri="{BB962C8B-B14F-4D97-AF65-F5344CB8AC3E}">
        <p14:creationId xmlns:p14="http://schemas.microsoft.com/office/powerpoint/2010/main" val="2137206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27636"/>
            <a:ext cx="8420368" cy="733063"/>
          </a:xfrm>
        </p:spPr>
        <p:txBody>
          <a:bodyPr>
            <a:normAutofit fontScale="90000"/>
          </a:bodyPr>
          <a:lstStyle/>
          <a:p>
            <a:r>
              <a:rPr lang="en-US" smtClean="0"/>
              <a:t>How to log print statements using the logging module</a:t>
            </a:r>
            <a:endParaRPr lang="en-US"/>
          </a:p>
        </p:txBody>
      </p:sp>
      <p:sp>
        <p:nvSpPr>
          <p:cNvPr id="3" name="Content Placeholder 2"/>
          <p:cNvSpPr>
            <a:spLocks noGrp="1"/>
          </p:cNvSpPr>
          <p:nvPr>
            <p:ph idx="1"/>
          </p:nvPr>
        </p:nvSpPr>
        <p:spPr>
          <a:xfrm>
            <a:off x="677333" y="1438160"/>
            <a:ext cx="8794256" cy="5301306"/>
          </a:xfrm>
        </p:spPr>
        <p:txBody>
          <a:bodyPr>
            <a:normAutofit/>
          </a:bodyPr>
          <a:lstStyle/>
          <a:p>
            <a:r>
              <a:rPr lang="en-US" smtClean="0"/>
              <a:t>Where you would previously print a string and variable to the console like this:</a:t>
            </a:r>
          </a:p>
          <a:p>
            <a:endParaRPr lang="en-US"/>
          </a:p>
          <a:p>
            <a:endParaRPr lang="en-US" smtClean="0"/>
          </a:p>
          <a:p>
            <a:r>
              <a:rPr lang="en-US" smtClean="0"/>
              <a:t>You can now print the same string and variable to the console AND the log file using logger.info like this:</a:t>
            </a:r>
          </a:p>
          <a:p>
            <a:endParaRPr lang="en-US" smtClean="0"/>
          </a:p>
          <a:p>
            <a:pPr marL="457200" lvl="1" indent="0">
              <a:buNone/>
            </a:pPr>
            <a:endParaRPr lang="en-US" smtClean="0"/>
          </a:p>
          <a:p>
            <a:r>
              <a:rPr lang="en-US" smtClean="0"/>
              <a:t>Notice that the variable name year is in its own parenthesis. The string value stored in the variable will be substituted into the %s in the double quotes. This will yield the same results as the print statement.</a:t>
            </a:r>
            <a:endParaRPr lang="en-US"/>
          </a:p>
          <a:p>
            <a:pPr lvl="1"/>
            <a:endParaRPr lang="en-US"/>
          </a:p>
          <a:p>
            <a:pPr lvl="1"/>
            <a:endParaRPr lang="en-US" smtClean="0"/>
          </a:p>
          <a:p>
            <a:pPr lvl="0"/>
            <a:endParaRPr lang="en-US"/>
          </a:p>
          <a:p>
            <a:pPr marL="0" indent="0">
              <a:buNone/>
            </a:pPr>
            <a:endParaRPr lang="en-US" sz="1400" smtClean="0"/>
          </a:p>
          <a:p>
            <a:pPr marL="0" indent="0">
              <a:buNone/>
            </a:pPr>
            <a:endParaRPr lang="en-US" sz="1400" smtClean="0"/>
          </a:p>
          <a:p>
            <a:pPr marL="0" indent="0">
              <a:buNone/>
            </a:pPr>
            <a:endParaRPr lang="en-US" sz="1400"/>
          </a:p>
        </p:txBody>
      </p:sp>
      <p:pic>
        <p:nvPicPr>
          <p:cNvPr id="4" name="Picture 3"/>
          <p:cNvPicPr>
            <a:picLocks noChangeAspect="1"/>
          </p:cNvPicPr>
          <p:nvPr/>
        </p:nvPicPr>
        <p:blipFill>
          <a:blip r:embed="rId2"/>
          <a:stretch>
            <a:fillRect/>
          </a:stretch>
        </p:blipFill>
        <p:spPr>
          <a:xfrm>
            <a:off x="1071604" y="1896656"/>
            <a:ext cx="4628765" cy="394988"/>
          </a:xfrm>
          <a:prstGeom prst="rect">
            <a:avLst/>
          </a:prstGeom>
        </p:spPr>
      </p:pic>
      <p:pic>
        <p:nvPicPr>
          <p:cNvPr id="9" name="Picture 8"/>
          <p:cNvPicPr>
            <a:picLocks noChangeAspect="1"/>
          </p:cNvPicPr>
          <p:nvPr/>
        </p:nvPicPr>
        <p:blipFill>
          <a:blip r:embed="rId3"/>
          <a:stretch>
            <a:fillRect/>
          </a:stretch>
        </p:blipFill>
        <p:spPr>
          <a:xfrm>
            <a:off x="1071604" y="3378917"/>
            <a:ext cx="3925165" cy="284432"/>
          </a:xfrm>
          <a:prstGeom prst="rect">
            <a:avLst/>
          </a:prstGeom>
        </p:spPr>
      </p:pic>
      <p:sp>
        <p:nvSpPr>
          <p:cNvPr id="14" name="Curved Down Arrow 13"/>
          <p:cNvSpPr/>
          <p:nvPr/>
        </p:nvSpPr>
        <p:spPr>
          <a:xfrm flipH="1" flipV="1">
            <a:off x="3736622" y="3636568"/>
            <a:ext cx="883107" cy="3862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 name="Picture 14"/>
          <p:cNvPicPr>
            <a:picLocks noChangeAspect="1"/>
          </p:cNvPicPr>
          <p:nvPr/>
        </p:nvPicPr>
        <p:blipFill>
          <a:blip r:embed="rId4"/>
          <a:stretch>
            <a:fillRect/>
          </a:stretch>
        </p:blipFill>
        <p:spPr>
          <a:xfrm>
            <a:off x="1071604" y="5068772"/>
            <a:ext cx="1908664" cy="244309"/>
          </a:xfrm>
          <a:prstGeom prst="rect">
            <a:avLst/>
          </a:prstGeom>
        </p:spPr>
      </p:pic>
    </p:spTree>
    <p:extLst>
      <p:ext uri="{BB962C8B-B14F-4D97-AF65-F5344CB8AC3E}">
        <p14:creationId xmlns:p14="http://schemas.microsoft.com/office/powerpoint/2010/main" val="2681583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27636"/>
            <a:ext cx="8420368" cy="733063"/>
          </a:xfrm>
        </p:spPr>
        <p:txBody>
          <a:bodyPr>
            <a:normAutofit fontScale="90000"/>
          </a:bodyPr>
          <a:lstStyle/>
          <a:p>
            <a:r>
              <a:rPr lang="en-US" smtClean="0"/>
              <a:t>How to log print statements using the logging module</a:t>
            </a:r>
            <a:endParaRPr lang="en-US"/>
          </a:p>
        </p:txBody>
      </p:sp>
      <p:sp>
        <p:nvSpPr>
          <p:cNvPr id="3" name="Content Placeholder 2"/>
          <p:cNvSpPr>
            <a:spLocks noGrp="1"/>
          </p:cNvSpPr>
          <p:nvPr>
            <p:ph idx="1"/>
          </p:nvPr>
        </p:nvSpPr>
        <p:spPr>
          <a:xfrm>
            <a:off x="677333" y="1438160"/>
            <a:ext cx="8794256" cy="5301306"/>
          </a:xfrm>
        </p:spPr>
        <p:txBody>
          <a:bodyPr>
            <a:normAutofit/>
          </a:bodyPr>
          <a:lstStyle/>
          <a:p>
            <a:r>
              <a:rPr lang="en-US"/>
              <a:t>Where you would previously print </a:t>
            </a:r>
            <a:r>
              <a:rPr lang="en-US" smtClean="0"/>
              <a:t>three </a:t>
            </a:r>
            <a:r>
              <a:rPr lang="en-US"/>
              <a:t>variables, containing a string, number, and list like this:</a:t>
            </a:r>
          </a:p>
          <a:p>
            <a:endParaRPr lang="en-US"/>
          </a:p>
          <a:p>
            <a:endParaRPr lang="en-US" smtClean="0"/>
          </a:p>
          <a:p>
            <a:r>
              <a:rPr lang="en-US" smtClean="0"/>
              <a:t>You can now print the same </a:t>
            </a:r>
            <a:r>
              <a:rPr lang="en-US"/>
              <a:t>three variables </a:t>
            </a:r>
            <a:r>
              <a:rPr lang="en-US" smtClean="0"/>
              <a:t>to the console AND the log file using logger.info like this:</a:t>
            </a:r>
          </a:p>
          <a:p>
            <a:endParaRPr lang="en-US" smtClean="0"/>
          </a:p>
          <a:p>
            <a:pPr marL="457200" lvl="1" indent="0">
              <a:buNone/>
            </a:pPr>
            <a:endParaRPr lang="en-US" smtClean="0"/>
          </a:p>
          <a:p>
            <a:endParaRPr lang="en-US" smtClean="0"/>
          </a:p>
          <a:p>
            <a:r>
              <a:rPr lang="en-US" smtClean="0"/>
              <a:t>Notice that all three variable names are in the parenthesis, separated by commas. Each of these point to their own %s placeholder in the string portion (in order). The first variable points to the first %s, the second variable points to the second %s, etc.. The output is the same as the print statement:</a:t>
            </a:r>
            <a:endParaRPr lang="en-US"/>
          </a:p>
          <a:p>
            <a:pPr lvl="1"/>
            <a:endParaRPr lang="en-US"/>
          </a:p>
          <a:p>
            <a:pPr lvl="1"/>
            <a:endParaRPr lang="en-US" smtClean="0"/>
          </a:p>
          <a:p>
            <a:pPr lvl="0"/>
            <a:endParaRPr lang="en-US"/>
          </a:p>
          <a:p>
            <a:pPr marL="0" indent="0">
              <a:buNone/>
            </a:pPr>
            <a:endParaRPr lang="en-US" sz="1400" smtClean="0"/>
          </a:p>
          <a:p>
            <a:pPr marL="0" indent="0">
              <a:buNone/>
            </a:pPr>
            <a:endParaRPr lang="en-US" sz="1400" smtClean="0"/>
          </a:p>
          <a:p>
            <a:pPr marL="0" indent="0">
              <a:buNone/>
            </a:pPr>
            <a:endParaRPr lang="en-US" sz="1400"/>
          </a:p>
        </p:txBody>
      </p:sp>
      <p:sp>
        <p:nvSpPr>
          <p:cNvPr id="14" name="Curved Down Arrow 13"/>
          <p:cNvSpPr/>
          <p:nvPr/>
        </p:nvSpPr>
        <p:spPr>
          <a:xfrm flipH="1" flipV="1">
            <a:off x="2698043" y="4005628"/>
            <a:ext cx="1690271" cy="3862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p:cNvPicPr>
            <a:picLocks noChangeAspect="1"/>
          </p:cNvPicPr>
          <p:nvPr/>
        </p:nvPicPr>
        <p:blipFill>
          <a:blip r:embed="rId2"/>
          <a:stretch>
            <a:fillRect/>
          </a:stretch>
        </p:blipFill>
        <p:spPr>
          <a:xfrm>
            <a:off x="1071604" y="2219063"/>
            <a:ext cx="6247028" cy="456404"/>
          </a:xfrm>
          <a:prstGeom prst="rect">
            <a:avLst/>
          </a:prstGeom>
        </p:spPr>
      </p:pic>
      <p:pic>
        <p:nvPicPr>
          <p:cNvPr id="6" name="Picture 5"/>
          <p:cNvPicPr>
            <a:picLocks noChangeAspect="1"/>
          </p:cNvPicPr>
          <p:nvPr/>
        </p:nvPicPr>
        <p:blipFill>
          <a:blip r:embed="rId3"/>
          <a:stretch>
            <a:fillRect/>
          </a:stretch>
        </p:blipFill>
        <p:spPr>
          <a:xfrm>
            <a:off x="1071604" y="3688307"/>
            <a:ext cx="6029107" cy="317321"/>
          </a:xfrm>
          <a:prstGeom prst="rect">
            <a:avLst/>
          </a:prstGeom>
        </p:spPr>
      </p:pic>
      <p:sp>
        <p:nvSpPr>
          <p:cNvPr id="10" name="Curved Down Arrow 9"/>
          <p:cNvSpPr/>
          <p:nvPr/>
        </p:nvSpPr>
        <p:spPr>
          <a:xfrm flipH="1" flipV="1">
            <a:off x="3093155" y="4005628"/>
            <a:ext cx="2140293" cy="386268"/>
          </a:xfrm>
          <a:prstGeom prst="curved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Down Arrow 10"/>
          <p:cNvSpPr/>
          <p:nvPr/>
        </p:nvSpPr>
        <p:spPr>
          <a:xfrm flipH="1" flipV="1">
            <a:off x="3476978" y="4005628"/>
            <a:ext cx="2915114" cy="386268"/>
          </a:xfrm>
          <a:prstGeom prst="curvedDownArrow">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p:cNvPicPr>
            <a:picLocks noChangeAspect="1"/>
          </p:cNvPicPr>
          <p:nvPr/>
        </p:nvPicPr>
        <p:blipFill>
          <a:blip r:embed="rId4"/>
          <a:stretch>
            <a:fillRect/>
          </a:stretch>
        </p:blipFill>
        <p:spPr>
          <a:xfrm>
            <a:off x="1071604" y="6092880"/>
            <a:ext cx="4294014" cy="206319"/>
          </a:xfrm>
          <a:prstGeom prst="rect">
            <a:avLst/>
          </a:prstGeom>
        </p:spPr>
      </p:pic>
    </p:spTree>
    <p:extLst>
      <p:ext uri="{BB962C8B-B14F-4D97-AF65-F5344CB8AC3E}">
        <p14:creationId xmlns:p14="http://schemas.microsoft.com/office/powerpoint/2010/main" val="3772349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27636"/>
            <a:ext cx="8420368" cy="733063"/>
          </a:xfrm>
        </p:spPr>
        <p:txBody>
          <a:bodyPr>
            <a:normAutofit fontScale="90000"/>
          </a:bodyPr>
          <a:lstStyle/>
          <a:p>
            <a:r>
              <a:rPr lang="en-US" smtClean="0"/>
              <a:t>How to log print statements using the logging module</a:t>
            </a:r>
            <a:endParaRPr lang="en-US"/>
          </a:p>
        </p:txBody>
      </p:sp>
      <p:sp>
        <p:nvSpPr>
          <p:cNvPr id="3" name="Content Placeholder 2"/>
          <p:cNvSpPr>
            <a:spLocks noGrp="1"/>
          </p:cNvSpPr>
          <p:nvPr>
            <p:ph idx="1"/>
          </p:nvPr>
        </p:nvSpPr>
        <p:spPr>
          <a:xfrm>
            <a:off x="677333" y="1438160"/>
            <a:ext cx="8794256" cy="5301306"/>
          </a:xfrm>
        </p:spPr>
        <p:txBody>
          <a:bodyPr>
            <a:normAutofit/>
          </a:bodyPr>
          <a:lstStyle/>
          <a:p>
            <a:r>
              <a:rPr lang="en-US"/>
              <a:t>All three lines also went to the log file, in this case called “</a:t>
            </a:r>
            <a:r>
              <a:rPr lang="en-US" smtClean="0"/>
              <a:t>Output_log_020615_1129.txt”:</a:t>
            </a:r>
          </a:p>
          <a:p>
            <a:pPr lvl="1"/>
            <a:endParaRPr lang="en-US"/>
          </a:p>
          <a:p>
            <a:pPr lvl="1"/>
            <a:endParaRPr lang="en-US" smtClean="0"/>
          </a:p>
          <a:p>
            <a:pPr lvl="0"/>
            <a:endParaRPr lang="en-US"/>
          </a:p>
          <a:p>
            <a:r>
              <a:rPr lang="en-US" smtClean="0"/>
              <a:t>The log file can be named anything you like. It can have the extension .txt or .log. In this example case, I used today’s date and timestamp as part of the name of the log. </a:t>
            </a:r>
            <a:r>
              <a:rPr lang="en-US"/>
              <a:t>“Output_log</a:t>
            </a:r>
            <a:r>
              <a:rPr lang="en-US" smtClean="0"/>
              <a:t>_” + MMDDYY + “_” + HHMM + “.txt”.</a:t>
            </a:r>
            <a:endParaRPr lang="en-US"/>
          </a:p>
          <a:p>
            <a:pPr marL="0" indent="0">
              <a:buNone/>
            </a:pPr>
            <a:endParaRPr lang="en-US" sz="1400" smtClean="0"/>
          </a:p>
          <a:p>
            <a:pPr marL="0" indent="0">
              <a:buNone/>
            </a:pPr>
            <a:endParaRPr lang="en-US" sz="1400"/>
          </a:p>
        </p:txBody>
      </p:sp>
      <p:pic>
        <p:nvPicPr>
          <p:cNvPr id="4" name="Picture 3"/>
          <p:cNvPicPr>
            <a:picLocks noChangeAspect="1"/>
          </p:cNvPicPr>
          <p:nvPr/>
        </p:nvPicPr>
        <p:blipFill>
          <a:blip r:embed="rId2"/>
          <a:stretch>
            <a:fillRect/>
          </a:stretch>
        </p:blipFill>
        <p:spPr>
          <a:xfrm>
            <a:off x="1071604" y="2302856"/>
            <a:ext cx="3923809" cy="666667"/>
          </a:xfrm>
          <a:prstGeom prst="rect">
            <a:avLst/>
          </a:prstGeom>
        </p:spPr>
      </p:pic>
    </p:spTree>
    <p:extLst>
      <p:ext uri="{BB962C8B-B14F-4D97-AF65-F5344CB8AC3E}">
        <p14:creationId xmlns:p14="http://schemas.microsoft.com/office/powerpoint/2010/main" val="3586380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27636"/>
            <a:ext cx="8420368" cy="733063"/>
          </a:xfrm>
        </p:spPr>
        <p:txBody>
          <a:bodyPr>
            <a:normAutofit fontScale="90000"/>
          </a:bodyPr>
          <a:lstStyle/>
          <a:p>
            <a:r>
              <a:rPr lang="en-US" smtClean="0"/>
              <a:t>How to log print statements using the logging module</a:t>
            </a:r>
            <a:endParaRPr lang="en-US"/>
          </a:p>
        </p:txBody>
      </p:sp>
      <p:sp>
        <p:nvSpPr>
          <p:cNvPr id="3" name="Content Placeholder 2"/>
          <p:cNvSpPr>
            <a:spLocks noGrp="1"/>
          </p:cNvSpPr>
          <p:nvPr>
            <p:ph idx="1"/>
          </p:nvPr>
        </p:nvSpPr>
        <p:spPr>
          <a:xfrm>
            <a:off x="677333" y="1438160"/>
            <a:ext cx="8794256" cy="5301306"/>
          </a:xfrm>
        </p:spPr>
        <p:txBody>
          <a:bodyPr>
            <a:normAutofit/>
          </a:bodyPr>
          <a:lstStyle/>
          <a:p>
            <a:r>
              <a:rPr lang="en-US" smtClean="0"/>
              <a:t>Here is the log_handlers function that makes this work</a:t>
            </a:r>
            <a:r>
              <a:rPr lang="en-US" smtClean="0"/>
              <a:t>: (for complete code, see the associated .py code examples)</a:t>
            </a:r>
            <a:endParaRPr lang="en-US" smtClean="0"/>
          </a:p>
          <a:p>
            <a:pPr lvl="1"/>
            <a:endParaRPr lang="en-US"/>
          </a:p>
          <a:p>
            <a:pPr lvl="1"/>
            <a:endParaRPr lang="en-US" smtClean="0"/>
          </a:p>
          <a:p>
            <a:pPr lvl="0"/>
            <a:endParaRPr lang="en-US"/>
          </a:p>
          <a:p>
            <a:pPr marL="0" indent="0">
              <a:buNone/>
            </a:pPr>
            <a:endParaRPr lang="en-US" sz="1400" smtClean="0"/>
          </a:p>
          <a:p>
            <a:pPr marL="0" indent="0">
              <a:buNone/>
            </a:pPr>
            <a:endParaRPr lang="en-US" sz="1400"/>
          </a:p>
        </p:txBody>
      </p:sp>
      <p:pic>
        <p:nvPicPr>
          <p:cNvPr id="5" name="Picture 4"/>
          <p:cNvPicPr>
            <a:picLocks noChangeAspect="1"/>
          </p:cNvPicPr>
          <p:nvPr/>
        </p:nvPicPr>
        <p:blipFill>
          <a:blip r:embed="rId2"/>
          <a:stretch>
            <a:fillRect/>
          </a:stretch>
        </p:blipFill>
        <p:spPr>
          <a:xfrm>
            <a:off x="1071603" y="2128188"/>
            <a:ext cx="6067471" cy="4611278"/>
          </a:xfrm>
          <a:prstGeom prst="rect">
            <a:avLst/>
          </a:prstGeom>
        </p:spPr>
      </p:pic>
    </p:spTree>
    <p:extLst>
      <p:ext uri="{BB962C8B-B14F-4D97-AF65-F5344CB8AC3E}">
        <p14:creationId xmlns:p14="http://schemas.microsoft.com/office/powerpoint/2010/main" val="2189999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27636"/>
            <a:ext cx="8420368" cy="733063"/>
          </a:xfrm>
        </p:spPr>
        <p:txBody>
          <a:bodyPr>
            <a:normAutofit fontScale="90000"/>
          </a:bodyPr>
          <a:lstStyle/>
          <a:p>
            <a:r>
              <a:rPr lang="en-US" smtClean="0"/>
              <a:t>How to log print statements using the logging module</a:t>
            </a:r>
            <a:endParaRPr lang="en-US"/>
          </a:p>
        </p:txBody>
      </p:sp>
      <p:sp>
        <p:nvSpPr>
          <p:cNvPr id="3" name="Content Placeholder 2"/>
          <p:cNvSpPr>
            <a:spLocks noGrp="1"/>
          </p:cNvSpPr>
          <p:nvPr>
            <p:ph idx="1"/>
          </p:nvPr>
        </p:nvSpPr>
        <p:spPr>
          <a:xfrm>
            <a:off x="677332" y="1438160"/>
            <a:ext cx="9019823" cy="5301306"/>
          </a:xfrm>
        </p:spPr>
        <p:txBody>
          <a:bodyPr>
            <a:normAutofit/>
          </a:bodyPr>
          <a:lstStyle/>
          <a:p>
            <a:r>
              <a:rPr lang="en-US" smtClean="0"/>
              <a:t>The mode=‘w’ in the Filehandler setup is optional and will cause the log handler to overwrite the existing log file with each subsequent execution of your script. This can be left off and the default </a:t>
            </a:r>
            <a:r>
              <a:rPr lang="en-US" smtClean="0"/>
              <a:t>setting would </a:t>
            </a:r>
            <a:r>
              <a:rPr lang="en-US" smtClean="0"/>
              <a:t>be </a:t>
            </a:r>
            <a:r>
              <a:rPr lang="en-US" smtClean="0"/>
              <a:t>“append”.</a:t>
            </a:r>
            <a:endParaRPr lang="en-US" smtClean="0"/>
          </a:p>
          <a:p>
            <a:pPr lvl="1"/>
            <a:endParaRPr lang="en-US"/>
          </a:p>
          <a:p>
            <a:r>
              <a:rPr lang="en-US" smtClean="0"/>
              <a:t>For example:</a:t>
            </a:r>
            <a:endParaRPr lang="en-US"/>
          </a:p>
          <a:p>
            <a:pPr marL="0" indent="0">
              <a:buNone/>
            </a:pPr>
            <a:endParaRPr lang="en-US" sz="1400" smtClean="0"/>
          </a:p>
          <a:p>
            <a:pPr marL="0" indent="0">
              <a:buNone/>
            </a:pPr>
            <a:endParaRPr lang="en-US" sz="1400"/>
          </a:p>
          <a:p>
            <a:endParaRPr lang="en-US" smtClean="0"/>
          </a:p>
          <a:p>
            <a:r>
              <a:rPr lang="en-US" smtClean="0"/>
              <a:t>While </a:t>
            </a:r>
            <a:r>
              <a:rPr lang="en-US" smtClean="0"/>
              <a:t>this tutorial covers just a single use case, there are many other things that can be done with the logging module. For more </a:t>
            </a:r>
            <a:r>
              <a:rPr lang="en-US" smtClean="0"/>
              <a:t>details, visit the following </a:t>
            </a:r>
            <a:r>
              <a:rPr lang="en-US" smtClean="0"/>
              <a:t>website resources:</a:t>
            </a:r>
          </a:p>
          <a:p>
            <a:r>
              <a:rPr lang="en-US">
                <a:hlinkClick r:id="rId2"/>
              </a:rPr>
              <a:t>https://</a:t>
            </a:r>
            <a:r>
              <a:rPr lang="en-US" smtClean="0">
                <a:hlinkClick r:id="rId2"/>
              </a:rPr>
              <a:t>docs.python.org/2/library/logging.html</a:t>
            </a:r>
            <a:endParaRPr lang="en-US"/>
          </a:p>
          <a:p>
            <a:r>
              <a:rPr lang="en-US">
                <a:hlinkClick r:id="rId3"/>
              </a:rPr>
              <a:t>http://</a:t>
            </a:r>
            <a:r>
              <a:rPr lang="en-US" smtClean="0">
                <a:hlinkClick r:id="rId3"/>
              </a:rPr>
              <a:t>www.blog.pythonlibrary.org/2012/08/02/python-101-an-intro-to-logging</a:t>
            </a:r>
            <a:endParaRPr lang="en-US" smtClean="0"/>
          </a:p>
          <a:p>
            <a:endParaRPr lang="en-US"/>
          </a:p>
          <a:p>
            <a:endParaRPr lang="en-US"/>
          </a:p>
          <a:p>
            <a:pPr marL="0" indent="0">
              <a:buNone/>
            </a:pPr>
            <a:endParaRPr lang="en-US" sz="1400"/>
          </a:p>
        </p:txBody>
      </p:sp>
      <p:pic>
        <p:nvPicPr>
          <p:cNvPr id="4" name="Picture 3"/>
          <p:cNvPicPr>
            <a:picLocks noChangeAspect="1"/>
          </p:cNvPicPr>
          <p:nvPr/>
        </p:nvPicPr>
        <p:blipFill>
          <a:blip r:embed="rId4"/>
          <a:stretch>
            <a:fillRect/>
          </a:stretch>
        </p:blipFill>
        <p:spPr>
          <a:xfrm>
            <a:off x="1071603" y="2401546"/>
            <a:ext cx="6441384" cy="262631"/>
          </a:xfrm>
          <a:prstGeom prst="rect">
            <a:avLst/>
          </a:prstGeom>
        </p:spPr>
      </p:pic>
      <p:pic>
        <p:nvPicPr>
          <p:cNvPr id="6" name="Picture 5"/>
          <p:cNvPicPr>
            <a:picLocks noChangeAspect="1"/>
          </p:cNvPicPr>
          <p:nvPr/>
        </p:nvPicPr>
        <p:blipFill>
          <a:blip r:embed="rId5"/>
          <a:stretch>
            <a:fillRect/>
          </a:stretch>
        </p:blipFill>
        <p:spPr>
          <a:xfrm>
            <a:off x="1071603" y="3205395"/>
            <a:ext cx="5508202" cy="278896"/>
          </a:xfrm>
          <a:prstGeom prst="rect">
            <a:avLst/>
          </a:prstGeom>
        </p:spPr>
      </p:pic>
    </p:spTree>
    <p:extLst>
      <p:ext uri="{BB962C8B-B14F-4D97-AF65-F5344CB8AC3E}">
        <p14:creationId xmlns:p14="http://schemas.microsoft.com/office/powerpoint/2010/main" val="1793370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223A6DDA446245BAF0730C1A586138" ma:contentTypeVersion="" ma:contentTypeDescription="Create a new document." ma:contentTypeScope="" ma:versionID="44aef5987cb543ef793072d38c56f5ab">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170789-0269-4DC6-B1E9-7C2071246019}"/>
</file>

<file path=customXml/itemProps2.xml><?xml version="1.0" encoding="utf-8"?>
<ds:datastoreItem xmlns:ds="http://schemas.openxmlformats.org/officeDocument/2006/customXml" ds:itemID="{938CF382-D348-45D5-A1D7-D91C4EFE7D8B}"/>
</file>

<file path=customXml/itemProps3.xml><?xml version="1.0" encoding="utf-8"?>
<ds:datastoreItem xmlns:ds="http://schemas.openxmlformats.org/officeDocument/2006/customXml" ds:itemID="{D31AB1D2-E403-48FC-BC57-D8EE0AB9CF0B}"/>
</file>

<file path=docProps/app.xml><?xml version="1.0" encoding="utf-8"?>
<Properties xmlns="http://schemas.openxmlformats.org/officeDocument/2006/extended-properties" xmlns:vt="http://schemas.openxmlformats.org/officeDocument/2006/docPropsVTypes">
  <Template>Facet</Template>
  <TotalTime>65813</TotalTime>
  <Words>769</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Using the logging module to send output to a log and the console</vt:lpstr>
      <vt:lpstr>How to log print statements using the logging module</vt:lpstr>
      <vt:lpstr>How to log print statements using the logging module</vt:lpstr>
      <vt:lpstr>How to log print statements using the logging module</vt:lpstr>
      <vt:lpstr>How to log print statements using the logging module</vt:lpstr>
      <vt:lpstr>How to log print statements using the logging module</vt:lpstr>
      <vt:lpstr>How to log print statements using the logging module</vt:lpstr>
      <vt:lpstr>How to log print statements using the logging module</vt:lpstr>
      <vt:lpstr>How to log print statements using the logging module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Python for DBEs</dc:title>
  <dc:creator>Nielsen Christopher (HERE/Fargo)</dc:creator>
  <cp:lastModifiedBy>Nielsen Christopher (HERE/Fargo)</cp:lastModifiedBy>
  <cp:revision>685</cp:revision>
  <dcterms:created xsi:type="dcterms:W3CDTF">2014-08-08T20:37:03Z</dcterms:created>
  <dcterms:modified xsi:type="dcterms:W3CDTF">2015-02-06T20:19:06Z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0x01010036223A6DDA446245BAF0730C1A586138</vt:lpwstr>
  </property>
</Properties>
</file>