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Economica" panose="020B0604020202020204" charset="0"/>
      <p:regular r:id="rId11"/>
      <p:bold r:id="rId12"/>
      <p:italic r:id="rId13"/>
      <p:boldItalic r:id="rId14"/>
    </p:embeddedFont>
    <p:embeddedFont>
      <p:font typeface="Open Sans" panose="020B0604020202020204" charset="0"/>
      <p:regular r:id="rId15"/>
      <p:bold r:id="rId16"/>
      <p:italic r:id="rId17"/>
      <p:boldItalic r:id="rId18"/>
    </p:embeddedFont>
    <p:embeddedFont>
      <p:font typeface="Spectral"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19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a1998" userId="be587ce3-266a-4fae-a98f-37963c178408" providerId="ADAL" clId="{3116111E-E316-491F-98F5-2A9F980FDBA9}"/>
    <pc:docChg chg="modSld">
      <pc:chgData name="sca1998" userId="be587ce3-266a-4fae-a98f-37963c178408" providerId="ADAL" clId="{3116111E-E316-491F-98F5-2A9F980FDBA9}" dt="2019-04-04T19:18:39.356" v="92" actId="20577"/>
      <pc:docMkLst>
        <pc:docMk/>
      </pc:docMkLst>
      <pc:sldChg chg="modSp">
        <pc:chgData name="sca1998" userId="be587ce3-266a-4fae-a98f-37963c178408" providerId="ADAL" clId="{3116111E-E316-491F-98F5-2A9F980FDBA9}" dt="2019-04-04T19:18:39.356" v="92" actId="20577"/>
        <pc:sldMkLst>
          <pc:docMk/>
          <pc:sldMk cId="0" sldId="261"/>
        </pc:sldMkLst>
        <pc:spChg chg="mod">
          <ac:chgData name="sca1998" userId="be587ce3-266a-4fae-a98f-37963c178408" providerId="ADAL" clId="{3116111E-E316-491F-98F5-2A9F980FDBA9}" dt="2019-04-04T19:18:39.356" v="92" actId="20577"/>
          <ac:spMkLst>
            <pc:docMk/>
            <pc:sldMk cId="0" sldId="261"/>
            <ac:spMk id="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ee260ee09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ee260ee09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ee260ee09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ee260ee09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ee260ee0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ee260ee0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ee260ee09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ee260ee0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ee260ee09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ee260ee0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ee260ee09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ee260ee09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cc50038f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cc50038f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cnfh8EovrJ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7180"/>
            <a:ext cx="3054600" cy="153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4000"/>
          </a:p>
          <a:p>
            <a:pPr marL="0" lvl="0" indent="0" algn="ctr" rtl="0">
              <a:lnSpc>
                <a:spcPct val="115000"/>
              </a:lnSpc>
              <a:spcBef>
                <a:spcPts val="0"/>
              </a:spcBef>
              <a:spcAft>
                <a:spcPts val="0"/>
              </a:spcAft>
              <a:buNone/>
            </a:pPr>
            <a:r>
              <a:rPr lang="en-GB" sz="4000"/>
              <a:t>22.</a:t>
            </a:r>
            <a:endParaRPr sz="4000"/>
          </a:p>
          <a:p>
            <a:pPr marL="0" lvl="0" indent="0" algn="ctr" rtl="0">
              <a:spcBef>
                <a:spcPts val="0"/>
              </a:spcBef>
              <a:spcAft>
                <a:spcPts val="0"/>
              </a:spcAft>
              <a:buNone/>
            </a:pPr>
            <a:r>
              <a:rPr lang="en-GB" sz="4000"/>
              <a:t>COMP 3329 Group Project</a:t>
            </a:r>
            <a:endParaRPr sz="4000"/>
          </a:p>
        </p:txBody>
      </p:sp>
      <p:sp>
        <p:nvSpPr>
          <p:cNvPr id="63" name="Google Shape;63;p13"/>
          <p:cNvSpPr txBox="1">
            <a:spLocks noGrp="1"/>
          </p:cNvSpPr>
          <p:nvPr>
            <p:ph type="subTitle" idx="1"/>
          </p:nvPr>
        </p:nvSpPr>
        <p:spPr>
          <a:xfrm>
            <a:off x="390550" y="3737000"/>
            <a:ext cx="8520600" cy="792600"/>
          </a:xfrm>
          <a:prstGeom prst="rect">
            <a:avLst/>
          </a:prstGeom>
        </p:spPr>
        <p:txBody>
          <a:bodyPr spcFirstLastPara="1" wrap="square" lIns="91425" tIns="91425" rIns="91425" bIns="91425" anchor="t" anchorCtr="0">
            <a:noAutofit/>
          </a:bodyPr>
          <a:lstStyle/>
          <a:p>
            <a:pPr marL="6858000" lvl="0" indent="457200" algn="r" rtl="0">
              <a:spcBef>
                <a:spcPts val="0"/>
              </a:spcBef>
              <a:spcAft>
                <a:spcPts val="0"/>
              </a:spcAft>
              <a:buNone/>
            </a:pPr>
            <a:r>
              <a:rPr lang="en-GB" sz="1800"/>
              <a:t>Chau Wing Yu</a:t>
            </a:r>
            <a:endParaRPr sz="1800"/>
          </a:p>
          <a:p>
            <a:pPr marL="0" lvl="0" indent="0" algn="r" rtl="0">
              <a:spcBef>
                <a:spcPts val="0"/>
              </a:spcBef>
              <a:spcAft>
                <a:spcPts val="0"/>
              </a:spcAft>
              <a:buNone/>
            </a:pPr>
            <a:r>
              <a:rPr lang="en-GB" sz="1800"/>
              <a:t>Wan Ho Cheung</a:t>
            </a:r>
            <a:endParaRPr sz="1800"/>
          </a:p>
          <a:p>
            <a:pPr marL="0" lvl="0" indent="0" algn="r" rtl="0">
              <a:spcBef>
                <a:spcPts val="0"/>
              </a:spcBef>
              <a:spcAft>
                <a:spcPts val="0"/>
              </a:spcAft>
              <a:buNone/>
            </a:pPr>
            <a:r>
              <a:rPr lang="en-GB" sz="1800"/>
              <a:t>Wong Lok Hei</a:t>
            </a:r>
            <a:endParaRPr sz="1800"/>
          </a:p>
          <a:p>
            <a:pPr marL="0" lvl="0" indent="0" algn="r" rtl="0">
              <a:spcBef>
                <a:spcPts val="0"/>
              </a:spcBef>
              <a:spcAft>
                <a:spcPts val="0"/>
              </a:spcAft>
              <a:buNone/>
            </a:pPr>
            <a:r>
              <a:rPr lang="en-GB" sz="1800"/>
              <a:t>Susanto Christopher Alvin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5500" y="14875"/>
            <a:ext cx="4045200" cy="359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Inspiration.</a:t>
            </a:r>
            <a:endParaRPr/>
          </a:p>
          <a:p>
            <a:pPr marL="0" lvl="0" indent="0" algn="ctr" rtl="0">
              <a:spcBef>
                <a:spcPts val="0"/>
              </a:spcBef>
              <a:spcAft>
                <a:spcPts val="0"/>
              </a:spcAft>
              <a:buNone/>
            </a:pPr>
            <a:r>
              <a:rPr lang="en-GB"/>
              <a:t>Audition Online</a:t>
            </a:r>
            <a:br>
              <a:rPr lang="en-GB"/>
            </a:br>
            <a:r>
              <a:rPr lang="en-GB"/>
              <a:t>(勁舞團)</a:t>
            </a:r>
            <a:endParaRPr/>
          </a:p>
        </p:txBody>
      </p:sp>
      <p:sp>
        <p:nvSpPr>
          <p:cNvPr id="69" name="Google Shape;69;p14"/>
          <p:cNvSpPr txBox="1">
            <a:spLocks noGrp="1"/>
          </p:cNvSpPr>
          <p:nvPr>
            <p:ph type="body" idx="2"/>
          </p:nvPr>
        </p:nvSpPr>
        <p:spPr>
          <a:xfrm>
            <a:off x="4917400" y="1004225"/>
            <a:ext cx="3837000" cy="3695100"/>
          </a:xfrm>
          <a:prstGeom prst="rect">
            <a:avLst/>
          </a:prstGeom>
        </p:spPr>
        <p:txBody>
          <a:bodyPr spcFirstLastPara="1" wrap="square" lIns="91425" tIns="91425" rIns="91425" bIns="91425" anchor="ctr" anchorCtr="0">
            <a:noAutofit/>
          </a:bodyPr>
          <a:lstStyle/>
          <a:p>
            <a:pPr marL="457200" lvl="0" indent="-342900" algn="l" rtl="0">
              <a:lnSpc>
                <a:spcPct val="150000"/>
              </a:lnSpc>
              <a:spcBef>
                <a:spcPts val="0"/>
              </a:spcBef>
              <a:spcAft>
                <a:spcPts val="0"/>
              </a:spcAft>
              <a:buSzPts val="1800"/>
              <a:buFont typeface="Spectral"/>
              <a:buChar char="❖"/>
            </a:pPr>
            <a:r>
              <a:rPr lang="en-GB">
                <a:latin typeface="Spectral"/>
                <a:ea typeface="Spectral"/>
                <a:cs typeface="Spectral"/>
                <a:sym typeface="Spectral"/>
              </a:rPr>
              <a:t>Musical: 8-beat-1-space</a:t>
            </a:r>
            <a:endParaRPr>
              <a:latin typeface="Spectral"/>
              <a:ea typeface="Spectral"/>
              <a:cs typeface="Spectral"/>
              <a:sym typeface="Spectral"/>
            </a:endParaRPr>
          </a:p>
          <a:p>
            <a:pPr marL="457200" lvl="0" indent="-342900" algn="l" rtl="0">
              <a:lnSpc>
                <a:spcPct val="150000"/>
              </a:lnSpc>
              <a:spcBef>
                <a:spcPts val="0"/>
              </a:spcBef>
              <a:spcAft>
                <a:spcPts val="0"/>
              </a:spcAft>
              <a:buSzPts val="1800"/>
              <a:buFont typeface="Spectral"/>
              <a:buChar char="❖"/>
            </a:pPr>
            <a:r>
              <a:rPr lang="en-GB">
                <a:latin typeface="Spectral"/>
                <a:ea typeface="Spectral"/>
                <a:cs typeface="Spectral"/>
                <a:sym typeface="Spectral"/>
              </a:rPr>
              <a:t>Mechanics: Challenging!</a:t>
            </a:r>
            <a:endParaRPr>
              <a:latin typeface="Spectral"/>
              <a:ea typeface="Spectral"/>
              <a:cs typeface="Spectral"/>
              <a:sym typeface="Spectral"/>
            </a:endParaRPr>
          </a:p>
          <a:p>
            <a:pPr marL="457200" lvl="0" indent="-342900" algn="l" rtl="0">
              <a:lnSpc>
                <a:spcPct val="150000"/>
              </a:lnSpc>
              <a:spcBef>
                <a:spcPts val="0"/>
              </a:spcBef>
              <a:spcAft>
                <a:spcPts val="0"/>
              </a:spcAft>
              <a:buSzPts val="1800"/>
              <a:buFont typeface="Spectral"/>
              <a:buChar char="❖"/>
            </a:pPr>
            <a:r>
              <a:rPr lang="en-GB">
                <a:latin typeface="Spectral"/>
                <a:ea typeface="Spectral"/>
                <a:cs typeface="Spectral"/>
                <a:sym typeface="Spectral"/>
              </a:rPr>
              <a:t>Interactive: Multiplayer</a:t>
            </a:r>
            <a:endParaRPr>
              <a:latin typeface="Spectral"/>
              <a:ea typeface="Spectral"/>
              <a:cs typeface="Spectral"/>
              <a:sym typeface="Spectral"/>
            </a:endParaRPr>
          </a:p>
          <a:p>
            <a:pPr marL="457200" lvl="0" indent="-342900" algn="l" rtl="0">
              <a:lnSpc>
                <a:spcPct val="150000"/>
              </a:lnSpc>
              <a:spcBef>
                <a:spcPts val="0"/>
              </a:spcBef>
              <a:spcAft>
                <a:spcPts val="0"/>
              </a:spcAft>
              <a:buSzPts val="1800"/>
              <a:buFont typeface="Spectral"/>
              <a:buChar char="❖"/>
            </a:pPr>
            <a:r>
              <a:rPr lang="en-GB">
                <a:latin typeface="Spectral"/>
                <a:ea typeface="Spectral"/>
                <a:cs typeface="Spectral"/>
                <a:sym typeface="Spectral"/>
              </a:rPr>
              <a:t>Enjoy: Your favourite music ~</a:t>
            </a:r>
            <a:endParaRPr>
              <a:latin typeface="Spectral"/>
              <a:ea typeface="Spectral"/>
              <a:cs typeface="Spectral"/>
              <a:sym typeface="Spectral"/>
            </a:endParaRPr>
          </a:p>
          <a:p>
            <a:pPr marL="457200" lvl="0" indent="-342900" algn="l" rtl="0">
              <a:lnSpc>
                <a:spcPct val="150000"/>
              </a:lnSpc>
              <a:spcBef>
                <a:spcPts val="0"/>
              </a:spcBef>
              <a:spcAft>
                <a:spcPts val="0"/>
              </a:spcAft>
              <a:buSzPts val="1800"/>
              <a:buFont typeface="Spectral"/>
              <a:buChar char="❖"/>
            </a:pPr>
            <a:r>
              <a:rPr lang="en-GB">
                <a:latin typeface="Spectral"/>
                <a:ea typeface="Spectral"/>
                <a:cs typeface="Spectral"/>
                <a:sym typeface="Spectral"/>
              </a:rPr>
              <a:t>Boo: No storyline to follow</a:t>
            </a:r>
            <a:endParaRPr>
              <a:latin typeface="Spectral"/>
              <a:ea typeface="Spectral"/>
              <a:cs typeface="Spectral"/>
              <a:sym typeface="Spectr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10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10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1000"/>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1000"/>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1000"/>
                                        <p:tgtEl>
                                          <p:spTgt spid="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773713" y="-215325"/>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Audition Online: Gameplay</a:t>
            </a:r>
            <a:endParaRPr/>
          </a:p>
        </p:txBody>
      </p:sp>
      <p:pic>
        <p:nvPicPr>
          <p:cNvPr id="75" name="Google Shape;75;p15" descr="Audition Online is a dancing game where you can dance to some fantastic songs. There are many modes in this game such as Block Beat and Crazy Choreography 4key (CC4). Also, you can easily make friends on it. It is a fun game so download and enjoy!!!&#10;&#10;Download:&#10;http://www.redbana.com/download.asp&#10;&#10;Ask questions if you are confused on how to download it ^.^&#10;EDIT: Now there is a Steam Audition so you can download it on either the website or the Steam one. They both connect to the same servers so you can still meet players and me!!! Hope to see you soon!" title="Audition Online Gameplay 2015">
            <a:hlinkClick r:id="rId3"/>
          </p:cNvPr>
          <p:cNvPicPr preferRelativeResize="0"/>
          <p:nvPr/>
        </p:nvPicPr>
        <p:blipFill>
          <a:blip r:embed="rId4">
            <a:alphaModFix/>
          </a:blip>
          <a:stretch>
            <a:fillRect/>
          </a:stretch>
        </p:blipFill>
        <p:spPr>
          <a:xfrm>
            <a:off x="2337519" y="1071300"/>
            <a:ext cx="4469026" cy="335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Lost Slime: Find me a new Home!</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666666"/>
              </a:buClr>
              <a:buSzPts val="1800"/>
              <a:buFont typeface="Spectral"/>
              <a:buChar char="❖"/>
            </a:pPr>
            <a:r>
              <a:rPr lang="en-GB" dirty="0">
                <a:solidFill>
                  <a:srgbClr val="666666"/>
                </a:solidFill>
                <a:latin typeface="Spectral"/>
                <a:ea typeface="Spectral"/>
                <a:cs typeface="Spectral"/>
                <a:sym typeface="Spectral"/>
              </a:rPr>
              <a:t>Genre: Educational / Musical</a:t>
            </a:r>
            <a:endParaRPr dirty="0">
              <a:solidFill>
                <a:srgbClr val="666666"/>
              </a:solidFill>
              <a:latin typeface="Spectral"/>
              <a:ea typeface="Spectral"/>
              <a:cs typeface="Spectral"/>
              <a:sym typeface="Spectral"/>
            </a:endParaRPr>
          </a:p>
          <a:p>
            <a:pPr marL="457200" lvl="0" indent="-342900" algn="l" rtl="0">
              <a:lnSpc>
                <a:spcPct val="150000"/>
              </a:lnSpc>
              <a:spcBef>
                <a:spcPts val="0"/>
              </a:spcBef>
              <a:spcAft>
                <a:spcPts val="0"/>
              </a:spcAft>
              <a:buClr>
                <a:srgbClr val="666666"/>
              </a:buClr>
              <a:buSzPts val="1800"/>
              <a:buFont typeface="Spectral"/>
              <a:buChar char="❖"/>
            </a:pPr>
            <a:r>
              <a:rPr lang="en-GB" dirty="0">
                <a:solidFill>
                  <a:srgbClr val="666666"/>
                </a:solidFill>
                <a:latin typeface="Spectral"/>
                <a:ea typeface="Spectral"/>
                <a:cs typeface="Spectral"/>
                <a:sym typeface="Spectral"/>
              </a:rPr>
              <a:t>Scope: </a:t>
            </a:r>
            <a:r>
              <a:rPr lang="en-GB" dirty="0" err="1">
                <a:solidFill>
                  <a:srgbClr val="666666"/>
                </a:solidFill>
                <a:latin typeface="Spectral"/>
                <a:ea typeface="Spectral"/>
                <a:cs typeface="Spectral"/>
                <a:sym typeface="Spectral"/>
              </a:rPr>
              <a:t>PvP</a:t>
            </a:r>
            <a:r>
              <a:rPr lang="en-GB" dirty="0">
                <a:solidFill>
                  <a:srgbClr val="666666"/>
                </a:solidFill>
                <a:latin typeface="Spectral"/>
                <a:ea typeface="Spectral"/>
                <a:cs typeface="Spectral"/>
                <a:sym typeface="Spectral"/>
              </a:rPr>
              <a:t> mode (default), high-score mode (single), survival mode (endless)</a:t>
            </a:r>
            <a:endParaRPr dirty="0">
              <a:solidFill>
                <a:srgbClr val="666666"/>
              </a:solidFill>
              <a:latin typeface="Spectral"/>
              <a:ea typeface="Spectral"/>
              <a:cs typeface="Spectral"/>
              <a:sym typeface="Spectral"/>
            </a:endParaRPr>
          </a:p>
          <a:p>
            <a:pPr marL="457200" lvl="0" indent="-342900" algn="l" rtl="0">
              <a:lnSpc>
                <a:spcPct val="150000"/>
              </a:lnSpc>
              <a:spcBef>
                <a:spcPts val="0"/>
              </a:spcBef>
              <a:spcAft>
                <a:spcPts val="0"/>
              </a:spcAft>
              <a:buClr>
                <a:srgbClr val="666666"/>
              </a:buClr>
              <a:buSzPts val="1800"/>
              <a:buFont typeface="Spectral"/>
              <a:buChar char="❖"/>
            </a:pPr>
            <a:r>
              <a:rPr lang="en-GB" dirty="0">
                <a:solidFill>
                  <a:srgbClr val="666666"/>
                </a:solidFill>
                <a:latin typeface="Spectral"/>
                <a:ea typeface="Spectral"/>
                <a:cs typeface="Spectral"/>
                <a:sym typeface="Spectral"/>
              </a:rPr>
              <a:t>Storyline:</a:t>
            </a:r>
            <a:endParaRPr dirty="0">
              <a:solidFill>
                <a:srgbClr val="666666"/>
              </a:solidFill>
              <a:latin typeface="Spectral"/>
              <a:ea typeface="Spectral"/>
              <a:cs typeface="Spectral"/>
              <a:sym typeface="Spectral"/>
            </a:endParaRPr>
          </a:p>
          <a:p>
            <a:pPr marL="914400" lvl="1" indent="-317500" algn="l" rtl="0">
              <a:lnSpc>
                <a:spcPct val="150000"/>
              </a:lnSpc>
              <a:spcBef>
                <a:spcPts val="0"/>
              </a:spcBef>
              <a:spcAft>
                <a:spcPts val="0"/>
              </a:spcAft>
              <a:buClr>
                <a:srgbClr val="666666"/>
              </a:buClr>
              <a:buSzPts val="1400"/>
              <a:buFont typeface="Spectral"/>
              <a:buChar char="➢"/>
            </a:pPr>
            <a:r>
              <a:rPr lang="en-GB" dirty="0" err="1">
                <a:solidFill>
                  <a:srgbClr val="666666"/>
                </a:solidFill>
                <a:latin typeface="Spectral"/>
                <a:ea typeface="Spectral"/>
                <a:cs typeface="Spectral"/>
                <a:sym typeface="Spectral"/>
              </a:rPr>
              <a:t>Slimey</a:t>
            </a:r>
            <a:r>
              <a:rPr lang="en-GB" dirty="0">
                <a:solidFill>
                  <a:srgbClr val="666666"/>
                </a:solidFill>
                <a:latin typeface="Spectral"/>
                <a:ea typeface="Spectral"/>
                <a:cs typeface="Spectral"/>
                <a:sym typeface="Spectral"/>
              </a:rPr>
              <a:t> is lost! It’s been strolling around a plain field with nothing nearby...</a:t>
            </a:r>
            <a:endParaRPr dirty="0">
              <a:solidFill>
                <a:srgbClr val="666666"/>
              </a:solidFill>
              <a:latin typeface="Spectral"/>
              <a:ea typeface="Spectral"/>
              <a:cs typeface="Spectral"/>
              <a:sym typeface="Spectral"/>
            </a:endParaRPr>
          </a:p>
          <a:p>
            <a:pPr marL="914400" lvl="1" indent="-317500" algn="l" rtl="0">
              <a:lnSpc>
                <a:spcPct val="150000"/>
              </a:lnSpc>
              <a:spcBef>
                <a:spcPts val="0"/>
              </a:spcBef>
              <a:spcAft>
                <a:spcPts val="0"/>
              </a:spcAft>
              <a:buClr>
                <a:srgbClr val="666666"/>
              </a:buClr>
              <a:buSzPts val="1400"/>
              <a:buFont typeface="Spectral"/>
              <a:buChar char="➢"/>
            </a:pPr>
            <a:r>
              <a:rPr lang="en-GB" dirty="0">
                <a:solidFill>
                  <a:srgbClr val="666666"/>
                </a:solidFill>
                <a:latin typeface="Spectral"/>
                <a:ea typeface="Spectral"/>
                <a:cs typeface="Spectral"/>
                <a:sym typeface="Spectral"/>
              </a:rPr>
              <a:t>Help </a:t>
            </a:r>
            <a:r>
              <a:rPr lang="en-GB" dirty="0" err="1">
                <a:solidFill>
                  <a:srgbClr val="666666"/>
                </a:solidFill>
                <a:latin typeface="Spectral"/>
                <a:ea typeface="Spectral"/>
                <a:cs typeface="Spectral"/>
                <a:sym typeface="Spectral"/>
              </a:rPr>
              <a:t>Slimey</a:t>
            </a:r>
            <a:r>
              <a:rPr lang="en-GB" dirty="0">
                <a:solidFill>
                  <a:srgbClr val="666666"/>
                </a:solidFill>
                <a:latin typeface="Spectral"/>
                <a:ea typeface="Spectral"/>
                <a:cs typeface="Spectral"/>
                <a:sym typeface="Spectral"/>
              </a:rPr>
              <a:t>! Build a pillar to elevate </a:t>
            </a:r>
            <a:r>
              <a:rPr lang="en-GB" dirty="0" err="1">
                <a:solidFill>
                  <a:srgbClr val="666666"/>
                </a:solidFill>
                <a:latin typeface="Spectral"/>
                <a:ea typeface="Spectral"/>
                <a:cs typeface="Spectral"/>
                <a:sym typeface="Spectral"/>
              </a:rPr>
              <a:t>Slimey</a:t>
            </a:r>
            <a:r>
              <a:rPr lang="en-GB" dirty="0">
                <a:solidFill>
                  <a:srgbClr val="666666"/>
                </a:solidFill>
                <a:latin typeface="Spectral"/>
                <a:ea typeface="Spectral"/>
                <a:cs typeface="Spectral"/>
                <a:sym typeface="Spectral"/>
              </a:rPr>
              <a:t> to give it HIGH vision...</a:t>
            </a:r>
            <a:endParaRPr dirty="0">
              <a:solidFill>
                <a:srgbClr val="666666"/>
              </a:solidFill>
              <a:latin typeface="Spectral"/>
              <a:ea typeface="Spectral"/>
              <a:cs typeface="Spectral"/>
              <a:sym typeface="Spectral"/>
            </a:endParaRPr>
          </a:p>
          <a:p>
            <a:pPr marL="914400" lvl="1" indent="-317500" algn="l" rtl="0">
              <a:lnSpc>
                <a:spcPct val="150000"/>
              </a:lnSpc>
              <a:spcBef>
                <a:spcPts val="0"/>
              </a:spcBef>
              <a:spcAft>
                <a:spcPts val="0"/>
              </a:spcAft>
              <a:buClr>
                <a:srgbClr val="666666"/>
              </a:buClr>
              <a:buSzPts val="1400"/>
              <a:buFont typeface="Spectral"/>
              <a:buChar char="➢"/>
            </a:pPr>
            <a:r>
              <a:rPr lang="en-GB" dirty="0">
                <a:solidFill>
                  <a:srgbClr val="666666"/>
                </a:solidFill>
                <a:latin typeface="Spectral"/>
                <a:ea typeface="Spectral"/>
                <a:cs typeface="Spectral"/>
                <a:sym typeface="Spectral"/>
              </a:rPr>
              <a:t>The HIGHER </a:t>
            </a:r>
            <a:r>
              <a:rPr lang="en-GB" dirty="0" err="1">
                <a:solidFill>
                  <a:srgbClr val="666666"/>
                </a:solidFill>
                <a:latin typeface="Spectral"/>
                <a:ea typeface="Spectral"/>
                <a:cs typeface="Spectral"/>
                <a:sym typeface="Spectral"/>
              </a:rPr>
              <a:t>Slimey</a:t>
            </a:r>
            <a:r>
              <a:rPr lang="en-GB" dirty="0">
                <a:solidFill>
                  <a:srgbClr val="666666"/>
                </a:solidFill>
                <a:latin typeface="Spectral"/>
                <a:ea typeface="Spectral"/>
                <a:cs typeface="Spectral"/>
                <a:sym typeface="Spectral"/>
              </a:rPr>
              <a:t> goes, the more likely it’s going to find a shelter!</a:t>
            </a:r>
            <a:endParaRPr dirty="0">
              <a:solidFill>
                <a:srgbClr val="666666"/>
              </a:solidFill>
              <a:latin typeface="Spectral"/>
              <a:ea typeface="Spectral"/>
              <a:cs typeface="Spectral"/>
              <a:sym typeface="Spectral"/>
            </a:endParaRPr>
          </a:p>
          <a:p>
            <a:pPr marL="914400" lvl="1" indent="-317500" algn="l" rtl="0">
              <a:lnSpc>
                <a:spcPct val="150000"/>
              </a:lnSpc>
              <a:spcBef>
                <a:spcPts val="0"/>
              </a:spcBef>
              <a:spcAft>
                <a:spcPts val="0"/>
              </a:spcAft>
              <a:buClr>
                <a:srgbClr val="666666"/>
              </a:buClr>
              <a:buSzPts val="1400"/>
              <a:buFont typeface="Spectral"/>
              <a:buChar char="➢"/>
            </a:pPr>
            <a:r>
              <a:rPr lang="en-GB" dirty="0">
                <a:solidFill>
                  <a:srgbClr val="666666"/>
                </a:solidFill>
                <a:latin typeface="Spectral"/>
                <a:ea typeface="Spectral"/>
                <a:cs typeface="Spectral"/>
                <a:sym typeface="Spectral"/>
              </a:rPr>
              <a:t>Build the pillar optimally! Follow your music beats for best performance!</a:t>
            </a:r>
            <a:endParaRPr dirty="0">
              <a:solidFill>
                <a:srgbClr val="666666"/>
              </a:solidFill>
              <a:latin typeface="Spectral"/>
              <a:ea typeface="Spectral"/>
              <a:cs typeface="Spectral"/>
              <a:sym typeface="Spectral"/>
            </a:endParaRPr>
          </a:p>
          <a:p>
            <a:pPr marL="457200" lvl="0" indent="-342900" algn="l" rtl="0">
              <a:lnSpc>
                <a:spcPct val="150000"/>
              </a:lnSpc>
              <a:spcBef>
                <a:spcPts val="0"/>
              </a:spcBef>
              <a:spcAft>
                <a:spcPts val="0"/>
              </a:spcAft>
              <a:buClr>
                <a:srgbClr val="666666"/>
              </a:buClr>
              <a:buSzPts val="1800"/>
              <a:buFont typeface="Spectral"/>
              <a:buChar char="❖"/>
            </a:pPr>
            <a:r>
              <a:rPr lang="en-GB" dirty="0">
                <a:solidFill>
                  <a:srgbClr val="666666"/>
                </a:solidFill>
                <a:latin typeface="Spectral"/>
                <a:ea typeface="Spectral"/>
                <a:cs typeface="Spectral"/>
                <a:sym typeface="Spectral"/>
              </a:rPr>
              <a:t>Platform: PC with Google Chrome</a:t>
            </a:r>
            <a:endParaRPr dirty="0">
              <a:solidFill>
                <a:srgbClr val="666666"/>
              </a:solidFill>
              <a:latin typeface="Spectral"/>
              <a:ea typeface="Spectral"/>
              <a:cs typeface="Spectral"/>
              <a:sym typeface="Spectr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GAME RULES</a:t>
            </a:r>
            <a:endParaRPr/>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25000"/>
              </a:lnSpc>
              <a:spcBef>
                <a:spcPts val="0"/>
              </a:spcBef>
              <a:spcAft>
                <a:spcPts val="0"/>
              </a:spcAft>
              <a:buClr>
                <a:srgbClr val="666666"/>
              </a:buClr>
              <a:buSzPts val="1800"/>
              <a:buFont typeface="Spectral"/>
              <a:buAutoNum type="arabicPeriod"/>
            </a:pPr>
            <a:r>
              <a:rPr lang="en-GB">
                <a:solidFill>
                  <a:srgbClr val="666666"/>
                </a:solidFill>
                <a:latin typeface="Spectral"/>
                <a:ea typeface="Spectral"/>
                <a:cs typeface="Spectral"/>
                <a:sym typeface="Spectral"/>
              </a:rPr>
              <a:t>Slimey begins the game on the ground. Full of grass and dirt. </a:t>
            </a:r>
            <a:r>
              <a:rPr lang="en-GB">
                <a:solidFill>
                  <a:srgbClr val="000000"/>
                </a:solidFill>
                <a:latin typeface="Spectral"/>
                <a:ea typeface="Spectral"/>
                <a:cs typeface="Spectral"/>
                <a:sym typeface="Spectral"/>
              </a:rPr>
              <a:t>Yuck!</a:t>
            </a:r>
            <a:endParaRPr>
              <a:solidFill>
                <a:srgbClr val="000000"/>
              </a:solidFill>
              <a:latin typeface="Spectral"/>
              <a:ea typeface="Spectral"/>
              <a:cs typeface="Spectral"/>
              <a:sym typeface="Spectral"/>
            </a:endParaRPr>
          </a:p>
          <a:p>
            <a:pPr marL="457200" lvl="0" indent="-342900" algn="l" rtl="0">
              <a:lnSpc>
                <a:spcPct val="125000"/>
              </a:lnSpc>
              <a:spcBef>
                <a:spcPts val="0"/>
              </a:spcBef>
              <a:spcAft>
                <a:spcPts val="0"/>
              </a:spcAft>
              <a:buClr>
                <a:srgbClr val="666666"/>
              </a:buClr>
              <a:buSzPts val="1800"/>
              <a:buFont typeface="Spectral"/>
              <a:buAutoNum type="arabicPeriod"/>
            </a:pPr>
            <a:r>
              <a:rPr lang="en-GB">
                <a:solidFill>
                  <a:srgbClr val="666666"/>
                </a:solidFill>
                <a:latin typeface="Spectral"/>
                <a:ea typeface="Spectral"/>
                <a:cs typeface="Spectral"/>
                <a:sym typeface="Spectral"/>
              </a:rPr>
              <a:t>For each 8-beats, type all on-screen words and press </a:t>
            </a:r>
            <a:r>
              <a:rPr lang="en-GB">
                <a:solidFill>
                  <a:srgbClr val="000000"/>
                </a:solidFill>
                <a:latin typeface="Spectral"/>
                <a:ea typeface="Spectral"/>
                <a:cs typeface="Spectral"/>
                <a:sym typeface="Spectral"/>
              </a:rPr>
              <a:t>SPACE BAR</a:t>
            </a:r>
            <a:r>
              <a:rPr lang="en-GB">
                <a:solidFill>
                  <a:srgbClr val="666666"/>
                </a:solidFill>
                <a:latin typeface="Spectral"/>
                <a:ea typeface="Spectral"/>
                <a:cs typeface="Spectral"/>
                <a:sym typeface="Spectral"/>
              </a:rPr>
              <a:t> to give Slimey a pillar to jump on! The taller the pillar, the more vision it has!</a:t>
            </a:r>
            <a:endParaRPr>
              <a:solidFill>
                <a:srgbClr val="666666"/>
              </a:solidFill>
              <a:latin typeface="Spectral"/>
              <a:ea typeface="Spectral"/>
              <a:cs typeface="Spectral"/>
              <a:sym typeface="Spectral"/>
            </a:endParaRPr>
          </a:p>
          <a:p>
            <a:pPr marL="457200" lvl="0" indent="-342900" algn="l" rtl="0">
              <a:lnSpc>
                <a:spcPct val="125000"/>
              </a:lnSpc>
              <a:spcBef>
                <a:spcPts val="0"/>
              </a:spcBef>
              <a:spcAft>
                <a:spcPts val="0"/>
              </a:spcAft>
              <a:buClr>
                <a:srgbClr val="666666"/>
              </a:buClr>
              <a:buSzPts val="1800"/>
              <a:buFont typeface="Spectral"/>
              <a:buAutoNum type="arabicPeriod"/>
            </a:pPr>
            <a:r>
              <a:rPr lang="en-GB">
                <a:solidFill>
                  <a:srgbClr val="666666"/>
                </a:solidFill>
                <a:latin typeface="Spectral"/>
                <a:ea typeface="Spectral"/>
                <a:cs typeface="Spectral"/>
                <a:sym typeface="Spectral"/>
              </a:rPr>
              <a:t>Typings are only registered within each 8-beats, they have </a:t>
            </a:r>
            <a:r>
              <a:rPr lang="en-GB">
                <a:solidFill>
                  <a:srgbClr val="000000"/>
                </a:solidFill>
                <a:latin typeface="Spectral"/>
                <a:ea typeface="Spectral"/>
                <a:cs typeface="Spectral"/>
                <a:sym typeface="Spectral"/>
              </a:rPr>
              <a:t>TIME LIMITS</a:t>
            </a:r>
            <a:r>
              <a:rPr lang="en-GB">
                <a:solidFill>
                  <a:srgbClr val="666666"/>
                </a:solidFill>
                <a:latin typeface="Spectral"/>
                <a:ea typeface="Spectral"/>
                <a:cs typeface="Spectral"/>
                <a:sym typeface="Spectral"/>
              </a:rPr>
              <a:t>!</a:t>
            </a:r>
            <a:endParaRPr>
              <a:solidFill>
                <a:srgbClr val="666666"/>
              </a:solidFill>
              <a:latin typeface="Spectral"/>
              <a:ea typeface="Spectral"/>
              <a:cs typeface="Spectral"/>
              <a:sym typeface="Spectral"/>
            </a:endParaRPr>
          </a:p>
          <a:p>
            <a:pPr marL="457200" lvl="0" indent="-342900" algn="l" rtl="0">
              <a:lnSpc>
                <a:spcPct val="125000"/>
              </a:lnSpc>
              <a:spcBef>
                <a:spcPts val="0"/>
              </a:spcBef>
              <a:spcAft>
                <a:spcPts val="0"/>
              </a:spcAft>
              <a:buClr>
                <a:srgbClr val="666666"/>
              </a:buClr>
              <a:buSzPts val="1800"/>
              <a:buFont typeface="Spectral"/>
              <a:buAutoNum type="arabicPeriod"/>
            </a:pPr>
            <a:r>
              <a:rPr lang="en-GB">
                <a:solidFill>
                  <a:srgbClr val="666666"/>
                </a:solidFill>
                <a:latin typeface="Spectral"/>
                <a:ea typeface="Spectral"/>
                <a:cs typeface="Spectral"/>
                <a:sym typeface="Spectral"/>
              </a:rPr>
              <a:t>Time your </a:t>
            </a:r>
            <a:r>
              <a:rPr lang="en-GB">
                <a:solidFill>
                  <a:srgbClr val="000000"/>
                </a:solidFill>
                <a:latin typeface="Spectral"/>
                <a:ea typeface="Spectral"/>
                <a:cs typeface="Spectral"/>
                <a:sym typeface="Spectral"/>
              </a:rPr>
              <a:t>SPACE BAR</a:t>
            </a:r>
            <a:r>
              <a:rPr lang="en-GB">
                <a:solidFill>
                  <a:srgbClr val="666666"/>
                </a:solidFill>
                <a:latin typeface="Spectral"/>
                <a:ea typeface="Spectral"/>
                <a:cs typeface="Spectral"/>
                <a:sym typeface="Spectral"/>
              </a:rPr>
              <a:t> to the beat! Failed presses will </a:t>
            </a:r>
            <a:r>
              <a:rPr lang="en-GB">
                <a:solidFill>
                  <a:srgbClr val="000000"/>
                </a:solidFill>
                <a:latin typeface="Spectral"/>
                <a:ea typeface="Spectral"/>
                <a:cs typeface="Spectral"/>
                <a:sym typeface="Spectral"/>
              </a:rPr>
              <a:t>forfeit</a:t>
            </a:r>
            <a:r>
              <a:rPr lang="en-GB">
                <a:solidFill>
                  <a:srgbClr val="666666"/>
                </a:solidFill>
                <a:latin typeface="Spectral"/>
                <a:ea typeface="Spectral"/>
                <a:cs typeface="Spectral"/>
                <a:sym typeface="Spectral"/>
              </a:rPr>
              <a:t> current pillar!</a:t>
            </a:r>
            <a:endParaRPr>
              <a:solidFill>
                <a:srgbClr val="666666"/>
              </a:solidFill>
              <a:latin typeface="Spectral"/>
              <a:ea typeface="Spectral"/>
              <a:cs typeface="Spectral"/>
              <a:sym typeface="Spectral"/>
            </a:endParaRPr>
          </a:p>
          <a:p>
            <a:pPr marL="457200" lvl="0" indent="-342900" algn="l" rtl="0">
              <a:lnSpc>
                <a:spcPct val="125000"/>
              </a:lnSpc>
              <a:spcBef>
                <a:spcPts val="0"/>
              </a:spcBef>
              <a:spcAft>
                <a:spcPts val="0"/>
              </a:spcAft>
              <a:buClr>
                <a:srgbClr val="666666"/>
              </a:buClr>
              <a:buSzPts val="1800"/>
              <a:buFont typeface="Spectral"/>
              <a:buAutoNum type="arabicPeriod"/>
            </a:pPr>
            <a:r>
              <a:rPr lang="en-GB">
                <a:solidFill>
                  <a:srgbClr val="666666"/>
                </a:solidFill>
                <a:latin typeface="Spectral"/>
                <a:ea typeface="Spectral"/>
                <a:cs typeface="Spectral"/>
                <a:sym typeface="Spectral"/>
              </a:rPr>
              <a:t>Slimey will be able to find his home if you reach certain height before music ends. Win-win in the end!</a:t>
            </a:r>
            <a:endParaRPr>
              <a:solidFill>
                <a:srgbClr val="666666"/>
              </a:solidFill>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65500" y="297125"/>
            <a:ext cx="4045200" cy="76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Technology</a:t>
            </a:r>
            <a:endParaRPr/>
          </a:p>
        </p:txBody>
      </p:sp>
      <p:sp>
        <p:nvSpPr>
          <p:cNvPr id="93" name="Google Shape;93;p18"/>
          <p:cNvSpPr txBox="1">
            <a:spLocks noGrp="1"/>
          </p:cNvSpPr>
          <p:nvPr>
            <p:ph type="body" idx="2"/>
          </p:nvPr>
        </p:nvSpPr>
        <p:spPr>
          <a:xfrm>
            <a:off x="4939500" y="9528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Spectral"/>
              <a:buChar char="❖"/>
            </a:pPr>
            <a:r>
              <a:rPr lang="en-GB">
                <a:latin typeface="Spectral"/>
                <a:ea typeface="Spectral"/>
                <a:cs typeface="Spectral"/>
                <a:sym typeface="Spectral"/>
              </a:rPr>
              <a:t>Player chooses a song to cheer Slimey up: the game starts!</a:t>
            </a:r>
            <a:endParaRPr>
              <a:latin typeface="Spectral"/>
              <a:ea typeface="Spectral"/>
              <a:cs typeface="Spectral"/>
              <a:sym typeface="Spectral"/>
            </a:endParaRPr>
          </a:p>
          <a:p>
            <a:pPr marL="457200" lvl="0" indent="-342900" algn="l" rtl="0">
              <a:lnSpc>
                <a:spcPct val="125000"/>
              </a:lnSpc>
              <a:spcBef>
                <a:spcPts val="0"/>
              </a:spcBef>
              <a:spcAft>
                <a:spcPts val="0"/>
              </a:spcAft>
              <a:buClr>
                <a:srgbClr val="FFFFFF"/>
              </a:buClr>
              <a:buSzPts val="1800"/>
              <a:buFont typeface="Spectral"/>
              <a:buChar char="❖"/>
            </a:pPr>
            <a:r>
              <a:rPr lang="en-GB">
                <a:solidFill>
                  <a:srgbClr val="FFFFFF"/>
                </a:solidFill>
                <a:latin typeface="Spectral"/>
                <a:ea typeface="Spectral"/>
                <a:cs typeface="Spectral"/>
                <a:sym typeface="Spectral"/>
              </a:rPr>
              <a:t>The more words properly typed a TALLER pillar will be given!</a:t>
            </a:r>
            <a:endParaRPr>
              <a:solidFill>
                <a:srgbClr val="FFFFFF"/>
              </a:solidFill>
              <a:latin typeface="Spectral"/>
              <a:ea typeface="Spectral"/>
              <a:cs typeface="Spectral"/>
              <a:sym typeface="Spectral"/>
            </a:endParaRPr>
          </a:p>
          <a:p>
            <a:pPr marL="457200" lvl="0" indent="-342900" algn="l" rtl="0">
              <a:lnSpc>
                <a:spcPct val="125000"/>
              </a:lnSpc>
              <a:spcBef>
                <a:spcPts val="0"/>
              </a:spcBef>
              <a:spcAft>
                <a:spcPts val="0"/>
              </a:spcAft>
              <a:buClr>
                <a:srgbClr val="FFFFFF"/>
              </a:buClr>
              <a:buSzPts val="1800"/>
              <a:buFont typeface="Spectral"/>
              <a:buChar char="❖"/>
            </a:pPr>
            <a:r>
              <a:rPr lang="en-GB">
                <a:solidFill>
                  <a:srgbClr val="FFFFFF"/>
                </a:solidFill>
                <a:latin typeface="Spectral"/>
                <a:ea typeface="Spectral"/>
                <a:cs typeface="Spectral"/>
                <a:sym typeface="Spectral"/>
              </a:rPr>
              <a:t>Higher score is given to:</a:t>
            </a:r>
            <a:endParaRPr>
              <a:solidFill>
                <a:srgbClr val="FFFFFF"/>
              </a:solidFill>
              <a:latin typeface="Spectral"/>
              <a:ea typeface="Spectral"/>
              <a:cs typeface="Spectral"/>
              <a:sym typeface="Spectral"/>
            </a:endParaRPr>
          </a:p>
          <a:p>
            <a:pPr marL="914400" lvl="1" indent="-317500" algn="l" rtl="0">
              <a:lnSpc>
                <a:spcPct val="125000"/>
              </a:lnSpc>
              <a:spcBef>
                <a:spcPts val="0"/>
              </a:spcBef>
              <a:spcAft>
                <a:spcPts val="0"/>
              </a:spcAft>
              <a:buClr>
                <a:srgbClr val="FFFFFF"/>
              </a:buClr>
              <a:buSzPts val="1400"/>
              <a:buFont typeface="Spectral"/>
              <a:buChar char="➢"/>
            </a:pPr>
            <a:r>
              <a:rPr lang="en-GB">
                <a:solidFill>
                  <a:srgbClr val="FFFFFF"/>
                </a:solidFill>
                <a:latin typeface="Spectral"/>
                <a:ea typeface="Spectral"/>
                <a:cs typeface="Spectral"/>
                <a:sym typeface="Spectral"/>
              </a:rPr>
              <a:t>More properly-typed words</a:t>
            </a:r>
            <a:endParaRPr>
              <a:solidFill>
                <a:srgbClr val="FFFFFF"/>
              </a:solidFill>
              <a:latin typeface="Spectral"/>
              <a:ea typeface="Spectral"/>
              <a:cs typeface="Spectral"/>
              <a:sym typeface="Spectral"/>
            </a:endParaRPr>
          </a:p>
          <a:p>
            <a:pPr marL="914400" lvl="1" indent="-317500" algn="l" rtl="0">
              <a:lnSpc>
                <a:spcPct val="125000"/>
              </a:lnSpc>
              <a:spcBef>
                <a:spcPts val="0"/>
              </a:spcBef>
              <a:spcAft>
                <a:spcPts val="0"/>
              </a:spcAft>
              <a:buClr>
                <a:srgbClr val="FFFFFF"/>
              </a:buClr>
              <a:buSzPts val="1400"/>
              <a:buFont typeface="Spectral"/>
              <a:buChar char="➢"/>
            </a:pPr>
            <a:r>
              <a:rPr lang="en-GB">
                <a:solidFill>
                  <a:srgbClr val="FFFFFF"/>
                </a:solidFill>
                <a:latin typeface="Spectral"/>
                <a:ea typeface="Spectral"/>
                <a:cs typeface="Spectral"/>
                <a:sym typeface="Spectral"/>
              </a:rPr>
              <a:t>PERFECT space presses</a:t>
            </a:r>
            <a:endParaRPr>
              <a:solidFill>
                <a:srgbClr val="FFFFFF"/>
              </a:solidFill>
              <a:latin typeface="Spectral"/>
              <a:ea typeface="Spectral"/>
              <a:cs typeface="Spectral"/>
              <a:sym typeface="Spectral"/>
            </a:endParaRPr>
          </a:p>
          <a:p>
            <a:pPr marL="914400" lvl="1" indent="-317500" algn="l" rtl="0">
              <a:lnSpc>
                <a:spcPct val="125000"/>
              </a:lnSpc>
              <a:spcBef>
                <a:spcPts val="0"/>
              </a:spcBef>
              <a:spcAft>
                <a:spcPts val="0"/>
              </a:spcAft>
              <a:buClr>
                <a:srgbClr val="FFFFFF"/>
              </a:buClr>
              <a:buSzPts val="1400"/>
              <a:buFont typeface="Spectral"/>
              <a:buChar char="➢"/>
            </a:pPr>
            <a:r>
              <a:rPr lang="en-GB">
                <a:solidFill>
                  <a:srgbClr val="FFFFFF"/>
                </a:solidFill>
                <a:latin typeface="Spectral"/>
                <a:ea typeface="Spectral"/>
                <a:cs typeface="Spectral"/>
                <a:sym typeface="Spectral"/>
              </a:rPr>
              <a:t>LONGER streak in combo system</a:t>
            </a:r>
            <a:endParaRPr>
              <a:solidFill>
                <a:srgbClr val="FFFFFF"/>
              </a:solidFill>
              <a:latin typeface="Spectral"/>
              <a:ea typeface="Spectral"/>
              <a:cs typeface="Spectral"/>
              <a:sym typeface="Spectral"/>
            </a:endParaRPr>
          </a:p>
          <a:p>
            <a:pPr marL="457200" lvl="0" indent="-342900" algn="l" rtl="0">
              <a:lnSpc>
                <a:spcPct val="125000"/>
              </a:lnSpc>
              <a:spcBef>
                <a:spcPts val="0"/>
              </a:spcBef>
              <a:spcAft>
                <a:spcPts val="0"/>
              </a:spcAft>
              <a:buClr>
                <a:srgbClr val="FFFFFF"/>
              </a:buClr>
              <a:buSzPts val="1800"/>
              <a:buFont typeface="Spectral"/>
              <a:buChar char="❖"/>
            </a:pPr>
            <a:r>
              <a:rPr lang="en-GB">
                <a:solidFill>
                  <a:srgbClr val="FFFFFF"/>
                </a:solidFill>
                <a:latin typeface="Spectral"/>
                <a:ea typeface="Spectral"/>
                <a:cs typeface="Spectral"/>
                <a:sym typeface="Spectral"/>
              </a:rPr>
              <a:t>Faster songs have shorter phrases. Vice-versa.</a:t>
            </a:r>
            <a:endParaRPr>
              <a:solidFill>
                <a:srgbClr val="FFFFFF"/>
              </a:solidFill>
              <a:latin typeface="Spectral"/>
              <a:ea typeface="Spectral"/>
              <a:cs typeface="Spectral"/>
              <a:sym typeface="Spectral"/>
            </a:endParaRPr>
          </a:p>
        </p:txBody>
      </p:sp>
      <p:sp>
        <p:nvSpPr>
          <p:cNvPr id="94" name="Google Shape;94;p18"/>
          <p:cNvSpPr txBox="1">
            <a:spLocks noGrp="1"/>
          </p:cNvSpPr>
          <p:nvPr>
            <p:ph type="subTitle" idx="1"/>
          </p:nvPr>
        </p:nvSpPr>
        <p:spPr>
          <a:xfrm>
            <a:off x="265500" y="2013300"/>
            <a:ext cx="4234200" cy="15741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2"/>
              </a:buClr>
              <a:buSzPts val="1800"/>
              <a:buFont typeface="Spectral"/>
              <a:buChar char="❖"/>
            </a:pPr>
            <a:r>
              <a:rPr lang="en-GB" sz="1800" dirty="0">
                <a:solidFill>
                  <a:schemeClr val="lt2"/>
                </a:solidFill>
                <a:latin typeface="Spectral"/>
                <a:ea typeface="Spectral"/>
                <a:cs typeface="Spectral"/>
                <a:sym typeface="Spectral"/>
              </a:rPr>
              <a:t>Platform: Web app (browser)</a:t>
            </a:r>
          </a:p>
          <a:p>
            <a:pPr marL="457200" lvl="0" indent="-342900" algn="l" rtl="0">
              <a:lnSpc>
                <a:spcPct val="115000"/>
              </a:lnSpc>
              <a:spcBef>
                <a:spcPts val="0"/>
              </a:spcBef>
              <a:spcAft>
                <a:spcPts val="0"/>
              </a:spcAft>
              <a:buClr>
                <a:schemeClr val="lt2"/>
              </a:buClr>
              <a:buSzPts val="1800"/>
              <a:buFont typeface="Spectral"/>
              <a:buChar char="❖"/>
            </a:pPr>
            <a:r>
              <a:rPr lang="en-GB" sz="1800" dirty="0">
                <a:solidFill>
                  <a:schemeClr val="lt2"/>
                </a:solidFill>
                <a:latin typeface="Spectral"/>
                <a:ea typeface="Spectral"/>
                <a:cs typeface="Spectral"/>
                <a:sym typeface="Spectral"/>
              </a:rPr>
              <a:t>Node.js, Express</a:t>
            </a:r>
            <a:r>
              <a:rPr lang="en-GB" sz="1800">
                <a:solidFill>
                  <a:schemeClr val="lt2"/>
                </a:solidFill>
                <a:latin typeface="Spectral"/>
                <a:ea typeface="Spectral"/>
                <a:cs typeface="Spectral"/>
                <a:sym typeface="Spectral"/>
              </a:rPr>
              <a:t>, SOCKET.IO 2.0</a:t>
            </a:r>
            <a:endParaRPr sz="1800" dirty="0">
              <a:solidFill>
                <a:schemeClr val="lt2"/>
              </a:solidFill>
              <a:latin typeface="Spectral"/>
              <a:ea typeface="Spectral"/>
              <a:cs typeface="Spectral"/>
              <a:sym typeface="Spectral"/>
            </a:endParaRPr>
          </a:p>
          <a:p>
            <a:pPr marL="457200" lvl="0" indent="-342900" algn="l" rtl="0">
              <a:lnSpc>
                <a:spcPct val="115000"/>
              </a:lnSpc>
              <a:spcBef>
                <a:spcPts val="0"/>
              </a:spcBef>
              <a:spcAft>
                <a:spcPts val="0"/>
              </a:spcAft>
              <a:buClr>
                <a:schemeClr val="lt2"/>
              </a:buClr>
              <a:buSzPts val="1800"/>
              <a:buFont typeface="Spectral"/>
              <a:buChar char="❖"/>
            </a:pPr>
            <a:r>
              <a:rPr lang="en-GB" sz="1800" dirty="0" err="1">
                <a:solidFill>
                  <a:schemeClr val="lt2"/>
                </a:solidFill>
                <a:latin typeface="Spectral"/>
                <a:ea typeface="Spectral"/>
                <a:cs typeface="Spectral"/>
                <a:sym typeface="Spectral"/>
              </a:rPr>
              <a:t>Slimey</a:t>
            </a:r>
            <a:r>
              <a:rPr lang="en-GB" sz="1800" dirty="0">
                <a:solidFill>
                  <a:schemeClr val="lt2"/>
                </a:solidFill>
                <a:latin typeface="Spectral"/>
                <a:ea typeface="Spectral"/>
                <a:cs typeface="Spectral"/>
                <a:sym typeface="Spectral"/>
              </a:rPr>
              <a:t>: 3D Model with Blender (?)</a:t>
            </a:r>
            <a:endParaRPr sz="1800" dirty="0">
              <a:solidFill>
                <a:schemeClr val="lt2"/>
              </a:solidFill>
              <a:latin typeface="Spectral"/>
              <a:ea typeface="Spectral"/>
              <a:cs typeface="Spectral"/>
              <a:sym typeface="Spectral"/>
            </a:endParaRPr>
          </a:p>
          <a:p>
            <a:pPr marL="457200" lvl="0" indent="-342900" algn="l" rtl="0">
              <a:lnSpc>
                <a:spcPct val="115000"/>
              </a:lnSpc>
              <a:spcBef>
                <a:spcPts val="0"/>
              </a:spcBef>
              <a:spcAft>
                <a:spcPts val="0"/>
              </a:spcAft>
              <a:buClr>
                <a:schemeClr val="lt2"/>
              </a:buClr>
              <a:buSzPts val="1800"/>
              <a:buFont typeface="Spectral"/>
              <a:buChar char="❖"/>
            </a:pPr>
            <a:r>
              <a:rPr lang="en-GB" sz="1800" dirty="0">
                <a:solidFill>
                  <a:schemeClr val="lt2"/>
                </a:solidFill>
                <a:latin typeface="Spectral"/>
                <a:ea typeface="Spectral"/>
                <a:cs typeface="Spectral"/>
                <a:sym typeface="Spectral"/>
              </a:rPr>
              <a:t>Music is used</a:t>
            </a:r>
            <a:endParaRPr sz="1800" dirty="0">
              <a:solidFill>
                <a:schemeClr val="lt2"/>
              </a:solidFill>
              <a:latin typeface="Spectral"/>
              <a:ea typeface="Spectral"/>
              <a:cs typeface="Spectral"/>
              <a:sym typeface="Spectral"/>
            </a:endParaRPr>
          </a:p>
          <a:p>
            <a:pPr marL="457200" lvl="0" indent="-342900" algn="l" rtl="0">
              <a:lnSpc>
                <a:spcPct val="115000"/>
              </a:lnSpc>
              <a:spcBef>
                <a:spcPts val="0"/>
              </a:spcBef>
              <a:spcAft>
                <a:spcPts val="0"/>
              </a:spcAft>
              <a:buClr>
                <a:schemeClr val="lt2"/>
              </a:buClr>
              <a:buSzPts val="1800"/>
              <a:buFont typeface="Spectral"/>
              <a:buChar char="❖"/>
            </a:pPr>
            <a:r>
              <a:rPr lang="en-GB" sz="1800" dirty="0">
                <a:solidFill>
                  <a:schemeClr val="lt2"/>
                </a:solidFill>
                <a:latin typeface="Spectral"/>
                <a:ea typeface="Spectral"/>
                <a:cs typeface="Spectral"/>
                <a:sym typeface="Spectral"/>
              </a:rPr>
              <a:t>Dynamically generated background &amp; VFX per song</a:t>
            </a:r>
            <a:endParaRPr sz="1800" dirty="0">
              <a:solidFill>
                <a:schemeClr val="lt2"/>
              </a:solidFill>
              <a:latin typeface="Spectral"/>
              <a:ea typeface="Spectral"/>
              <a:cs typeface="Spectral"/>
              <a:sym typeface="Spectral"/>
            </a:endParaRPr>
          </a:p>
          <a:p>
            <a:pPr marL="0" lvl="0" indent="0" algn="l" rtl="0">
              <a:lnSpc>
                <a:spcPct val="115000"/>
              </a:lnSpc>
              <a:spcBef>
                <a:spcPts val="0"/>
              </a:spcBef>
              <a:spcAft>
                <a:spcPts val="0"/>
              </a:spcAft>
              <a:buNone/>
            </a:pPr>
            <a:endParaRPr sz="1800" dirty="0">
              <a:solidFill>
                <a:srgbClr val="666666"/>
              </a:solidFill>
              <a:latin typeface="Spectral"/>
              <a:ea typeface="Spectral"/>
              <a:cs typeface="Spectral"/>
              <a:sym typeface="Spectral"/>
            </a:endParaRPr>
          </a:p>
          <a:p>
            <a:pPr marL="0" lvl="0" indent="0" algn="l" rtl="0">
              <a:lnSpc>
                <a:spcPct val="115000"/>
              </a:lnSpc>
              <a:spcBef>
                <a:spcPts val="0"/>
              </a:spcBef>
              <a:spcAft>
                <a:spcPts val="0"/>
              </a:spcAft>
              <a:buNone/>
            </a:pPr>
            <a:endParaRPr sz="1800" dirty="0">
              <a:solidFill>
                <a:srgbClr val="666666"/>
              </a:solidFill>
              <a:latin typeface="Spectral"/>
              <a:ea typeface="Spectral"/>
              <a:cs typeface="Spectral"/>
              <a:sym typeface="Spectral"/>
            </a:endParaRPr>
          </a:p>
        </p:txBody>
      </p:sp>
      <p:sp>
        <p:nvSpPr>
          <p:cNvPr id="95" name="Google Shape;95;p18"/>
          <p:cNvSpPr txBox="1">
            <a:spLocks noGrp="1"/>
          </p:cNvSpPr>
          <p:nvPr>
            <p:ph type="title"/>
          </p:nvPr>
        </p:nvSpPr>
        <p:spPr>
          <a:xfrm>
            <a:off x="4835400" y="297125"/>
            <a:ext cx="4045200" cy="76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FFFF"/>
                </a:solidFill>
              </a:rPr>
              <a:t>Mechanics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subTitle" idx="1"/>
          </p:nvPr>
        </p:nvSpPr>
        <p:spPr>
          <a:xfrm>
            <a:off x="265500" y="1878650"/>
            <a:ext cx="4045200" cy="1917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2"/>
              </a:buClr>
              <a:buSzPts val="1800"/>
              <a:buFont typeface="Spectral"/>
              <a:buChar char="❖"/>
            </a:pPr>
            <a:r>
              <a:rPr lang="en-GB" sz="1800">
                <a:solidFill>
                  <a:schemeClr val="lt2"/>
                </a:solidFill>
                <a:latin typeface="Spectral"/>
                <a:ea typeface="Spectral"/>
                <a:cs typeface="Spectral"/>
                <a:sym typeface="Spectral"/>
              </a:rPr>
              <a:t>Bring Slimey to a high ground for finding a new shelter!</a:t>
            </a:r>
            <a:endParaRPr sz="1800">
              <a:solidFill>
                <a:schemeClr val="lt2"/>
              </a:solidFill>
              <a:latin typeface="Spectral"/>
              <a:ea typeface="Spectral"/>
              <a:cs typeface="Spectral"/>
              <a:sym typeface="Spectral"/>
            </a:endParaRPr>
          </a:p>
          <a:p>
            <a:pPr marL="457200" lvl="0" indent="-342900" algn="l" rtl="0">
              <a:lnSpc>
                <a:spcPct val="115000"/>
              </a:lnSpc>
              <a:spcBef>
                <a:spcPts val="0"/>
              </a:spcBef>
              <a:spcAft>
                <a:spcPts val="0"/>
              </a:spcAft>
              <a:buClr>
                <a:schemeClr val="lt2"/>
              </a:buClr>
              <a:buSzPts val="1800"/>
              <a:buFont typeface="Spectral"/>
              <a:buChar char="❖"/>
            </a:pPr>
            <a:r>
              <a:rPr lang="en-GB" sz="1800">
                <a:solidFill>
                  <a:schemeClr val="lt2"/>
                </a:solidFill>
                <a:latin typeface="Spectral"/>
                <a:ea typeface="Spectral"/>
                <a:cs typeface="Spectral"/>
                <a:sym typeface="Spectral"/>
              </a:rPr>
              <a:t>When you win the game, Slimey also finds its new home!</a:t>
            </a:r>
            <a:endParaRPr sz="1800">
              <a:solidFill>
                <a:schemeClr val="lt2"/>
              </a:solidFill>
              <a:latin typeface="Spectral"/>
              <a:ea typeface="Spectral"/>
              <a:cs typeface="Spectral"/>
              <a:sym typeface="Spectral"/>
            </a:endParaRPr>
          </a:p>
          <a:p>
            <a:pPr marL="457200" lvl="0" indent="-342900" algn="l" rtl="0">
              <a:lnSpc>
                <a:spcPct val="115000"/>
              </a:lnSpc>
              <a:spcBef>
                <a:spcPts val="0"/>
              </a:spcBef>
              <a:spcAft>
                <a:spcPts val="0"/>
              </a:spcAft>
              <a:buClr>
                <a:schemeClr val="lt2"/>
              </a:buClr>
              <a:buSzPts val="1800"/>
              <a:buFont typeface="Spectral"/>
              <a:buChar char="❖"/>
            </a:pPr>
            <a:r>
              <a:rPr lang="en-GB" sz="1800">
                <a:solidFill>
                  <a:schemeClr val="lt2"/>
                </a:solidFill>
                <a:latin typeface="Spectral"/>
                <a:ea typeface="Spectral"/>
                <a:cs typeface="Spectral"/>
                <a:sym typeface="Spectral"/>
              </a:rPr>
              <a:t>Connects players with Slimey, brings out your SYMPATHY</a:t>
            </a:r>
            <a:endParaRPr sz="1800">
              <a:solidFill>
                <a:schemeClr val="lt2"/>
              </a:solidFill>
              <a:latin typeface="Spectral"/>
              <a:ea typeface="Spectral"/>
              <a:cs typeface="Spectral"/>
              <a:sym typeface="Spectral"/>
            </a:endParaRPr>
          </a:p>
        </p:txBody>
      </p:sp>
      <p:sp>
        <p:nvSpPr>
          <p:cNvPr id="101" name="Google Shape;101;p19"/>
          <p:cNvSpPr txBox="1">
            <a:spLocks noGrp="1"/>
          </p:cNvSpPr>
          <p:nvPr>
            <p:ph type="title"/>
          </p:nvPr>
        </p:nvSpPr>
        <p:spPr>
          <a:xfrm>
            <a:off x="265500" y="325900"/>
            <a:ext cx="4045200" cy="76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Story</a:t>
            </a:r>
            <a:endParaRPr/>
          </a:p>
        </p:txBody>
      </p:sp>
      <p:sp>
        <p:nvSpPr>
          <p:cNvPr id="102" name="Google Shape;102;p19"/>
          <p:cNvSpPr txBox="1"/>
          <p:nvPr/>
        </p:nvSpPr>
        <p:spPr>
          <a:xfrm>
            <a:off x="5424125" y="239200"/>
            <a:ext cx="3000000" cy="93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200">
                <a:solidFill>
                  <a:schemeClr val="lt1"/>
                </a:solidFill>
                <a:latin typeface="Economica"/>
                <a:ea typeface="Economica"/>
                <a:cs typeface="Economica"/>
                <a:sym typeface="Economica"/>
              </a:rPr>
              <a:t>Aesthetics</a:t>
            </a:r>
            <a:endParaRPr sz="4200">
              <a:solidFill>
                <a:schemeClr val="lt1"/>
              </a:solidFill>
              <a:latin typeface="Economica"/>
              <a:ea typeface="Economica"/>
              <a:cs typeface="Economica"/>
              <a:sym typeface="Economica"/>
            </a:endParaRPr>
          </a:p>
        </p:txBody>
      </p:sp>
      <p:sp>
        <p:nvSpPr>
          <p:cNvPr id="103" name="Google Shape;103;p19"/>
          <p:cNvSpPr txBox="1">
            <a:spLocks noGrp="1"/>
          </p:cNvSpPr>
          <p:nvPr>
            <p:ph type="subTitle" idx="1"/>
          </p:nvPr>
        </p:nvSpPr>
        <p:spPr>
          <a:xfrm>
            <a:off x="4832075" y="1838900"/>
            <a:ext cx="4184100" cy="1917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Font typeface="Spectral"/>
              <a:buChar char="❖"/>
            </a:pPr>
            <a:r>
              <a:rPr lang="en-GB" sz="1800">
                <a:solidFill>
                  <a:schemeClr val="lt1"/>
                </a:solidFill>
                <a:latin typeface="Spectral"/>
                <a:ea typeface="Spectral"/>
                <a:cs typeface="Spectral"/>
                <a:sym typeface="Spectral"/>
              </a:rPr>
              <a:t>2.5D: Slimey is a cute 3D model jumping around for his home!</a:t>
            </a:r>
            <a:endParaRPr sz="1800">
              <a:solidFill>
                <a:schemeClr val="lt1"/>
              </a:solidFill>
              <a:latin typeface="Spectral"/>
              <a:ea typeface="Spectral"/>
              <a:cs typeface="Spectral"/>
              <a:sym typeface="Spectral"/>
            </a:endParaRPr>
          </a:p>
          <a:p>
            <a:pPr marL="457200" lvl="0" indent="-342900" algn="l" rtl="0">
              <a:lnSpc>
                <a:spcPct val="115000"/>
              </a:lnSpc>
              <a:spcBef>
                <a:spcPts val="0"/>
              </a:spcBef>
              <a:spcAft>
                <a:spcPts val="0"/>
              </a:spcAft>
              <a:buClr>
                <a:schemeClr val="lt1"/>
              </a:buClr>
              <a:buSzPts val="1800"/>
              <a:buFont typeface="Spectral"/>
              <a:buChar char="❖"/>
            </a:pPr>
            <a:r>
              <a:rPr lang="en-GB" sz="1800">
                <a:solidFill>
                  <a:schemeClr val="lt1"/>
                </a:solidFill>
                <a:latin typeface="Spectral"/>
                <a:ea typeface="Spectral"/>
                <a:cs typeface="Spectral"/>
                <a:sym typeface="Spectral"/>
              </a:rPr>
              <a:t>Parallax view: background moves while Slimey is climbing. DEPTH!</a:t>
            </a:r>
            <a:endParaRPr sz="1800">
              <a:solidFill>
                <a:schemeClr val="lt1"/>
              </a:solidFill>
              <a:latin typeface="Spectral"/>
              <a:ea typeface="Spectral"/>
              <a:cs typeface="Spectral"/>
              <a:sym typeface="Spectral"/>
            </a:endParaRPr>
          </a:p>
          <a:p>
            <a:pPr marL="457200" lvl="0" indent="-342900" algn="l" rtl="0">
              <a:lnSpc>
                <a:spcPct val="115000"/>
              </a:lnSpc>
              <a:spcBef>
                <a:spcPts val="0"/>
              </a:spcBef>
              <a:spcAft>
                <a:spcPts val="0"/>
              </a:spcAft>
              <a:buClr>
                <a:schemeClr val="lt1"/>
              </a:buClr>
              <a:buSzPts val="1800"/>
              <a:buFont typeface="Spectral"/>
              <a:buChar char="❖"/>
            </a:pPr>
            <a:r>
              <a:rPr lang="en-GB" sz="1800">
                <a:solidFill>
                  <a:schemeClr val="lt1"/>
                </a:solidFill>
                <a:latin typeface="Spectral"/>
                <a:ea typeface="Spectral"/>
                <a:cs typeface="Spectral"/>
                <a:sym typeface="Spectral"/>
              </a:rPr>
              <a:t>Lighthearted cheerfulness: Slimies have different colors!</a:t>
            </a:r>
            <a:endParaRPr sz="1800">
              <a:solidFill>
                <a:schemeClr val="lt1"/>
              </a:solidFill>
              <a:latin typeface="Spectral"/>
              <a:ea typeface="Spectral"/>
              <a:cs typeface="Spectral"/>
              <a:sym typeface="Spectral"/>
            </a:endParaRPr>
          </a:p>
        </p:txBody>
      </p:sp>
      <p:pic>
        <p:nvPicPr>
          <p:cNvPr id="104" name="Google Shape;104;p19" descr="Image result for 史萊姆 png"/>
          <p:cNvPicPr preferRelativeResize="0"/>
          <p:nvPr/>
        </p:nvPicPr>
        <p:blipFill>
          <a:blip r:embed="rId3">
            <a:alphaModFix/>
          </a:blip>
          <a:stretch>
            <a:fillRect/>
          </a:stretch>
        </p:blipFill>
        <p:spPr>
          <a:xfrm>
            <a:off x="6383309" y="915175"/>
            <a:ext cx="1081625" cy="1081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804725"/>
            <a:ext cx="8520600" cy="21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GLHF</a:t>
            </a:r>
            <a:endParaRPr/>
          </a:p>
        </p:txBody>
      </p:sp>
      <p:sp>
        <p:nvSpPr>
          <p:cNvPr id="110" name="Google Shape;110;p20"/>
          <p:cNvSpPr txBox="1">
            <a:spLocks noGrp="1"/>
          </p:cNvSpPr>
          <p:nvPr>
            <p:ph type="body" idx="1"/>
          </p:nvPr>
        </p:nvSpPr>
        <p:spPr>
          <a:xfrm>
            <a:off x="311700" y="2857200"/>
            <a:ext cx="85206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solidFill>
                  <a:srgbClr val="666666"/>
                </a:solidFill>
              </a:rPr>
              <a:t>Slimey loves u :)</a:t>
            </a:r>
            <a:endParaRPr>
              <a:solidFill>
                <a:srgbClr val="666666"/>
              </a:solidFill>
            </a:endParaRPr>
          </a:p>
        </p:txBody>
      </p:sp>
      <p:pic>
        <p:nvPicPr>
          <p:cNvPr id="111" name="Google Shape;111;p20" descr="Related image"/>
          <p:cNvPicPr preferRelativeResize="0"/>
          <p:nvPr/>
        </p:nvPicPr>
        <p:blipFill>
          <a:blip r:embed="rId3">
            <a:alphaModFix/>
          </a:blip>
          <a:stretch>
            <a:fillRect/>
          </a:stretch>
        </p:blipFill>
        <p:spPr>
          <a:xfrm>
            <a:off x="3819475" y="3414975"/>
            <a:ext cx="1505025" cy="167560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406</Words>
  <Application>Microsoft Office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Open Sans</vt:lpstr>
      <vt:lpstr>Spectral</vt:lpstr>
      <vt:lpstr>Economica</vt:lpstr>
      <vt:lpstr>Luxe</vt:lpstr>
      <vt:lpstr> 22. COMP 3329 Group Project</vt:lpstr>
      <vt:lpstr>Inspiration. Audition Online (勁舞團)</vt:lpstr>
      <vt:lpstr>Audition Online: Gameplay</vt:lpstr>
      <vt:lpstr>Lost Slime: Find me a new Home!</vt:lpstr>
      <vt:lpstr>GAME RULES</vt:lpstr>
      <vt:lpstr>Technology</vt:lpstr>
      <vt:lpstr>Story</vt:lpstr>
      <vt:lpstr>GLHF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22. COMP 3329 Group Project</dc:title>
  <cp:lastModifiedBy>sca1998</cp:lastModifiedBy>
  <cp:revision>2</cp:revision>
  <dcterms:modified xsi:type="dcterms:W3CDTF">2019-04-04T19:18:39Z</dcterms:modified>
</cp:coreProperties>
</file>