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1" r:id="rId5"/>
    <p:sldId id="266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6" r:id="rId17"/>
    <p:sldId id="297" r:id="rId18"/>
    <p:sldId id="298" r:id="rId19"/>
    <p:sldId id="299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www.aihw.gov.au/reports-data/myhospitals/sectors/admitted-patient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hyperlink" Target="https://www.aihw.gov.au/reports-data/myhospitals/sectors/admitted-patients" TargetMode="External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D894E-14FC-451D-A879-6490316858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E65BC8E-CDCE-4892-94EC-4524FB764B11}">
      <dgm:prSet/>
      <dgm:spPr/>
      <dgm:t>
        <a:bodyPr/>
        <a:lstStyle/>
        <a:p>
          <a:r>
            <a:rPr lang="en-AU" dirty="0"/>
            <a:t>This report will compare the average length of stay between large hospitals and medium hospitals to determine whether there is any statistical difference.</a:t>
          </a:r>
          <a:endParaRPr lang="en-US" dirty="0"/>
        </a:p>
      </dgm:t>
    </dgm:pt>
    <dgm:pt modelId="{88A163AD-B31E-4D16-A1A8-CB996185D8CC}" type="parTrans" cxnId="{1B37916F-44C1-47E9-90D9-2D2D6F34C676}">
      <dgm:prSet/>
      <dgm:spPr/>
      <dgm:t>
        <a:bodyPr/>
        <a:lstStyle/>
        <a:p>
          <a:endParaRPr lang="en-US"/>
        </a:p>
      </dgm:t>
    </dgm:pt>
    <dgm:pt modelId="{6B4F5E24-37F1-4C8A-BE77-CFC851D3C2A0}" type="sibTrans" cxnId="{1B37916F-44C1-47E9-90D9-2D2D6F34C676}">
      <dgm:prSet/>
      <dgm:spPr/>
      <dgm:t>
        <a:bodyPr/>
        <a:lstStyle/>
        <a:p>
          <a:endParaRPr lang="en-US"/>
        </a:p>
      </dgm:t>
    </dgm:pt>
    <dgm:pt modelId="{20682262-D0F4-4D87-8B9C-D7E3F7B497E0}">
      <dgm:prSet/>
      <dgm:spPr/>
      <dgm:t>
        <a:bodyPr/>
        <a:lstStyle/>
        <a:p>
          <a:r>
            <a:rPr lang="en-AU" dirty="0"/>
            <a:t>The data used for investigation is collected from </a:t>
          </a:r>
          <a:r>
            <a:rPr lang="en-AU" dirty="0">
              <a:hlinkClick xmlns:r="http://schemas.openxmlformats.org/officeDocument/2006/relationships" r:id="rId1"/>
            </a:rPr>
            <a:t>Australian Institute of Health and Welfare</a:t>
          </a:r>
          <a:r>
            <a:rPr lang="en-AU" dirty="0"/>
            <a:t>. </a:t>
          </a:r>
          <a:endParaRPr lang="en-US" dirty="0"/>
        </a:p>
      </dgm:t>
    </dgm:pt>
    <dgm:pt modelId="{388575B2-471C-4877-835B-3BC7319CE949}" type="parTrans" cxnId="{36E507C7-003B-431B-B35F-309C22D71665}">
      <dgm:prSet/>
      <dgm:spPr/>
      <dgm:t>
        <a:bodyPr/>
        <a:lstStyle/>
        <a:p>
          <a:endParaRPr lang="en-US"/>
        </a:p>
      </dgm:t>
    </dgm:pt>
    <dgm:pt modelId="{C21A4A14-DD67-469D-814B-A2EDE4C933A4}" type="sibTrans" cxnId="{36E507C7-003B-431B-B35F-309C22D71665}">
      <dgm:prSet/>
      <dgm:spPr/>
      <dgm:t>
        <a:bodyPr/>
        <a:lstStyle/>
        <a:p>
          <a:endParaRPr lang="en-US"/>
        </a:p>
      </dgm:t>
    </dgm:pt>
    <dgm:pt modelId="{4002B3FD-0D19-42CE-86B6-EDEE7EA5B8B3}" type="pres">
      <dgm:prSet presAssocID="{A0ED894E-14FC-451D-A879-6490316858C5}" presName="root" presStyleCnt="0">
        <dgm:presLayoutVars>
          <dgm:dir/>
          <dgm:resizeHandles val="exact"/>
        </dgm:presLayoutVars>
      </dgm:prSet>
      <dgm:spPr/>
    </dgm:pt>
    <dgm:pt modelId="{8985C6EE-929E-41C9-A7DD-E129E17A0DB5}" type="pres">
      <dgm:prSet presAssocID="{CE65BC8E-CDCE-4892-94EC-4524FB764B11}" presName="compNode" presStyleCnt="0"/>
      <dgm:spPr/>
    </dgm:pt>
    <dgm:pt modelId="{1E8D75E6-3AC4-443D-9CE4-E7115DEACADA}" type="pres">
      <dgm:prSet presAssocID="{CE65BC8E-CDCE-4892-94EC-4524FB764B11}" presName="bgRect" presStyleLbl="bgShp" presStyleIdx="0" presStyleCnt="2"/>
      <dgm:spPr/>
    </dgm:pt>
    <dgm:pt modelId="{868975FC-1018-4551-9C3D-6FF8CE1F89C1}" type="pres">
      <dgm:prSet presAssocID="{CE65BC8E-CDCE-4892-94EC-4524FB764B1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C3931159-0D99-4232-8200-0CD4D13CC626}" type="pres">
      <dgm:prSet presAssocID="{CE65BC8E-CDCE-4892-94EC-4524FB764B11}" presName="spaceRect" presStyleCnt="0"/>
      <dgm:spPr/>
    </dgm:pt>
    <dgm:pt modelId="{469C9527-15CB-4C08-BCBD-EB21B19CA18F}" type="pres">
      <dgm:prSet presAssocID="{CE65BC8E-CDCE-4892-94EC-4524FB764B11}" presName="parTx" presStyleLbl="revTx" presStyleIdx="0" presStyleCnt="2">
        <dgm:presLayoutVars>
          <dgm:chMax val="0"/>
          <dgm:chPref val="0"/>
        </dgm:presLayoutVars>
      </dgm:prSet>
      <dgm:spPr/>
    </dgm:pt>
    <dgm:pt modelId="{9AF68958-DF63-44D6-B562-51B6C0B69691}" type="pres">
      <dgm:prSet presAssocID="{6B4F5E24-37F1-4C8A-BE77-CFC851D3C2A0}" presName="sibTrans" presStyleCnt="0"/>
      <dgm:spPr/>
    </dgm:pt>
    <dgm:pt modelId="{CF99E4EE-9F36-41A8-9627-0EB728AA1720}" type="pres">
      <dgm:prSet presAssocID="{20682262-D0F4-4D87-8B9C-D7E3F7B497E0}" presName="compNode" presStyleCnt="0"/>
      <dgm:spPr/>
    </dgm:pt>
    <dgm:pt modelId="{CEE39831-683F-44B5-88F7-0D0D920A228D}" type="pres">
      <dgm:prSet presAssocID="{20682262-D0F4-4D87-8B9C-D7E3F7B497E0}" presName="bgRect" presStyleLbl="bgShp" presStyleIdx="1" presStyleCnt="2"/>
      <dgm:spPr/>
    </dgm:pt>
    <dgm:pt modelId="{20447947-C0AE-440B-820E-92ACB7D1F1E2}" type="pres">
      <dgm:prSet presAssocID="{20682262-D0F4-4D87-8B9C-D7E3F7B497E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26B0E78-C2F8-4125-83BC-689AE016C9B5}" type="pres">
      <dgm:prSet presAssocID="{20682262-D0F4-4D87-8B9C-D7E3F7B497E0}" presName="spaceRect" presStyleCnt="0"/>
      <dgm:spPr/>
    </dgm:pt>
    <dgm:pt modelId="{2282FB71-25A4-4E4B-8AC9-4AFF2AF52715}" type="pres">
      <dgm:prSet presAssocID="{20682262-D0F4-4D87-8B9C-D7E3F7B497E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0C1C3C-D512-41EB-AF4B-C3526DF127C1}" type="presOf" srcId="{CE65BC8E-CDCE-4892-94EC-4524FB764B11}" destId="{469C9527-15CB-4C08-BCBD-EB21B19CA18F}" srcOrd="0" destOrd="0" presId="urn:microsoft.com/office/officeart/2018/2/layout/IconVerticalSolidList"/>
    <dgm:cxn modelId="{7932CC4E-0FFF-403B-9B75-01F499FC32CB}" type="presOf" srcId="{A0ED894E-14FC-451D-A879-6490316858C5}" destId="{4002B3FD-0D19-42CE-86B6-EDEE7EA5B8B3}" srcOrd="0" destOrd="0" presId="urn:microsoft.com/office/officeart/2018/2/layout/IconVerticalSolidList"/>
    <dgm:cxn modelId="{1B37916F-44C1-47E9-90D9-2D2D6F34C676}" srcId="{A0ED894E-14FC-451D-A879-6490316858C5}" destId="{CE65BC8E-CDCE-4892-94EC-4524FB764B11}" srcOrd="0" destOrd="0" parTransId="{88A163AD-B31E-4D16-A1A8-CB996185D8CC}" sibTransId="{6B4F5E24-37F1-4C8A-BE77-CFC851D3C2A0}"/>
    <dgm:cxn modelId="{3FF65883-20D7-4DA7-9141-2F479C30532B}" type="presOf" srcId="{20682262-D0F4-4D87-8B9C-D7E3F7B497E0}" destId="{2282FB71-25A4-4E4B-8AC9-4AFF2AF52715}" srcOrd="0" destOrd="0" presId="urn:microsoft.com/office/officeart/2018/2/layout/IconVerticalSolidList"/>
    <dgm:cxn modelId="{36E507C7-003B-431B-B35F-309C22D71665}" srcId="{A0ED894E-14FC-451D-A879-6490316858C5}" destId="{20682262-D0F4-4D87-8B9C-D7E3F7B497E0}" srcOrd="1" destOrd="0" parTransId="{388575B2-471C-4877-835B-3BC7319CE949}" sibTransId="{C21A4A14-DD67-469D-814B-A2EDE4C933A4}"/>
    <dgm:cxn modelId="{6CFE42C2-2CDF-4111-9B9A-FF20AD6EB01A}" type="presParOf" srcId="{4002B3FD-0D19-42CE-86B6-EDEE7EA5B8B3}" destId="{8985C6EE-929E-41C9-A7DD-E129E17A0DB5}" srcOrd="0" destOrd="0" presId="urn:microsoft.com/office/officeart/2018/2/layout/IconVerticalSolidList"/>
    <dgm:cxn modelId="{EA5AB489-F251-416F-BA4A-4E1AA4347C56}" type="presParOf" srcId="{8985C6EE-929E-41C9-A7DD-E129E17A0DB5}" destId="{1E8D75E6-3AC4-443D-9CE4-E7115DEACADA}" srcOrd="0" destOrd="0" presId="urn:microsoft.com/office/officeart/2018/2/layout/IconVerticalSolidList"/>
    <dgm:cxn modelId="{7DCF5B7C-651D-4835-9D96-C72FC28C6CF4}" type="presParOf" srcId="{8985C6EE-929E-41C9-A7DD-E129E17A0DB5}" destId="{868975FC-1018-4551-9C3D-6FF8CE1F89C1}" srcOrd="1" destOrd="0" presId="urn:microsoft.com/office/officeart/2018/2/layout/IconVerticalSolidList"/>
    <dgm:cxn modelId="{852EB4E7-CC90-4214-9F38-5A20012EE815}" type="presParOf" srcId="{8985C6EE-929E-41C9-A7DD-E129E17A0DB5}" destId="{C3931159-0D99-4232-8200-0CD4D13CC626}" srcOrd="2" destOrd="0" presId="urn:microsoft.com/office/officeart/2018/2/layout/IconVerticalSolidList"/>
    <dgm:cxn modelId="{71135799-FBB1-46CB-ABC4-C65DC1B9DFDF}" type="presParOf" srcId="{8985C6EE-929E-41C9-A7DD-E129E17A0DB5}" destId="{469C9527-15CB-4C08-BCBD-EB21B19CA18F}" srcOrd="3" destOrd="0" presId="urn:microsoft.com/office/officeart/2018/2/layout/IconVerticalSolidList"/>
    <dgm:cxn modelId="{705D235D-E2AE-4CA6-8FA9-F7A6A191C7D0}" type="presParOf" srcId="{4002B3FD-0D19-42CE-86B6-EDEE7EA5B8B3}" destId="{9AF68958-DF63-44D6-B562-51B6C0B69691}" srcOrd="1" destOrd="0" presId="urn:microsoft.com/office/officeart/2018/2/layout/IconVerticalSolidList"/>
    <dgm:cxn modelId="{320B0E06-483F-43D7-9920-4E27D4AAA411}" type="presParOf" srcId="{4002B3FD-0D19-42CE-86B6-EDEE7EA5B8B3}" destId="{CF99E4EE-9F36-41A8-9627-0EB728AA1720}" srcOrd="2" destOrd="0" presId="urn:microsoft.com/office/officeart/2018/2/layout/IconVerticalSolidList"/>
    <dgm:cxn modelId="{130633A9-F2A2-4DA7-8924-4DC837293185}" type="presParOf" srcId="{CF99E4EE-9F36-41A8-9627-0EB728AA1720}" destId="{CEE39831-683F-44B5-88F7-0D0D920A228D}" srcOrd="0" destOrd="0" presId="urn:microsoft.com/office/officeart/2018/2/layout/IconVerticalSolidList"/>
    <dgm:cxn modelId="{9A96F8A7-F80F-4038-85E2-C777D2073C9B}" type="presParOf" srcId="{CF99E4EE-9F36-41A8-9627-0EB728AA1720}" destId="{20447947-C0AE-440B-820E-92ACB7D1F1E2}" srcOrd="1" destOrd="0" presId="urn:microsoft.com/office/officeart/2018/2/layout/IconVerticalSolidList"/>
    <dgm:cxn modelId="{29358F77-3B99-409F-A4E5-47939EB2CBDB}" type="presParOf" srcId="{CF99E4EE-9F36-41A8-9627-0EB728AA1720}" destId="{F26B0E78-C2F8-4125-83BC-689AE016C9B5}" srcOrd="2" destOrd="0" presId="urn:microsoft.com/office/officeart/2018/2/layout/IconVerticalSolidList"/>
    <dgm:cxn modelId="{4C1AD0DB-A969-4D19-ABE9-34E0F2AE9E5B}" type="presParOf" srcId="{CF99E4EE-9F36-41A8-9627-0EB728AA1720}" destId="{2282FB71-25A4-4E4B-8AC9-4AFF2AF527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D75E6-3AC4-443D-9CE4-E7115DEACADA}">
      <dsp:nvSpPr>
        <dsp:cNvPr id="0" name=""/>
        <dsp:cNvSpPr/>
      </dsp:nvSpPr>
      <dsp:spPr>
        <a:xfrm>
          <a:off x="0" y="703926"/>
          <a:ext cx="10012219" cy="1299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975FC-1018-4551-9C3D-6FF8CE1F89C1}">
      <dsp:nvSpPr>
        <dsp:cNvPr id="0" name=""/>
        <dsp:cNvSpPr/>
      </dsp:nvSpPr>
      <dsp:spPr>
        <a:xfrm>
          <a:off x="393115" y="996326"/>
          <a:ext cx="714756" cy="714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9527-15CB-4C08-BCBD-EB21B19CA18F}">
      <dsp:nvSpPr>
        <dsp:cNvPr id="0" name=""/>
        <dsp:cNvSpPr/>
      </dsp:nvSpPr>
      <dsp:spPr>
        <a:xfrm>
          <a:off x="1500987" y="703926"/>
          <a:ext cx="8511231" cy="129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36" tIns="137536" rIns="137536" bIns="137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This report will compare the average length of stay between large hospitals and medium hospitals to determine whether there is any statistical difference.</a:t>
          </a:r>
          <a:endParaRPr lang="en-US" sz="2400" kern="1200" dirty="0"/>
        </a:p>
      </dsp:txBody>
      <dsp:txXfrm>
        <a:off x="1500987" y="703926"/>
        <a:ext cx="8511231" cy="1299556"/>
      </dsp:txXfrm>
    </dsp:sp>
    <dsp:sp modelId="{CEE39831-683F-44B5-88F7-0D0D920A228D}">
      <dsp:nvSpPr>
        <dsp:cNvPr id="0" name=""/>
        <dsp:cNvSpPr/>
      </dsp:nvSpPr>
      <dsp:spPr>
        <a:xfrm>
          <a:off x="0" y="2328372"/>
          <a:ext cx="10012219" cy="1299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47947-C0AE-440B-820E-92ACB7D1F1E2}">
      <dsp:nvSpPr>
        <dsp:cNvPr id="0" name=""/>
        <dsp:cNvSpPr/>
      </dsp:nvSpPr>
      <dsp:spPr>
        <a:xfrm>
          <a:off x="393115" y="2620772"/>
          <a:ext cx="714756" cy="714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2FB71-25A4-4E4B-8AC9-4AFF2AF52715}">
      <dsp:nvSpPr>
        <dsp:cNvPr id="0" name=""/>
        <dsp:cNvSpPr/>
      </dsp:nvSpPr>
      <dsp:spPr>
        <a:xfrm>
          <a:off x="1500987" y="2328372"/>
          <a:ext cx="8511231" cy="129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36" tIns="137536" rIns="137536" bIns="137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The data used for investigation is collected from </a:t>
          </a:r>
          <a:r>
            <a:rPr lang="en-AU" sz="2400" kern="1200" dirty="0">
              <a:hlinkClick xmlns:r="http://schemas.openxmlformats.org/officeDocument/2006/relationships" r:id="rId5"/>
            </a:rPr>
            <a:t>Australian Institute of Health and Welfare</a:t>
          </a:r>
          <a:r>
            <a:rPr lang="en-AU" sz="2400" kern="1200" dirty="0"/>
            <a:t>. </a:t>
          </a:r>
          <a:endParaRPr lang="en-US" sz="2400" kern="1200" dirty="0"/>
        </a:p>
      </dsp:txBody>
      <dsp:txXfrm>
        <a:off x="1500987" y="2328372"/>
        <a:ext cx="8511231" cy="1299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63A16D-305B-4A0E-8213-372DD5AAE4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Author: Christian O. Themin (3827357)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99060-5076-496A-BB7D-020FFEEB31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8D33E-A7AC-473A-9FE1-E76928253E13}" type="datetimeFigureOut">
              <a:rPr lang="en-AU" smtClean="0"/>
              <a:t>21/08/2020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D9421-C7E9-4C02-BEB8-D04C18ADA7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4DE21-1D2D-42FA-8EDD-59AF9A76A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EA5CA-A56C-4835-B8F5-4ADF33318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12499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Author: Christian O. Themin (3827357)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79E79-FF3B-48D5-A0D5-8A9416EB2AAB}" type="datetimeFigureOut">
              <a:rPr lang="en-AU" smtClean="0"/>
              <a:t>21/08/2020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D085-33F2-4EC1-A025-EB9628B32B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4692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80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9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3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0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1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4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5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hw.gov.au/reports-data/myhospitals/sectors/admitted-pati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8C7D-6447-4889-A0E1-BAE61487B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62258"/>
          </a:xfrm>
        </p:spPr>
        <p:txBody>
          <a:bodyPr anchor="ctr">
            <a:normAutofit/>
          </a:bodyPr>
          <a:lstStyle/>
          <a:p>
            <a:r>
              <a:rPr lang="en-AU" sz="5400" dirty="0"/>
              <a:t>Hypothesis testing</a:t>
            </a:r>
            <a:br>
              <a:rPr lang="en-AU" sz="5400" dirty="0"/>
            </a:br>
            <a:r>
              <a:rPr lang="en-AU" sz="2400" dirty="0"/>
              <a:t>Australian institute of health and welfare</a:t>
            </a:r>
            <a:endParaRPr lang="en-AU" sz="5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3B2EF8-743A-43EA-B5C2-B85C61F1D84E}"/>
              </a:ext>
            </a:extLst>
          </p:cNvPr>
          <p:cNvSpPr txBox="1">
            <a:spLocks/>
          </p:cNvSpPr>
          <p:nvPr/>
        </p:nvSpPr>
        <p:spPr>
          <a:xfrm>
            <a:off x="231140" y="5397333"/>
            <a:ext cx="6894901" cy="895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Corbel" pitchFamily="34" charset="0"/>
              <a:buNone/>
            </a:pPr>
            <a:r>
              <a:rPr lang="en-AU" sz="2400" dirty="0"/>
              <a:t>By Christian Orochi Themin</a:t>
            </a:r>
          </a:p>
          <a:p>
            <a:pPr lvl="1" indent="0">
              <a:buFont typeface="Corbel" pitchFamily="34" charset="0"/>
              <a:buNone/>
            </a:pPr>
            <a:r>
              <a:rPr lang="en-AU" sz="2400" dirty="0"/>
              <a:t>8 May 2020</a:t>
            </a:r>
          </a:p>
        </p:txBody>
      </p:sp>
    </p:spTree>
    <p:extLst>
      <p:ext uri="{BB962C8B-B14F-4D97-AF65-F5344CB8AC3E}">
        <p14:creationId xmlns:p14="http://schemas.microsoft.com/office/powerpoint/2010/main" val="179398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698" y="2365752"/>
            <a:ext cx="5614330" cy="2963333"/>
          </a:xfrm>
        </p:spPr>
        <p:txBody>
          <a:bodyPr anchor="t">
            <a:noAutofit/>
          </a:bodyPr>
          <a:lstStyle/>
          <a:p>
            <a:pPr lvl="1" indent="0">
              <a:buNone/>
            </a:pPr>
            <a:r>
              <a:rPr lang="en-AU" sz="2200" dirty="0"/>
              <a:t>The histogram of removed outliers are still right-skewed distributed or positively distributed. 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It is reasonable because in general, the length of hospital stay is better when its lesser, showing that the patient is recovered sooner.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E7068-7D4F-4EA6-9047-64EDAA758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2" t="6261" r="43787"/>
          <a:stretch/>
        </p:blipFill>
        <p:spPr>
          <a:xfrm>
            <a:off x="712895" y="1700735"/>
            <a:ext cx="2567199" cy="4456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8D98DC-7610-42C5-B545-EFCD5F503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t="7487" r="44062"/>
          <a:stretch/>
        </p:blipFill>
        <p:spPr>
          <a:xfrm>
            <a:off x="3280094" y="1734291"/>
            <a:ext cx="2590105" cy="44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5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Hypothesis Testing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434" y="2170232"/>
            <a:ext cx="7768204" cy="3450613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AU" sz="2200" dirty="0"/>
              <a:t>It has been said that the Average length of stay is 3.4 days.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The investigator want to check with the assumption as below:</a:t>
            </a:r>
          </a:p>
          <a:p>
            <a:pPr lvl="1" indent="0">
              <a:buNone/>
            </a:pPr>
            <a:r>
              <a:rPr lang="en-AU" sz="2200" dirty="0"/>
              <a:t>			H0 : </a:t>
            </a:r>
            <a:r>
              <a:rPr lang="el-GR" sz="2200" dirty="0"/>
              <a:t>μ</a:t>
            </a:r>
            <a:r>
              <a:rPr lang="en-AU" sz="2200" dirty="0"/>
              <a:t> = 3.4</a:t>
            </a:r>
          </a:p>
          <a:p>
            <a:pPr lvl="1" indent="0">
              <a:buNone/>
            </a:pPr>
            <a:r>
              <a:rPr lang="en-AU" sz="2200" dirty="0"/>
              <a:t>			Ha : </a:t>
            </a:r>
            <a:r>
              <a:rPr lang="el-GR" sz="2200" dirty="0"/>
              <a:t>μ</a:t>
            </a:r>
            <a:r>
              <a:rPr lang="en-AU" sz="2200" dirty="0"/>
              <a:t> != 3.4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We will check for both large and medium hospitals.</a:t>
            </a: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63715294-8979-4C41-AB8C-22FE57333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635" y="2065954"/>
            <a:ext cx="3250624" cy="32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5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Hypothesis Testing – Large Hospitals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342" y="3166734"/>
            <a:ext cx="9118833" cy="3450613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AU" sz="2200" dirty="0"/>
              <a:t>A one-sample t-test was used to determine any significant different of the Average length of stay from the previous assumed mean of 3.4 days.  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The sample’s mean is resulted as 3.85 days with 95% CI.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The result is statistically significant higher than the assumption mean.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51CFE-A569-4A3B-8917-A82DC5C9F785}"/>
              </a:ext>
            </a:extLst>
          </p:cNvPr>
          <p:cNvSpPr/>
          <p:nvPr/>
        </p:nvSpPr>
        <p:spPr>
          <a:xfrm>
            <a:off x="1701766" y="2277738"/>
            <a:ext cx="8757987" cy="52322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lvl="1" algn="ctr"/>
            <a:r>
              <a:rPr lang="en-AU" sz="2800" dirty="0"/>
              <a:t>t = 19.507, p &lt; 0.05, 95% CI [3.81, 3.9]</a:t>
            </a:r>
          </a:p>
        </p:txBody>
      </p:sp>
    </p:spTree>
    <p:extLst>
      <p:ext uri="{BB962C8B-B14F-4D97-AF65-F5344CB8AC3E}">
        <p14:creationId xmlns:p14="http://schemas.microsoft.com/office/powerpoint/2010/main" val="145553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Hypothesis Testing – Medium Hospitals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342" y="3166734"/>
            <a:ext cx="9118833" cy="3450613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AU" sz="2200" dirty="0"/>
              <a:t>A one-sample t-test was used to determine any significant different of the Average length of stay from the previous assumed mean of 3.4 days.  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The sample’s mean is resulted as 3.57 days with 95% CI.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The result is statistically significant higher than the assumption mean.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51CFE-A569-4A3B-8917-A82DC5C9F785}"/>
              </a:ext>
            </a:extLst>
          </p:cNvPr>
          <p:cNvSpPr/>
          <p:nvPr/>
        </p:nvSpPr>
        <p:spPr>
          <a:xfrm>
            <a:off x="1701766" y="2277738"/>
            <a:ext cx="8757987" cy="52322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lvl="1" algn="ctr"/>
            <a:r>
              <a:rPr lang="en-AU" sz="2800" dirty="0"/>
              <a:t>t = 7.67, p &lt; 0.05, 95% CI [3.53, 3.62]</a:t>
            </a:r>
          </a:p>
        </p:txBody>
      </p:sp>
    </p:spTree>
    <p:extLst>
      <p:ext uri="{BB962C8B-B14F-4D97-AF65-F5344CB8AC3E}">
        <p14:creationId xmlns:p14="http://schemas.microsoft.com/office/powerpoint/2010/main" val="211918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79" y="1965960"/>
            <a:ext cx="10315941" cy="2963333"/>
          </a:xfrm>
        </p:spPr>
        <p:txBody>
          <a:bodyPr anchor="t">
            <a:noAutofit/>
          </a:bodyPr>
          <a:lstStyle/>
          <a:p>
            <a:pPr lvl="1" indent="0">
              <a:buNone/>
            </a:pPr>
            <a:r>
              <a:rPr lang="en-AU" sz="2200" dirty="0"/>
              <a:t>Several statistic tests and investigations have been conducted between the two group of hospitals. To conclude, there is a statistical significant difference in the average length of stay between the hospitals. 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Despite the large dataset, there has been found more than 50% of missing values and produced many outliers when replacing with Median value. 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Large hospitals have an average of at least 7 nights of stay and the longest stay is up to 13 days. While Medium hospitals starts from 0 night the least and the longest of 13 days but with a very low frequency compare to the Large hospitals.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3115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153BB-6A12-40E9-BB10-C8B43DF59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36" r="2697" b="23367"/>
          <a:stretch/>
        </p:blipFill>
        <p:spPr>
          <a:xfrm>
            <a:off x="2189017" y="1624322"/>
            <a:ext cx="7832321" cy="49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5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B740A-2BEB-4736-8A55-5D528D422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" t="21280" r="1997" b="21886"/>
          <a:stretch/>
        </p:blipFill>
        <p:spPr>
          <a:xfrm>
            <a:off x="366644" y="1977153"/>
            <a:ext cx="5714116" cy="3620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5A23-8074-4DE4-9994-331FB77E4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" t="31111" r="1706" b="13940"/>
          <a:stretch/>
        </p:blipFill>
        <p:spPr>
          <a:xfrm>
            <a:off x="6096000" y="1965960"/>
            <a:ext cx="5683634" cy="346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7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BDBEA-E18B-4175-98A9-6FFD9338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" t="11448" r="56127" b="27407"/>
          <a:stretch/>
        </p:blipFill>
        <p:spPr>
          <a:xfrm>
            <a:off x="1651750" y="1652771"/>
            <a:ext cx="3195781" cy="4885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6C8E5-D7CF-46F2-8FBE-33354A80F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" t="10880" r="2945" b="25522"/>
          <a:stretch/>
        </p:blipFill>
        <p:spPr>
          <a:xfrm>
            <a:off x="5356281" y="1841640"/>
            <a:ext cx="5227784" cy="46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7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E2BA0-9D6C-46E3-913E-2050F131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" t="16565" r="2698" b="18654"/>
          <a:stretch/>
        </p:blipFill>
        <p:spPr>
          <a:xfrm>
            <a:off x="858981" y="1965960"/>
            <a:ext cx="4858327" cy="4442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EC37A-C494-4FD5-93D1-10E2ED335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" t="22357" r="3185" b="26330"/>
          <a:stretch/>
        </p:blipFill>
        <p:spPr>
          <a:xfrm>
            <a:off x="5918685" y="2126212"/>
            <a:ext cx="5859916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053B0-8D24-4BFE-9A5E-80F99F459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" t="33535" r="2577"/>
          <a:stretch/>
        </p:blipFill>
        <p:spPr>
          <a:xfrm>
            <a:off x="3515129" y="1671781"/>
            <a:ext cx="5161741" cy="48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B102-AF81-4426-A018-F1B515E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Introduction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72BF97F-148B-427D-8C84-B3FDA75A8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175609"/>
              </p:ext>
            </p:extLst>
          </p:nvPr>
        </p:nvGraphicFramePr>
        <p:xfrm>
          <a:off x="1228436" y="1607126"/>
          <a:ext cx="10012219" cy="4331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02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1631EF-15E1-48EF-9924-09DC488BD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24104A-EE89-4314-9D93-42AD78292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-202946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4800" b="1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899" y="2867424"/>
            <a:ext cx="8640202" cy="1279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>
              <a:spcBef>
                <a:spcPts val="1400"/>
              </a:spcBef>
              <a:buNone/>
            </a:pPr>
            <a:r>
              <a:rPr lang="en-US" sz="3600" dirty="0"/>
              <a:t>- RMIT University for Data Science Students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EB6F55-231B-47FF-B7B9-FE5208880955}"/>
              </a:ext>
            </a:extLst>
          </p:cNvPr>
          <p:cNvSpPr txBox="1">
            <a:spLocks/>
          </p:cNvSpPr>
          <p:nvPr/>
        </p:nvSpPr>
        <p:spPr>
          <a:xfrm>
            <a:off x="231140" y="5397333"/>
            <a:ext cx="7510780" cy="895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Corbel" pitchFamily="34" charset="0"/>
              <a:buNone/>
            </a:pPr>
            <a:r>
              <a:rPr lang="en-AU" sz="2400" dirty="0"/>
              <a:t>All works are done individually by Christian Themin</a:t>
            </a:r>
          </a:p>
          <a:p>
            <a:pPr lvl="1" indent="0">
              <a:buFont typeface="Corbel" pitchFamily="34" charset="0"/>
              <a:buNone/>
            </a:pPr>
            <a:r>
              <a:rPr lang="en-AU" sz="2400" dirty="0"/>
              <a:t>8 May 2020</a:t>
            </a:r>
          </a:p>
        </p:txBody>
      </p:sp>
    </p:spTree>
    <p:extLst>
      <p:ext uri="{BB962C8B-B14F-4D97-AF65-F5344CB8AC3E}">
        <p14:creationId xmlns:p14="http://schemas.microsoft.com/office/powerpoint/2010/main" val="104592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Problem Statement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47" y="1960507"/>
            <a:ext cx="7627101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AU" sz="2400" dirty="0"/>
              <a:t>Investigators want to know if large hospitals and medium hospitals had an effect in determining the patients’ length of stay.</a:t>
            </a:r>
          </a:p>
          <a:p>
            <a:pPr marL="0" indent="0">
              <a:buNone/>
            </a:pPr>
            <a:r>
              <a:rPr lang="en-AU" sz="2400" dirty="0"/>
              <a:t>Using the methods of calculating the Descriptive Statistics, Visualisation using Histogram &amp; Boxplot, we can compare between the two groups of hospitals. </a:t>
            </a:r>
          </a:p>
          <a:p>
            <a:pPr marL="0" indent="0">
              <a:buNone/>
            </a:pPr>
            <a:r>
              <a:rPr lang="en-AU" sz="2400" dirty="0"/>
              <a:t>Hypothesis Testing will be implemented for further testing and will discuss with Conclusion.</a:t>
            </a:r>
          </a:p>
          <a:p>
            <a:pPr marL="0" indent="0">
              <a:lnSpc>
                <a:spcPct val="110000"/>
              </a:lnSpc>
              <a:buNone/>
            </a:pPr>
            <a:endParaRPr lang="en-AU" sz="2400" dirty="0"/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63715294-8979-4C41-AB8C-22FE57333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635" y="2065954"/>
            <a:ext cx="3250624" cy="32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EDFF7-D2DD-4B18-A84E-60230AD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2202"/>
            <a:ext cx="9929995" cy="11891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400" dirty="0"/>
              <a:t>The Average length of stay dataset can be downloaded from the website </a:t>
            </a:r>
            <a:r>
              <a:rPr lang="en-AU" sz="2400" dirty="0">
                <a:hlinkClick r:id="rId2"/>
              </a:rPr>
              <a:t>Australian Institute of Health and Welfare</a:t>
            </a:r>
            <a:r>
              <a:rPr lang="en-AU" sz="2400" dirty="0"/>
              <a:t>. The dataset contains over 30,000 reports from different hospitals in Australia and there are 13 variables in the dataset: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05D71-4DFD-44FC-BA3F-0EA8D1B67564}"/>
              </a:ext>
            </a:extLst>
          </p:cNvPr>
          <p:cNvSpPr txBox="1"/>
          <p:nvPr/>
        </p:nvSpPr>
        <p:spPr>
          <a:xfrm>
            <a:off x="714642" y="2961313"/>
            <a:ext cx="10303878" cy="280076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71550" lvl="1" indent="-514350">
              <a:buAutoNum type="arabicPeriod"/>
            </a:pPr>
            <a:r>
              <a:rPr lang="en-AU" sz="2200" dirty="0"/>
              <a:t>Reporting unit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Reporting unit type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State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Local Hospital Network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Peer group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Time period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Category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Total number of stays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Number of overnight stays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Percentage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Average length of stay (days)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Peer group average (days)</a:t>
            </a:r>
          </a:p>
          <a:p>
            <a:pPr marL="971550" lvl="1" indent="-514350">
              <a:buAutoNum type="arabicPeriod"/>
            </a:pPr>
            <a:r>
              <a:rPr lang="en-AU" sz="2200" dirty="0"/>
              <a:t>Total overnight patient bed days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05885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79" y="1789244"/>
            <a:ext cx="10131425" cy="2963333"/>
          </a:xfrm>
        </p:spPr>
        <p:txBody>
          <a:bodyPr anchor="t">
            <a:noAutofit/>
          </a:bodyPr>
          <a:lstStyle/>
          <a:p>
            <a:pPr marL="457200" lvl="1" indent="0">
              <a:buNone/>
            </a:pPr>
            <a:r>
              <a:rPr lang="en-AU" sz="2200" dirty="0"/>
              <a:t>During the analysis process on the variable name Average length of stay (ALOS), there have been found around 19,770 missing values, it is more than 50% of the data. </a:t>
            </a:r>
          </a:p>
          <a:p>
            <a:pPr marL="457200" lvl="1" indent="0">
              <a:buNone/>
            </a:pPr>
            <a:r>
              <a:rPr lang="en-AU" sz="2200" dirty="0"/>
              <a:t>In this report, it will be replaced with Median value of the variable which is 3.4.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The Descriptive Statistics are then summarised as below:</a:t>
            </a:r>
          </a:p>
          <a:p>
            <a:pPr marL="457200" lvl="1" indent="0">
              <a:buNone/>
            </a:pPr>
            <a:endParaRPr lang="en-AU" sz="2200" dirty="0"/>
          </a:p>
          <a:p>
            <a:pPr marL="457200" lvl="1" indent="0">
              <a:buNone/>
            </a:pPr>
            <a:endParaRPr lang="en-AU" sz="2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642B84-F16F-4EFE-BFD8-79A23E3B6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35360"/>
              </p:ext>
            </p:extLst>
          </p:nvPr>
        </p:nvGraphicFramePr>
        <p:xfrm>
          <a:off x="1304993" y="4014458"/>
          <a:ext cx="9529011" cy="19189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529">
                  <a:extLst>
                    <a:ext uri="{9D8B030D-6E8A-4147-A177-3AD203B41FA5}">
                      <a16:colId xmlns:a16="http://schemas.microsoft.com/office/drawing/2014/main" val="2958619423"/>
                    </a:ext>
                  </a:extLst>
                </a:gridCol>
                <a:gridCol w="944029">
                  <a:extLst>
                    <a:ext uri="{9D8B030D-6E8A-4147-A177-3AD203B41FA5}">
                      <a16:colId xmlns:a16="http://schemas.microsoft.com/office/drawing/2014/main" val="3007165196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790779938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16563856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634236156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373490793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865661563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493617691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878649865"/>
                    </a:ext>
                  </a:extLst>
                </a:gridCol>
              </a:tblGrid>
              <a:tr h="526071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SD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27512"/>
                  </a:ext>
                </a:extLst>
              </a:tr>
              <a:tr h="69644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Large hospitals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5692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07550"/>
                  </a:ext>
                </a:extLst>
              </a:tr>
              <a:tr h="69644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Medium hospitals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3877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6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19" y="2365752"/>
            <a:ext cx="6025390" cy="2963333"/>
          </a:xfrm>
        </p:spPr>
        <p:txBody>
          <a:bodyPr anchor="t">
            <a:noAutofit/>
          </a:bodyPr>
          <a:lstStyle/>
          <a:p>
            <a:pPr lvl="1" indent="0">
              <a:buNone/>
            </a:pPr>
            <a:r>
              <a:rPr lang="en-AU" sz="2200" dirty="0"/>
              <a:t>The histograms shows that Medium hospitals tend to have higher length of stays than the Large hospitals.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It is also right-skewed or unbalance distribution, possibly due to outliers.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We can identify this further using boxplot.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40B7-BCED-4261-984A-7114CE40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8915"/>
            <a:ext cx="4817325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7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19" y="2365752"/>
            <a:ext cx="5782109" cy="2963333"/>
          </a:xfrm>
        </p:spPr>
        <p:txBody>
          <a:bodyPr anchor="t">
            <a:noAutofit/>
          </a:bodyPr>
          <a:lstStyle/>
          <a:p>
            <a:pPr lvl="1" indent="0">
              <a:buNone/>
            </a:pPr>
            <a:r>
              <a:rPr lang="en-AU" sz="2200" dirty="0"/>
              <a:t>The boxplot shows there are many outliers appears in both hospitals. 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The outliers occurrence are likely due to the Missing value that was replaced with Median.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E4A0F-33B9-48D9-BEFF-A4D0D468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4980" y="1645825"/>
            <a:ext cx="4909348" cy="47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1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79" y="1789244"/>
            <a:ext cx="10315941" cy="2963333"/>
          </a:xfrm>
        </p:spPr>
        <p:txBody>
          <a:bodyPr anchor="t">
            <a:noAutofit/>
          </a:bodyPr>
          <a:lstStyle/>
          <a:p>
            <a:pPr lvl="1" indent="0">
              <a:buNone/>
            </a:pPr>
            <a:r>
              <a:rPr lang="en-AU" sz="2200" dirty="0"/>
              <a:t>The outliers produced poor measurements and it is unwanted for this report. 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It is preferred to be removed by using the following method: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Large hospitals:</a:t>
            </a:r>
          </a:p>
          <a:p>
            <a:pPr lvl="1" indent="0">
              <a:buNone/>
            </a:pPr>
            <a:r>
              <a:rPr lang="en-AU" sz="2200" dirty="0"/>
              <a:t>		Lower outlier  &lt;  Q1 – 1.5 * IQR = 2.7 – (1.5 * 1.8) = 0 </a:t>
            </a:r>
          </a:p>
          <a:p>
            <a:pPr lvl="1" indent="0">
              <a:buNone/>
            </a:pPr>
            <a:r>
              <a:rPr lang="en-AU" sz="2200" dirty="0"/>
              <a:t>		Upper outlier  &gt;  Q3 + 1.5 *IQR  = 4.5 + (1.5 *1.8) = 7.2</a:t>
            </a:r>
          </a:p>
          <a:p>
            <a:pPr lvl="1" indent="0">
              <a:buNone/>
            </a:pPr>
            <a:r>
              <a:rPr lang="en-AU" sz="2200" dirty="0"/>
              <a:t>Medium hospitals:</a:t>
            </a:r>
          </a:p>
          <a:p>
            <a:pPr lvl="1" indent="0">
              <a:buNone/>
            </a:pPr>
            <a:r>
              <a:rPr lang="en-AU" sz="2200" dirty="0"/>
              <a:t>		 Lower outlier  &lt;  Q1 – 1.5 * IQR = 3.1 – (1.5 * 0.5) = 2.35</a:t>
            </a:r>
          </a:p>
          <a:p>
            <a:pPr lvl="1" indent="0">
              <a:buNone/>
            </a:pPr>
            <a:r>
              <a:rPr lang="en-AU" sz="2200" dirty="0"/>
              <a:t>		 Upper outlier  &gt;  Q3 + 1.5 *IQR  = 3.6 + (1.5 *0.5) = 4.35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80230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70B-48FE-4C71-99D3-9FC7008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E163-C39B-4749-8B1D-3322B09F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698" y="2365752"/>
            <a:ext cx="5614330" cy="2963333"/>
          </a:xfrm>
        </p:spPr>
        <p:txBody>
          <a:bodyPr anchor="t">
            <a:noAutofit/>
          </a:bodyPr>
          <a:lstStyle/>
          <a:p>
            <a:pPr lvl="1" indent="0">
              <a:buNone/>
            </a:pPr>
            <a:r>
              <a:rPr lang="en-AU" sz="2200" dirty="0"/>
              <a:t>After removed some of the outliers, there are still a few outliers left. 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This is due to a very large dataset with highly skewed distributions. </a:t>
            </a:r>
          </a:p>
          <a:p>
            <a:pPr lvl="1" indent="0">
              <a:buNone/>
            </a:pPr>
            <a:endParaRPr lang="en-AU" sz="2200" dirty="0"/>
          </a:p>
          <a:p>
            <a:pPr lvl="1" indent="0">
              <a:buNone/>
            </a:pPr>
            <a:r>
              <a:rPr lang="en-AU" sz="2200" dirty="0"/>
              <a:t>For this report, we will leave the result the way as it 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ED82E-4A12-4EA8-BBAE-B025C794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0977" y="1700735"/>
            <a:ext cx="4909348" cy="47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30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889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Corbel</vt:lpstr>
      <vt:lpstr>Basis</vt:lpstr>
      <vt:lpstr>Hypothesis testing Australian institute of health and welfare</vt:lpstr>
      <vt:lpstr>Introduction</vt:lpstr>
      <vt:lpstr>Problem Statement</vt:lpstr>
      <vt:lpstr>Data</vt:lpstr>
      <vt:lpstr>Analysis</vt:lpstr>
      <vt:lpstr>Analysis</vt:lpstr>
      <vt:lpstr>Analysis</vt:lpstr>
      <vt:lpstr>Analysis</vt:lpstr>
      <vt:lpstr>Analysis</vt:lpstr>
      <vt:lpstr>Analysis</vt:lpstr>
      <vt:lpstr>Hypothesis Testing</vt:lpstr>
      <vt:lpstr>Hypothesis Testing – Large Hospitals</vt:lpstr>
      <vt:lpstr>Hypothesis Testing – Medium Hospitals</vt:lpstr>
      <vt:lpstr>Conclusion</vt:lpstr>
      <vt:lpstr>Coding Implementation</vt:lpstr>
      <vt:lpstr>Coding Implementation</vt:lpstr>
      <vt:lpstr>Coding Implementation</vt:lpstr>
      <vt:lpstr>Coding Implementation</vt:lpstr>
      <vt:lpstr>Coding 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Applied analytics</dc:title>
  <dc:creator>Christian Themin</dc:creator>
  <cp:lastModifiedBy>Christian Themin</cp:lastModifiedBy>
  <cp:revision>10</cp:revision>
  <dcterms:created xsi:type="dcterms:W3CDTF">2020-05-08T07:07:44Z</dcterms:created>
  <dcterms:modified xsi:type="dcterms:W3CDTF">2020-08-21T05:50:13Z</dcterms:modified>
</cp:coreProperties>
</file>