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25"/>
  </p:notesMasterIdLst>
  <p:sldIdLst>
    <p:sldId id="349" r:id="rId5"/>
    <p:sldId id="381" r:id="rId6"/>
    <p:sldId id="383" r:id="rId7"/>
    <p:sldId id="393" r:id="rId8"/>
    <p:sldId id="394" r:id="rId9"/>
    <p:sldId id="395" r:id="rId10"/>
    <p:sldId id="396" r:id="rId11"/>
    <p:sldId id="398" r:id="rId12"/>
    <p:sldId id="400" r:id="rId13"/>
    <p:sldId id="399" r:id="rId14"/>
    <p:sldId id="401" r:id="rId15"/>
    <p:sldId id="402" r:id="rId16"/>
    <p:sldId id="409" r:id="rId17"/>
    <p:sldId id="375" r:id="rId18"/>
    <p:sldId id="411" r:id="rId19"/>
    <p:sldId id="412" r:id="rId20"/>
    <p:sldId id="361" r:id="rId21"/>
    <p:sldId id="410" r:id="rId22"/>
    <p:sldId id="407" r:id="rId23"/>
    <p:sldId id="404" r:id="rId2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DC9"/>
    <a:srgbClr val="72425D"/>
    <a:srgbClr val="003754"/>
    <a:srgbClr val="000000"/>
    <a:srgbClr val="9D9D9D"/>
    <a:srgbClr val="A6A6A6"/>
    <a:srgbClr val="006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4797" autoAdjust="0"/>
  </p:normalViewPr>
  <p:slideViewPr>
    <p:cSldViewPr snapToGrid="0" snapToObjects="1">
      <p:cViewPr>
        <p:scale>
          <a:sx n="130" d="100"/>
          <a:sy n="130" d="100"/>
        </p:scale>
        <p:origin x="2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C5182C-F888-3F40-BA07-C8819771C742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69F8AA-B218-F340-9407-FD0451591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4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5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1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1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9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3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461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94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02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9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8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5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4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86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8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88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pPr/>
              <a:t>‹Nr.›</a:t>
            </a:fld>
            <a:fld id="{622B1C72-3D79-4048-B509-F79DE3850F5C}" type="datetime1">
              <a:rPr lang="de-DE" smtClean="0"/>
              <a:t>12.03.2021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1000" y="6356350"/>
            <a:ext cx="739877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0F16-DB7F-4E30-B66C-B640A98D43C0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4AD3-D08A-48BF-A771-36DD4FA771FE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DF0E-6093-4923-83C3-BA69202C6544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0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AB10-F481-4440-B7C7-1DD737299628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0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7E80-1410-454C-AA8A-BD57386B412B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8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CDD4-C72C-41DC-AC0F-3088CD739D51}" type="datetime1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0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12CA-35F3-4C54-ADF2-19824F648749}" type="datetime1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3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D541-2E7C-490D-807C-1B7FD17F6F6E}" type="datetime1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191C-CB83-48FD-822A-71733D35615B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1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9238-B463-4C2D-9902-80BE3C877E5F}" type="datetime1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3F00-EBCD-40FB-BBA1-58DD845B5C56}" type="datetime1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christian.gierschner@uniklinikum-dresden.d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5831" y="1380962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3754"/>
                </a:solidFill>
              </a:rPr>
              <a:t> </a:t>
            </a:r>
            <a:endParaRPr lang="de-DE" dirty="0">
              <a:solidFill>
                <a:srgbClr val="003754"/>
              </a:solidFill>
            </a:endParaRPr>
          </a:p>
          <a:p>
            <a:endParaRPr lang="de-DE" sz="3600" dirty="0" smtClean="0">
              <a:solidFill>
                <a:srgbClr val="003754"/>
              </a:solidFill>
            </a:endParaRPr>
          </a:p>
          <a:p>
            <a:r>
              <a:rPr lang="de-DE" sz="3600" dirty="0" smtClean="0">
                <a:solidFill>
                  <a:srgbClr val="003754"/>
                </a:solidFill>
              </a:rPr>
              <a:t>Aufgabenblock B </a:t>
            </a:r>
            <a:br>
              <a:rPr lang="de-DE" sz="3600" dirty="0" smtClean="0">
                <a:solidFill>
                  <a:srgbClr val="003754"/>
                </a:solidFill>
              </a:rPr>
            </a:br>
            <a:r>
              <a:rPr lang="de-DE" sz="3600" dirty="0" smtClean="0">
                <a:solidFill>
                  <a:srgbClr val="003754"/>
                </a:solidFill>
              </a:rPr>
              <a:t>im 4. MII-</a:t>
            </a:r>
            <a:r>
              <a:rPr lang="de-DE" sz="3600" dirty="0" err="1" smtClean="0">
                <a:solidFill>
                  <a:srgbClr val="003754"/>
                </a:solidFill>
              </a:rPr>
              <a:t>Projektathon</a:t>
            </a:r>
            <a:r>
              <a:rPr lang="de-DE" sz="3600" dirty="0" smtClean="0">
                <a:solidFill>
                  <a:srgbClr val="003754"/>
                </a:solidFill>
              </a:rPr>
              <a:t> </a:t>
            </a:r>
          </a:p>
          <a:p>
            <a:r>
              <a:rPr lang="de-DE" dirty="0">
                <a:solidFill>
                  <a:srgbClr val="003754"/>
                </a:solidFill>
              </a:rPr>
              <a:t>	</a:t>
            </a:r>
            <a:r>
              <a:rPr lang="de-DE" dirty="0" smtClean="0">
                <a:solidFill>
                  <a:srgbClr val="003754"/>
                </a:solidFill>
              </a:rPr>
              <a:t>Zeitreihen für </a:t>
            </a:r>
            <a:r>
              <a:rPr lang="de-DE" dirty="0">
                <a:solidFill>
                  <a:srgbClr val="003754"/>
                </a:solidFill>
              </a:rPr>
              <a:t>ausgewählten Diagnosen </a:t>
            </a:r>
            <a:r>
              <a:rPr lang="de-DE" dirty="0" smtClean="0">
                <a:solidFill>
                  <a:srgbClr val="003754"/>
                </a:solidFill>
              </a:rPr>
              <a:t>(J12.8 U07.1!; U08.9 U09.9!; </a:t>
            </a:r>
            <a:r>
              <a:rPr lang="de-DE" dirty="0">
                <a:solidFill>
                  <a:srgbClr val="003754"/>
                </a:solidFill>
              </a:rPr>
              <a:t>M30.3)</a:t>
            </a:r>
          </a:p>
          <a:p>
            <a:endParaRPr lang="de-DE" sz="32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Christian Gierschner, Julia Palm, Michele Zoch, Rajesh Murali, Jenny Tippmann, Hendrik Ballhausen, Martin </a:t>
            </a:r>
            <a:r>
              <a:rPr lang="de-DE" sz="2000" dirty="0" err="1">
                <a:solidFill>
                  <a:srgbClr val="003754"/>
                </a:solidFill>
              </a:rPr>
              <a:t>Boeker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Breakout-Session des 4. MII-</a:t>
            </a:r>
            <a:r>
              <a:rPr lang="de-DE" sz="2000" dirty="0" err="1" smtClean="0">
                <a:solidFill>
                  <a:srgbClr val="003754"/>
                </a:solidFill>
              </a:rPr>
              <a:t>Projektathons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Freitag, 12. März 2021 | 14:00 </a:t>
            </a:r>
            <a:r>
              <a:rPr lang="de-DE" sz="2000" dirty="0">
                <a:solidFill>
                  <a:srgbClr val="003754"/>
                </a:solidFill>
              </a:rPr>
              <a:t>– </a:t>
            </a:r>
            <a:r>
              <a:rPr lang="de-DE" sz="2000" dirty="0" smtClean="0">
                <a:solidFill>
                  <a:srgbClr val="003754"/>
                </a:solidFill>
              </a:rPr>
              <a:t>16:00 Uhr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3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Einrichtungsidentifikator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covid_conditions$institution_id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AngabeDiagn1=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covid_conditions$pri_code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AngabeDiagn2=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covid_conditions$sec_code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AngabeGeschlecht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='-',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AngabeAlter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='-')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(count=n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)[names(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)== "count"] &lt;-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/>
          <a:srcRect t="1235"/>
          <a:stretch/>
        </p:blipFill>
        <p:spPr>
          <a:xfrm>
            <a:off x="2352675" y="3924299"/>
            <a:ext cx="7486650" cy="152399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34" y="3924299"/>
            <a:ext cx="2371725" cy="23812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define amount of different ICD-Codes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factor(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convert recorded date to month with format 01,02,03 …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covid_conditions$month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factor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covid_conditions$recorded_date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"%m"),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(c(1:12), width=2, flag="0"))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#count codes per month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(month, code, .drop=F)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(count=n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6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6479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monthly_counts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#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scale_color_manual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U08.9 U09.9!",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J12.8 U07.1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 #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styling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"#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1B9E77",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"#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D95F02", 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"#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7570B3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(title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='Count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023" y="1533590"/>
            <a:ext cx="6003897" cy="438526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7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93" y="1044863"/>
            <a:ext cx="7188803" cy="525072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269" y="3902162"/>
            <a:ext cx="2371725" cy="240982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6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</a:t>
            </a:r>
            <a:r>
              <a:rPr lang="de-DE" sz="2400" b="1" dirty="0" smtClean="0">
                <a:solidFill>
                  <a:srgbClr val="003754"/>
                </a:solidFill>
              </a:rPr>
              <a:t>M30.3</a:t>
            </a:r>
            <a:endParaRPr lang="de-DE" sz="2400" b="1" dirty="0">
              <a:solidFill>
                <a:srgbClr val="003754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624317" y="1101708"/>
            <a:ext cx="8943367" cy="4761265"/>
            <a:chOff x="1624317" y="1238249"/>
            <a:chExt cx="8943367" cy="476126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5"/>
            <a:srcRect t="2938" r="444"/>
            <a:stretch/>
          </p:blipFill>
          <p:spPr>
            <a:xfrm>
              <a:off x="1624317" y="1238249"/>
              <a:ext cx="4455546" cy="476126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6"/>
            <a:srcRect t="3054"/>
            <a:stretch/>
          </p:blipFill>
          <p:spPr>
            <a:xfrm>
              <a:off x="6099738" y="1238250"/>
              <a:ext cx="4467946" cy="4748070"/>
            </a:xfrm>
            <a:prstGeom prst="rect">
              <a:avLst/>
            </a:prstGeom>
          </p:spPr>
        </p:pic>
      </p:grpSp>
      <p:sp>
        <p:nvSpPr>
          <p:cNvPr id="15" name="Textfeld 14"/>
          <p:cNvSpPr txBox="1"/>
          <p:nvPr/>
        </p:nvSpPr>
        <p:spPr>
          <a:xfrm>
            <a:off x="813158" y="1226478"/>
            <a:ext cx="1062446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pPr algn="ctr"/>
            <a:r>
              <a:rPr lang="de-DE" sz="2000" dirty="0" smtClean="0">
                <a:solidFill>
                  <a:srgbClr val="003754"/>
                </a:solidFill>
              </a:rPr>
              <a:t>Vergleich der Zeitreihen einer Codierung mit ICD und </a:t>
            </a:r>
            <a:r>
              <a:rPr lang="de-DE" sz="2000" dirty="0" err="1" smtClean="0">
                <a:solidFill>
                  <a:srgbClr val="003754"/>
                </a:solidFill>
              </a:rPr>
              <a:t>Orpha</a:t>
            </a:r>
            <a:r>
              <a:rPr lang="de-DE" sz="2000" dirty="0" smtClean="0">
                <a:solidFill>
                  <a:srgbClr val="003754"/>
                </a:solidFill>
              </a:rPr>
              <a:t> als </a:t>
            </a:r>
            <a:r>
              <a:rPr lang="de-DE" sz="2000" dirty="0" err="1" smtClean="0">
                <a:solidFill>
                  <a:srgbClr val="003754"/>
                </a:solidFill>
              </a:rPr>
              <a:t>Shiny</a:t>
            </a:r>
            <a:r>
              <a:rPr lang="de-DE" sz="2000" dirty="0" smtClean="0">
                <a:solidFill>
                  <a:srgbClr val="003754"/>
                </a:solidFill>
              </a:rPr>
              <a:t> Docker Image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Einfache Zusammenführung der Ergebnisse mit </a:t>
            </a:r>
            <a:r>
              <a:rPr lang="de-DE" sz="2000" dirty="0" err="1" smtClean="0">
                <a:solidFill>
                  <a:srgbClr val="003754"/>
                </a:solidFill>
              </a:rPr>
              <a:t>fdrtd</a:t>
            </a:r>
            <a:endParaRPr lang="de-DE" sz="2000" dirty="0" smtClean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56592"/>
            <a:ext cx="10470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prepare the data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 import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(_, institution, diagnose, _, _, _,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in table[1:]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institution == '260123451-Airolo' and 'J12.8' in diagnose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	# or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Bapu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Cynthia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 the calculation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'myself':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						# or 1, 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fdrtd.HighLevelApi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tokens=['CORD-MI workshop', '&lt;something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&gt;'])	# ‘&lt;something&gt;’ to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‘Team123’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my_api.compute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(protocol='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fdrtd-simon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='basic-sum',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data=data))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3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Einfache Zusammenführung der Ergebnisse mit </a:t>
            </a:r>
            <a:r>
              <a:rPr lang="de-DE" sz="2000" dirty="0" err="1" smtClean="0">
                <a:solidFill>
                  <a:srgbClr val="003754"/>
                </a:solidFill>
              </a:rPr>
              <a:t>fdrtd</a:t>
            </a:r>
            <a:endParaRPr lang="de-DE" sz="2000" dirty="0" smtClean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56592"/>
            <a:ext cx="10953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prepare 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('df_final.csv')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table.columns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('Index',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Einrichtungsidentifikator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'AngabeDiagn1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'AngabeDiagn2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AngabeGeschlecht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AngabeAlter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table[table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Einrichtungsidentifikator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str.contains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Airolo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 	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Bapu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Cynthia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 = table[table['AngabeDiagn1'].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str.contains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('J12.8')]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= table['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'myself':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1,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fdrtd.HighLevelApi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my_network_definition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tokens=['CORD-MI workshop',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'&lt;something&gt;'])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‘&lt;something&gt;’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‘Team123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my_api.compute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(protocol='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fdrtd-simon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basic-sum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data=data))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8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 smtClean="0">
                <a:solidFill>
                  <a:srgbClr val="003754"/>
                </a:solidFill>
              </a:rPr>
              <a:t>Diseases</a:t>
            </a:r>
            <a:r>
              <a:rPr lang="de-DE" sz="2400" b="1" dirty="0" smtClean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 smtClean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13158" y="1302678"/>
            <a:ext cx="1051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3754"/>
                </a:solidFill>
              </a:rPr>
              <a:t> </a:t>
            </a:r>
            <a:endParaRPr lang="de-DE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r>
              <a:rPr lang="de-DE" sz="2000" dirty="0" smtClean="0">
                <a:solidFill>
                  <a:srgbClr val="003754"/>
                </a:solidFill>
              </a:rPr>
              <a:t>Vielen Dank für Ihre Aufmerksamkeit </a:t>
            </a:r>
            <a:r>
              <a:rPr lang="de-DE" sz="2000" dirty="0">
                <a:solidFill>
                  <a:srgbClr val="003754"/>
                </a:solidFill>
              </a:rPr>
              <a:t>	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Christian </a:t>
            </a:r>
            <a:r>
              <a:rPr lang="de-DE" sz="2000" dirty="0" err="1">
                <a:solidFill>
                  <a:srgbClr val="003754"/>
                </a:solidFill>
              </a:rPr>
              <a:t>Gierschner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smtClean="0">
                <a:solidFill>
                  <a:srgbClr val="003754"/>
                </a:solidFill>
              </a:rPr>
              <a:t/>
            </a:r>
            <a:br>
              <a:rPr lang="de-DE" sz="2000" dirty="0" smtClean="0">
                <a:solidFill>
                  <a:srgbClr val="003754"/>
                </a:solidFill>
              </a:rPr>
            </a:br>
            <a:r>
              <a:rPr lang="de-DE" sz="1200" dirty="0" smtClean="0">
                <a:solidFill>
                  <a:srgbClr val="003754"/>
                </a:solidFill>
                <a:hlinkClick r:id="rId7"/>
              </a:rPr>
              <a:t>christian.gierschner@uniklinikum-dresden.de</a:t>
            </a:r>
            <a:r>
              <a:rPr lang="de-DE" sz="1200" dirty="0" smtClean="0">
                <a:solidFill>
                  <a:srgbClr val="003754"/>
                </a:solidFill>
              </a:rPr>
              <a:t> </a:t>
            </a:r>
          </a:p>
          <a:p>
            <a:endParaRPr lang="de-DE" sz="1200" dirty="0" smtClean="0">
              <a:solidFill>
                <a:srgbClr val="003754"/>
              </a:solidFill>
            </a:endParaRPr>
          </a:p>
          <a:p>
            <a:endParaRPr lang="de-DE" sz="12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Julia Palm, Michele Zoch, Rajesh Murali, Jenny Tippmann, Hendrik Ballhausen, Martin </a:t>
            </a:r>
            <a:r>
              <a:rPr lang="de-DE" sz="2000" dirty="0" err="1">
                <a:solidFill>
                  <a:srgbClr val="003754"/>
                </a:solidFill>
              </a:rPr>
              <a:t>Boeker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004" y="1044863"/>
            <a:ext cx="7183992" cy="524721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2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82" y="1052766"/>
            <a:ext cx="7178436" cy="524315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56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</a:t>
            </a:r>
            <a:r>
              <a:rPr lang="de-DE" sz="2400" b="1" dirty="0" smtClean="0">
                <a:solidFill>
                  <a:srgbClr val="003754"/>
                </a:solidFill>
              </a:rPr>
              <a:t>für </a:t>
            </a:r>
            <a:r>
              <a:rPr lang="de-DE" sz="2400" b="1" dirty="0">
                <a:solidFill>
                  <a:srgbClr val="003754"/>
                </a:solidFill>
              </a:rPr>
              <a:t>ausgewählten Diagnosen </a:t>
            </a:r>
            <a:r>
              <a:rPr lang="de-DE" sz="2400" b="1" dirty="0" smtClean="0">
                <a:solidFill>
                  <a:srgbClr val="003754"/>
                </a:solidFill>
              </a:rPr>
              <a:t/>
            </a:r>
            <a:br>
              <a:rPr lang="de-DE" sz="2400" b="1" dirty="0" smtClean="0">
                <a:solidFill>
                  <a:srgbClr val="003754"/>
                </a:solidFill>
              </a:rPr>
            </a:br>
            <a:r>
              <a:rPr lang="de-DE" sz="2400" b="1" dirty="0" smtClean="0">
                <a:solidFill>
                  <a:srgbClr val="003754"/>
                </a:solidFill>
              </a:rPr>
              <a:t>J12.8 </a:t>
            </a:r>
            <a:r>
              <a:rPr lang="de-DE" sz="2400" b="1" dirty="0">
                <a:solidFill>
                  <a:srgbClr val="003754"/>
                </a:solidFill>
              </a:rPr>
              <a:t>U07.1!; U08.9 U09.9!; </a:t>
            </a:r>
            <a:r>
              <a:rPr lang="de-DE" sz="2400" b="1" dirty="0" smtClean="0">
                <a:solidFill>
                  <a:srgbClr val="003754"/>
                </a:solidFill>
              </a:rPr>
              <a:t>M30.3</a:t>
            </a:r>
            <a:endParaRPr lang="de-DE" sz="2400" b="1" dirty="0">
              <a:solidFill>
                <a:srgbClr val="003754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COVID-19</a:t>
            </a:r>
            <a:endParaRPr lang="de-DE" sz="800" dirty="0">
              <a:solidFill>
                <a:srgbClr val="003754"/>
              </a:solidFill>
            </a:endParaRPr>
          </a:p>
          <a:p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Herausforderung bei der </a:t>
            </a:r>
            <a:r>
              <a:rPr lang="de-DE" sz="2000" dirty="0" smtClean="0">
                <a:solidFill>
                  <a:srgbClr val="003754"/>
                </a:solidFill>
              </a:rPr>
              <a:t>Dokumentation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Kein dedizierter ICD-Code in der 1. Jahreshälfte 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Kombination </a:t>
            </a:r>
            <a:r>
              <a:rPr lang="de-DE" sz="2000" dirty="0" smtClean="0">
                <a:solidFill>
                  <a:srgbClr val="003754"/>
                </a:solidFill>
              </a:rPr>
              <a:t>aus: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J12.8 </a:t>
            </a:r>
            <a:r>
              <a:rPr lang="de-DE" sz="2000" dirty="0">
                <a:solidFill>
                  <a:srgbClr val="003754"/>
                </a:solidFill>
              </a:rPr>
              <a:t>Pneumonie durch sonstige Viren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-&gt; U07.1! COVID-19, Virus </a:t>
            </a:r>
            <a:r>
              <a:rPr lang="de-DE" sz="2000" dirty="0" smtClean="0">
                <a:solidFill>
                  <a:srgbClr val="003754"/>
                </a:solidFill>
              </a:rPr>
              <a:t>nachgewiesen als Sekundärschlüssel</a:t>
            </a:r>
            <a:endParaRPr lang="de-DE" sz="2000" dirty="0">
              <a:solidFill>
                <a:srgbClr val="003754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rgbClr val="003754"/>
              </a:solidFill>
            </a:endParaRP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4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  <a:p>
            <a:endParaRPr lang="de-DE" sz="2400" b="1" dirty="0" smtClean="0">
              <a:solidFill>
                <a:srgbClr val="003754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3754"/>
                </a:solidFill>
              </a:rPr>
              <a:t>Hinweis auf </a:t>
            </a:r>
            <a:r>
              <a:rPr lang="de-DE" sz="2000" dirty="0">
                <a:solidFill>
                  <a:srgbClr val="003754"/>
                </a:solidFill>
              </a:rPr>
              <a:t>S</a:t>
            </a:r>
            <a:r>
              <a:rPr lang="de-DE" sz="2000" dirty="0" smtClean="0">
                <a:solidFill>
                  <a:srgbClr val="003754"/>
                </a:solidFill>
              </a:rPr>
              <a:t>MPC: Siehe Aufgabenblock B</a:t>
            </a:r>
            <a:endParaRPr lang="de-DE" sz="2000" dirty="0">
              <a:solidFill>
                <a:srgbClr val="003754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64" y="1203262"/>
            <a:ext cx="4475421" cy="490537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890" y="1158671"/>
            <a:ext cx="4475421" cy="490978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591" y="1158671"/>
            <a:ext cx="4456443" cy="488504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1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77328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define the search query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paste0(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'https://mii-agiop-cord.life.uni-leipzig.de/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/', 	&lt;-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'Condition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?',					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essource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'code=J12.8</a:t>
            </a:r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U07.1</a:t>
            </a:r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,U08.9</a:t>
            </a:r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U09.9</a:t>
            </a:r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		&lt;- code to search for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',M30.3', #choose if you want to search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kawasaki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''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‘ ‘</a:t>
            </a:r>
          </a:p>
          <a:p>
            <a:r>
              <a:rPr lang="en-US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‘!‘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0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7732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design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"//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encounter_id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encounter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recorded_date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recordedDate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style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="|",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c("[", "]"),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rm_empty_cols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6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335" b="980"/>
          <a:stretch/>
        </p:blipFill>
        <p:spPr>
          <a:xfrm>
            <a:off x="428625" y="3910012"/>
            <a:ext cx="11353800" cy="2405063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615440" y="4053840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667000" y="4053840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7732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fhir_search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max_bundles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50)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crack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fhir_crack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900487"/>
            <a:ext cx="11144250" cy="2390775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567815" y="4049077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533650" y="4049077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fhir_melt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dfs$Conditions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c('[',']'),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'|',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96100" y="2275109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4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" y="3905251"/>
            <a:ext cx="10067925" cy="240030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520190" y="4058602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fhir_melt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c('[',']'),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'|',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all_columns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brackets from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fhir_rm_indices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brackets = c("[", "]") )</a:t>
            </a:r>
          </a:p>
          <a:p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filter conditions by system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icd-10-gm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covid_conditions_tmp$system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'http://fhir.de/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dimdi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/icd-10-gm',]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896100" y="2275109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29575" y="2814988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9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remove brackets from cells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fhir_rm_indices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brackets = c("[", "]") 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filter conditions by system = icd-10-gm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covid_conditions_tmp$system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 'http://fhir.de/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dimdi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/icd-10-gm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',]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3905249"/>
            <a:ext cx="9486900" cy="23622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9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B: Zeitreihen für ausgewählten Diagnosen </a:t>
            </a:r>
            <a:br>
              <a:rPr lang="de-DE" sz="2400" b="1" dirty="0">
                <a:solidFill>
                  <a:srgbClr val="003754"/>
                </a:solidFill>
              </a:rPr>
            </a:br>
            <a:r>
              <a:rPr lang="de-DE" sz="2400" b="1" dirty="0">
                <a:solidFill>
                  <a:srgbClr val="003754"/>
                </a:solidFill>
              </a:rPr>
              <a:t>J12.8 U07.1!; U08.9 U09.9!; M30.3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Musterlösung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500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754"/>
                </a:solidFill>
              </a:rPr>
              <a:t> </a:t>
            </a:r>
          </a:p>
          <a:p>
            <a:endParaRPr lang="de-DE" sz="2000" dirty="0" smtClean="0">
              <a:solidFill>
                <a:srgbClr val="003754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0177" y="1741844"/>
            <a:ext cx="10470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covid_conditions$pri_code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)&gt;6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strsplit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,' '),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de-DE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x[1</a:t>
            </a:r>
            <a:r>
              <a:rPr lang="de-DE" sz="12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covid_conditions$sec_code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)&gt;6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strsplit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covid_conditions$code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,' '),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de-DE" sz="1200" dirty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x[2</a:t>
            </a:r>
            <a:r>
              <a:rPr lang="de-DE" sz="12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'-')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3905249"/>
            <a:ext cx="9486900" cy="2362200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1567815" y="4049077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939290" y="4279747"/>
            <a:ext cx="556260" cy="3352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594485" y="3639998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  <a:endParaRPr lang="de-DE" sz="1400" dirty="0">
              <a:solidFill>
                <a:srgbClr val="537DC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91678" y="3868085"/>
            <a:ext cx="63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537D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X[2]</a:t>
            </a:r>
            <a:endParaRPr lang="de-DE" sz="1400" dirty="0">
              <a:solidFill>
                <a:srgbClr val="537DC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099FD03678D408165480D08E22B48" ma:contentTypeVersion="0" ma:contentTypeDescription="Create a new document." ma:contentTypeScope="" ma:versionID="6e104afd8addfa2ec5a04d0a970892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2B9C1C-E032-4F03-9BCD-C804596B0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BF319D-A778-485B-8C58-23999202E0D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D0BF5C-9793-453E-9857-DDB7EECE86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Microsoft Office PowerPoint</Application>
  <PresentationFormat>Breitbild</PresentationFormat>
  <Paragraphs>301</Paragraphs>
  <Slides>20</Slides>
  <Notes>16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Aufgabenblock C</dc:title>
  <dc:creator>Zoch, Michele</dc:creator>
  <cp:lastModifiedBy>Gierschner, Christian</cp:lastModifiedBy>
  <cp:revision>375</cp:revision>
  <cp:lastPrinted>2020-07-03T09:43:33Z</cp:lastPrinted>
  <dcterms:created xsi:type="dcterms:W3CDTF">2020-05-24T22:27:26Z</dcterms:created>
  <dcterms:modified xsi:type="dcterms:W3CDTF">2021-03-12T13:46:49Z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0x010100AC7099FD03678D408165480D08E22B48</vt:lpwstr>
  </property>
</Properties>
</file>