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48" r:id="rId4"/>
  </p:sldMasterIdLst>
  <p:notesMasterIdLst>
    <p:notesMasterId r:id="rId22"/>
  </p:notesMasterIdLst>
  <p:sldIdLst>
    <p:sldId id="349" r:id="rId5"/>
    <p:sldId id="373" r:id="rId6"/>
    <p:sldId id="374" r:id="rId7"/>
    <p:sldId id="375" r:id="rId8"/>
    <p:sldId id="370" r:id="rId9"/>
    <p:sldId id="318" r:id="rId10"/>
    <p:sldId id="372" r:id="rId11"/>
    <p:sldId id="381" r:id="rId12"/>
    <p:sldId id="376" r:id="rId13"/>
    <p:sldId id="383" r:id="rId14"/>
    <p:sldId id="384" r:id="rId15"/>
    <p:sldId id="385" r:id="rId16"/>
    <p:sldId id="386" r:id="rId17"/>
    <p:sldId id="387" r:id="rId18"/>
    <p:sldId id="388" r:id="rId19"/>
    <p:sldId id="380" r:id="rId20"/>
    <p:sldId id="361" r:id="rId21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54"/>
    <a:srgbClr val="72425D"/>
    <a:srgbClr val="000000"/>
    <a:srgbClr val="9D9D9D"/>
    <a:srgbClr val="A6A6A6"/>
    <a:srgbClr val="006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0" autoAdjust="0"/>
    <p:restoredTop sz="94631"/>
  </p:normalViewPr>
  <p:slideViewPr>
    <p:cSldViewPr snapToGrid="0" snapToObjects="1">
      <p:cViewPr varScale="1">
        <p:scale>
          <a:sx n="70" d="100"/>
          <a:sy n="70" d="100"/>
        </p:scale>
        <p:origin x="19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FC5182C-F888-3F40-BA07-C8819771C742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B69F8AA-B218-F340-9407-FD0451591C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74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95C-EAEF-41D1-BC9B-822DF363DBA0}" type="datetime1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6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7CA7-09DB-410E-88A1-A19914EC3A54}" type="datetime1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3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F8A2-F499-4A98-B52D-28922A36E727}" type="datetime1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2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3F62-EA39-4BFB-82A0-E588A6423F81}" type="datetime1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80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F87D-1204-41B2-B045-B6DA52A0A37B}" type="datetime1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30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F92E-5C79-44FB-8AEB-BAC2C8E6C634}" type="datetime1">
              <a:rPr lang="de-DE" smtClean="0"/>
              <a:t>12.03.2021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68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5AFA-9D91-41FC-B4B1-8D2995893BBC}" type="datetime1">
              <a:rPr lang="de-DE" smtClean="0"/>
              <a:t>12.03.2021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60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4722-4484-4062-A400-C0BB0DBD176B}" type="datetime1">
              <a:rPr lang="de-DE" smtClean="0"/>
              <a:t>12.03.2021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13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7D56-1DB9-4943-80CA-EDCD103C34CE}" type="datetime1">
              <a:rPr lang="de-DE" smtClean="0"/>
              <a:t>12.03.2021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98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00E1-2813-4570-994F-7DC25C02DA91}" type="datetime1">
              <a:rPr lang="de-DE" smtClean="0"/>
              <a:t>12.03.2021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61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9020-DFDF-4888-A0D2-F9B7A259A867}" type="datetime1">
              <a:rPr lang="de-DE" smtClean="0"/>
              <a:t>12.03.2021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92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53EA-E145-40E3-8EBA-02ABB561981E}" type="datetime1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4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www.gotomeet.me/cord-mi/10ww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jpeg"/><Relationship Id="rId7" Type="http://schemas.openxmlformats.org/officeDocument/2006/relationships/image" Target="../media/image8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jpeg"/><Relationship Id="rId7" Type="http://schemas.openxmlformats.org/officeDocument/2006/relationships/image" Target="../media/image8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jpeg"/><Relationship Id="rId7" Type="http://schemas.openxmlformats.org/officeDocument/2006/relationships/image" Target="../media/image8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jpeg"/><Relationship Id="rId7" Type="http://schemas.openxmlformats.org/officeDocument/2006/relationships/image" Target="../media/image8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1.jpeg"/><Relationship Id="rId7" Type="http://schemas.openxmlformats.org/officeDocument/2006/relationships/image" Target="../media/image8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1.jpeg"/><Relationship Id="rId7" Type="http://schemas.openxmlformats.org/officeDocument/2006/relationships/image" Target="../media/image8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tel:+4989121402090,,728923293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www.gotomeet.me/cord-mi/10ww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hyperlink" Target="https://global.gotomeeting.com/install/23530265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5.jpeg"/><Relationship Id="rId7" Type="http://schemas.openxmlformats.org/officeDocument/2006/relationships/image" Target="../media/image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8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mii-agiop-cord.life.uni-leipzig.de/fhir" TargetMode="External"/><Relationship Id="rId3" Type="http://schemas.openxmlformats.org/officeDocument/2006/relationships/image" Target="../media/image11.jpeg"/><Relationship Id="rId7" Type="http://schemas.openxmlformats.org/officeDocument/2006/relationships/image" Target="../media/image8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.png"/><Relationship Id="rId9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301" y="6386860"/>
            <a:ext cx="815923" cy="35918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34100" y="166600"/>
            <a:ext cx="10150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rgbClr val="003754"/>
                </a:solidFill>
              </a:rPr>
              <a:t>Collaboration</a:t>
            </a:r>
            <a:r>
              <a:rPr lang="de-DE" sz="2400" b="1" dirty="0">
                <a:solidFill>
                  <a:srgbClr val="003754"/>
                </a:solidFill>
              </a:rPr>
              <a:t> on Rare </a:t>
            </a:r>
            <a:r>
              <a:rPr lang="de-DE" sz="2400" b="1" dirty="0" err="1" smtClean="0">
                <a:solidFill>
                  <a:srgbClr val="003754"/>
                </a:solidFill>
              </a:rPr>
              <a:t>Diseases</a:t>
            </a:r>
            <a:r>
              <a:rPr lang="de-DE" sz="2400" b="1" dirty="0" smtClean="0">
                <a:solidFill>
                  <a:srgbClr val="003754"/>
                </a:solidFill>
              </a:rPr>
              <a:t> (CORD-MI)</a:t>
            </a:r>
          </a:p>
          <a:p>
            <a:r>
              <a:rPr lang="de-DE" sz="2400" b="1" dirty="0" smtClean="0">
                <a:solidFill>
                  <a:srgbClr val="003754"/>
                </a:solidFill>
              </a:rPr>
              <a:t>in der MI-Initiative des BMBF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05" y="6440819"/>
            <a:ext cx="565230" cy="214723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3" name="Rechteck 12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19" name="Gerader Verbinder 18"/>
          <p:cNvCxnSpPr/>
          <p:nvPr/>
        </p:nvCxnSpPr>
        <p:spPr>
          <a:xfrm flipV="1">
            <a:off x="-1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935831" y="1380962"/>
            <a:ext cx="10515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3754"/>
                </a:solidFill>
              </a:rPr>
              <a:t> </a:t>
            </a:r>
            <a:endParaRPr lang="de-DE" dirty="0">
              <a:solidFill>
                <a:srgbClr val="003754"/>
              </a:solidFill>
            </a:endParaRPr>
          </a:p>
          <a:p>
            <a:endParaRPr lang="de-DE" sz="3600" dirty="0" smtClean="0">
              <a:solidFill>
                <a:srgbClr val="003754"/>
              </a:solidFill>
            </a:endParaRPr>
          </a:p>
          <a:p>
            <a:r>
              <a:rPr lang="de-DE" sz="3600" dirty="0" smtClean="0">
                <a:solidFill>
                  <a:srgbClr val="003754"/>
                </a:solidFill>
              </a:rPr>
              <a:t>Notizen zu drei CORD-MI-Aufgabenblöcken </a:t>
            </a:r>
            <a:br>
              <a:rPr lang="de-DE" sz="3600" dirty="0" smtClean="0">
                <a:solidFill>
                  <a:srgbClr val="003754"/>
                </a:solidFill>
              </a:rPr>
            </a:br>
            <a:r>
              <a:rPr lang="de-DE" sz="3600" dirty="0" smtClean="0">
                <a:solidFill>
                  <a:srgbClr val="003754"/>
                </a:solidFill>
              </a:rPr>
              <a:t>im 4. MII-</a:t>
            </a:r>
            <a:r>
              <a:rPr lang="de-DE" sz="3600" dirty="0" err="1" smtClean="0">
                <a:solidFill>
                  <a:srgbClr val="003754"/>
                </a:solidFill>
              </a:rPr>
              <a:t>Projektathon</a:t>
            </a:r>
            <a:r>
              <a:rPr lang="de-DE" sz="3600" dirty="0" smtClean="0">
                <a:solidFill>
                  <a:srgbClr val="003754"/>
                </a:solidFill>
              </a:rPr>
              <a:t> </a:t>
            </a:r>
          </a:p>
          <a:p>
            <a:r>
              <a:rPr lang="de-DE" dirty="0">
                <a:solidFill>
                  <a:srgbClr val="003754"/>
                </a:solidFill>
              </a:rPr>
              <a:t>	</a:t>
            </a:r>
          </a:p>
          <a:p>
            <a:endParaRPr lang="de-DE" sz="3200" dirty="0">
              <a:solidFill>
                <a:srgbClr val="003754"/>
              </a:solidFill>
            </a:endParaRPr>
          </a:p>
          <a:p>
            <a:endParaRPr lang="de-DE" sz="2000" dirty="0" smtClean="0">
              <a:solidFill>
                <a:srgbClr val="003754"/>
              </a:solidFill>
            </a:endParaRPr>
          </a:p>
          <a:p>
            <a:r>
              <a:rPr lang="de-DE" sz="2000" dirty="0" smtClean="0">
                <a:solidFill>
                  <a:srgbClr val="003754"/>
                </a:solidFill>
              </a:rPr>
              <a:t>Josef Schepers</a:t>
            </a:r>
          </a:p>
          <a:p>
            <a:endParaRPr lang="de-DE" sz="2000" dirty="0" smtClean="0">
              <a:solidFill>
                <a:srgbClr val="003754"/>
              </a:solidFill>
            </a:endParaRPr>
          </a:p>
          <a:p>
            <a:r>
              <a:rPr lang="de-DE" sz="2000" dirty="0" smtClean="0">
                <a:solidFill>
                  <a:srgbClr val="003754"/>
                </a:solidFill>
              </a:rPr>
              <a:t>9. CORD-MI-</a:t>
            </a:r>
            <a:r>
              <a:rPr lang="de-DE" sz="2000" dirty="0" err="1" smtClean="0">
                <a:solidFill>
                  <a:srgbClr val="003754"/>
                </a:solidFill>
              </a:rPr>
              <a:t>WebWorkshop</a:t>
            </a:r>
            <a:r>
              <a:rPr lang="de-DE" sz="2000" dirty="0" smtClean="0">
                <a:solidFill>
                  <a:srgbClr val="003754"/>
                </a:solidFill>
              </a:rPr>
              <a:t> als Breakout-Session des 4. MII-</a:t>
            </a:r>
            <a:r>
              <a:rPr lang="de-DE" sz="2000" dirty="0" err="1" smtClean="0">
                <a:solidFill>
                  <a:srgbClr val="003754"/>
                </a:solidFill>
              </a:rPr>
              <a:t>Projektathons</a:t>
            </a:r>
            <a:endParaRPr lang="de-DE" sz="2000" dirty="0">
              <a:solidFill>
                <a:srgbClr val="003754"/>
              </a:solidFill>
            </a:endParaRPr>
          </a:p>
          <a:p>
            <a:r>
              <a:rPr lang="de-DE" sz="2000" dirty="0" smtClean="0">
                <a:solidFill>
                  <a:srgbClr val="003754"/>
                </a:solidFill>
              </a:rPr>
              <a:t>Freitag, 12. März 2021 | 14:00 </a:t>
            </a:r>
            <a:r>
              <a:rPr lang="de-DE" sz="2000" dirty="0">
                <a:solidFill>
                  <a:srgbClr val="003754"/>
                </a:solidFill>
              </a:rPr>
              <a:t>– </a:t>
            </a:r>
            <a:r>
              <a:rPr lang="de-DE" sz="2000" dirty="0" smtClean="0">
                <a:solidFill>
                  <a:srgbClr val="003754"/>
                </a:solidFill>
              </a:rPr>
              <a:t>15:55 Uhr </a:t>
            </a:r>
          </a:p>
          <a:p>
            <a:r>
              <a:rPr lang="de-DE" sz="2000" dirty="0" smtClean="0">
                <a:solidFill>
                  <a:srgbClr val="003754"/>
                </a:solidFill>
              </a:rPr>
              <a:t>Ort</a:t>
            </a:r>
            <a:r>
              <a:rPr lang="de-DE" sz="2000" dirty="0">
                <a:solidFill>
                  <a:srgbClr val="003754"/>
                </a:solidFill>
              </a:rPr>
              <a:t>: Webkonferenz </a:t>
            </a:r>
            <a:r>
              <a:rPr lang="de-DE" sz="2000" dirty="0" smtClean="0">
                <a:solidFill>
                  <a:srgbClr val="003754"/>
                </a:solidFill>
              </a:rPr>
              <a:t>(</a:t>
            </a:r>
            <a:r>
              <a:rPr lang="de-DE" u="sng" dirty="0">
                <a:solidFill>
                  <a:srgbClr val="003754"/>
                </a:solidFill>
                <a:hlinkClick r:id="rId7"/>
              </a:rPr>
              <a:t>https://www.gotomeet.me/cord-mi/10wws</a:t>
            </a:r>
            <a:r>
              <a:rPr lang="de-DE" dirty="0">
                <a:solidFill>
                  <a:srgbClr val="003754"/>
                </a:solidFill>
              </a:rPr>
              <a:t> </a:t>
            </a:r>
            <a:r>
              <a:rPr lang="de-DE" sz="2000" dirty="0" smtClean="0">
                <a:solidFill>
                  <a:srgbClr val="003754"/>
                </a:solidFill>
              </a:rPr>
              <a:t>)</a:t>
            </a:r>
            <a:endParaRPr lang="de-DE" sz="2000" dirty="0">
              <a:solidFill>
                <a:srgbClr val="003754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517394" y="6383891"/>
            <a:ext cx="316706" cy="365125"/>
          </a:xfrm>
        </p:spPr>
        <p:txBody>
          <a:bodyPr/>
          <a:lstStyle/>
          <a:p>
            <a:fld id="{FB38BD5B-C513-5D48-961B-7A15C2F163C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239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/>
          <p:cNvSpPr txBox="1"/>
          <p:nvPr/>
        </p:nvSpPr>
        <p:spPr>
          <a:xfrm>
            <a:off x="439024" y="180385"/>
            <a:ext cx="7239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3754"/>
                </a:solidFill>
              </a:rPr>
              <a:t>CORD-MI-Aufgabenblock A im 4. MII-</a:t>
            </a:r>
            <a:r>
              <a:rPr lang="de-DE" sz="2400" b="1" dirty="0" err="1" smtClean="0">
                <a:solidFill>
                  <a:srgbClr val="003754"/>
                </a:solidFill>
              </a:rPr>
              <a:t>Projektathon</a:t>
            </a:r>
            <a:endParaRPr lang="de-DE" sz="2400" b="1" dirty="0" smtClean="0">
              <a:solidFill>
                <a:srgbClr val="003754"/>
              </a:solidFill>
            </a:endParaRPr>
          </a:p>
          <a:p>
            <a:r>
              <a:rPr lang="de-DE" sz="2400" b="1" dirty="0" smtClean="0">
                <a:solidFill>
                  <a:srgbClr val="003754"/>
                </a:solidFill>
              </a:rPr>
              <a:t>A: Alterspyramiden für ausgewählte Diagnosen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10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1" y="6192564"/>
            <a:ext cx="12192001" cy="729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cxnSp>
        <p:nvCxnSpPr>
          <p:cNvPr id="80" name="Gerader Verbinder 79"/>
          <p:cNvCxnSpPr/>
          <p:nvPr/>
        </p:nvCxnSpPr>
        <p:spPr>
          <a:xfrm flipV="1">
            <a:off x="-1" y="6345564"/>
            <a:ext cx="12192001" cy="1673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pic>
        <p:nvPicPr>
          <p:cNvPr id="394" name="Grafik 3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4301" y="6386860"/>
            <a:ext cx="815923" cy="359188"/>
          </a:xfrm>
          <a:prstGeom prst="rect">
            <a:avLst/>
          </a:prstGeom>
        </p:spPr>
      </p:pic>
      <p:pic>
        <p:nvPicPr>
          <p:cNvPr id="395" name="Grafik 3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05" y="6440819"/>
            <a:ext cx="565230" cy="214723"/>
          </a:xfrm>
          <a:prstGeom prst="rect">
            <a:avLst/>
          </a:prstGeom>
        </p:spPr>
      </p:pic>
      <p:pic>
        <p:nvPicPr>
          <p:cNvPr id="396" name="Grafik 3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4461" y="154587"/>
            <a:ext cx="1680124" cy="861934"/>
          </a:xfrm>
          <a:prstGeom prst="rect">
            <a:avLst/>
          </a:prstGeom>
          <a:ln>
            <a:solidFill>
              <a:srgbClr val="003754"/>
            </a:solidFill>
          </a:ln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6926" y="2026782"/>
            <a:ext cx="1561531" cy="307701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60556" y="1082203"/>
            <a:ext cx="97503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003754"/>
                </a:solidFill>
              </a:rPr>
              <a:t>A: Ermitteln und skizzieren Sie Alterspyramiden für ausgewählte Diagnosen</a:t>
            </a:r>
          </a:p>
          <a:p>
            <a:r>
              <a:rPr lang="de-DE" sz="1600" b="1" dirty="0" smtClean="0">
                <a:solidFill>
                  <a:srgbClr val="003754"/>
                </a:solidFill>
              </a:rPr>
              <a:t>https://github.com/medizininformatik-initiative/usecase-cord/tree/master/Projektathon4/Aufgabenblock_A</a:t>
            </a:r>
          </a:p>
          <a:p>
            <a:endParaRPr lang="de-DE" sz="1600" b="1" dirty="0" smtClean="0">
              <a:solidFill>
                <a:srgbClr val="003754"/>
              </a:solidFill>
            </a:endParaRPr>
          </a:p>
          <a:p>
            <a:r>
              <a:rPr lang="de-DE" sz="1600" b="1" dirty="0" smtClean="0">
                <a:solidFill>
                  <a:srgbClr val="003754"/>
                </a:solidFill>
              </a:rPr>
              <a:t>Schrittweises Vorgehen in Hausaufgabenblock A</a:t>
            </a:r>
            <a:endParaRPr lang="de-DE" sz="1600" b="1" dirty="0">
              <a:solidFill>
                <a:srgbClr val="003754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>
                <a:solidFill>
                  <a:srgbClr val="003754"/>
                </a:solidFill>
              </a:rPr>
              <a:t>Suchen Sie sich zwei Kooperationsparteien, beispielsweise zwei externe Datenintegrationszentren, und bilden Sie mit diesen eine Dreiergruppe. Geben Sie sich einen Gruppennamen (z.B. UKX-UKY-UMZ).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>
                <a:solidFill>
                  <a:srgbClr val="003754"/>
                </a:solidFill>
              </a:rPr>
              <a:t>Ordnen Sie sich in Ihrer Dreiergruppe den drei Mustereinrichtungen AIROLO, BAPU und CYNTHIA der Testdaten auf dem Leipziger FHIR-Server zu (</a:t>
            </a:r>
            <a:r>
              <a:rPr lang="de-DE" sz="1600" u="sng" dirty="0">
                <a:solidFill>
                  <a:srgbClr val="003754"/>
                </a:solidFill>
              </a:rPr>
              <a:t>https://mii-agiop-cord.life.uni-leipzig.de/fhir</a:t>
            </a:r>
            <a:r>
              <a:rPr lang="de-DE" sz="1600" dirty="0">
                <a:solidFill>
                  <a:srgbClr val="003754"/>
                </a:solidFill>
              </a:rPr>
              <a:t>) </a:t>
            </a:r>
            <a:r>
              <a:rPr lang="de-DE" sz="1600" dirty="0"/>
              <a:t> </a:t>
            </a:r>
            <a:endParaRPr lang="de-DE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>
                <a:solidFill>
                  <a:srgbClr val="003754"/>
                </a:solidFill>
              </a:rPr>
              <a:t>Wählen Sie Diagnosen aus, für die Sie zunächst die lokalen und dann die zusammengeführten Alterspyramiden berechnen wollen, beispielweise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1600" dirty="0" smtClean="0">
                <a:solidFill>
                  <a:srgbClr val="003754"/>
                </a:solidFill>
              </a:rPr>
              <a:t>Instabile Angina </a:t>
            </a:r>
            <a:r>
              <a:rPr lang="de-DE" sz="1600" dirty="0" err="1" smtClean="0">
                <a:solidFill>
                  <a:srgbClr val="003754"/>
                </a:solidFill>
              </a:rPr>
              <a:t>pectoris</a:t>
            </a:r>
            <a:r>
              <a:rPr lang="de-DE" sz="1600" dirty="0" smtClean="0">
                <a:solidFill>
                  <a:srgbClr val="003754"/>
                </a:solidFill>
              </a:rPr>
              <a:t> (ICD-10-GM: I20.0)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1600" dirty="0" smtClean="0">
                <a:solidFill>
                  <a:srgbClr val="003754"/>
                </a:solidFill>
              </a:rPr>
              <a:t>Phenylketonurie (ICD-10-GM: E70.0)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1600" dirty="0" smtClean="0">
                <a:solidFill>
                  <a:srgbClr val="003754"/>
                </a:solidFill>
              </a:rPr>
              <a:t>Mukoviszidose (ICD-10-GM: E84.0; E84.1; E84.80; E84.87; E84.88; E84.9)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1600" dirty="0" smtClean="0">
                <a:solidFill>
                  <a:srgbClr val="003754"/>
                </a:solidFill>
              </a:rPr>
              <a:t>Sonstige </a:t>
            </a:r>
            <a:r>
              <a:rPr lang="de-DE" sz="1600" dirty="0" err="1" smtClean="0">
                <a:solidFill>
                  <a:srgbClr val="003754"/>
                </a:solidFill>
              </a:rPr>
              <a:t>Sphingolipidosen</a:t>
            </a:r>
            <a:r>
              <a:rPr lang="de-DE" sz="1600" dirty="0" smtClean="0">
                <a:solidFill>
                  <a:srgbClr val="003754"/>
                </a:solidFill>
              </a:rPr>
              <a:t> (ICD-10-GM: E75.2)</a:t>
            </a:r>
          </a:p>
          <a:p>
            <a:pPr marL="342900" lvl="1" indent="-342900">
              <a:buFont typeface="+mj-lt"/>
              <a:buAutoNum type="arabicPeriod" startAt="4"/>
            </a:pPr>
            <a:r>
              <a:rPr lang="de-DE" sz="1600" dirty="0" smtClean="0">
                <a:solidFill>
                  <a:srgbClr val="003754"/>
                </a:solidFill>
              </a:rPr>
              <a:t>Extrahieren, transformieren und legen Sie sich die notwendigen Daten für die Auswertungen in R mit Hilfe des Münsteraner Tools </a:t>
            </a:r>
            <a:r>
              <a:rPr lang="de-DE" sz="1600" b="1" dirty="0" err="1" smtClean="0">
                <a:solidFill>
                  <a:srgbClr val="003754"/>
                </a:solidFill>
              </a:rPr>
              <a:t>FHIRExtinguisher</a:t>
            </a:r>
            <a:r>
              <a:rPr lang="de-DE" sz="1600" dirty="0" smtClean="0">
                <a:solidFill>
                  <a:srgbClr val="003754"/>
                </a:solidFill>
              </a:rPr>
              <a:t> gemäß der Anleitung im </a:t>
            </a:r>
            <a:r>
              <a:rPr lang="de-DE" sz="1600" dirty="0" err="1" smtClean="0">
                <a:solidFill>
                  <a:srgbClr val="003754"/>
                </a:solidFill>
              </a:rPr>
              <a:t>Github</a:t>
            </a:r>
            <a:r>
              <a:rPr lang="de-DE" sz="1600" dirty="0" smtClean="0">
                <a:solidFill>
                  <a:srgbClr val="003754"/>
                </a:solidFill>
              </a:rPr>
              <a:t> bereit.</a:t>
            </a:r>
          </a:p>
          <a:p>
            <a:pPr marL="342900" lvl="1" indent="-342900">
              <a:buFont typeface="+mj-lt"/>
              <a:buAutoNum type="arabicPeriod" startAt="4"/>
            </a:pPr>
            <a:r>
              <a:rPr lang="de-DE" sz="1600" dirty="0" smtClean="0">
                <a:solidFill>
                  <a:srgbClr val="003754"/>
                </a:solidFill>
              </a:rPr>
              <a:t>Laden Sie die Daten in Ihr </a:t>
            </a:r>
            <a:r>
              <a:rPr lang="de-DE" sz="1600" b="1" dirty="0" smtClean="0">
                <a:solidFill>
                  <a:srgbClr val="003754"/>
                </a:solidFill>
              </a:rPr>
              <a:t>R-Studio</a:t>
            </a:r>
            <a:r>
              <a:rPr lang="de-DE" sz="1600" dirty="0" smtClean="0">
                <a:solidFill>
                  <a:srgbClr val="003754"/>
                </a:solidFill>
              </a:rPr>
              <a:t> und führen Sie die lokalen Auswertungen gemäß Anleitung im </a:t>
            </a:r>
            <a:r>
              <a:rPr lang="de-DE" sz="1600" dirty="0" err="1" smtClean="0">
                <a:solidFill>
                  <a:srgbClr val="003754"/>
                </a:solidFill>
              </a:rPr>
              <a:t>Github</a:t>
            </a:r>
            <a:r>
              <a:rPr lang="de-DE" sz="1600" dirty="0" smtClean="0">
                <a:solidFill>
                  <a:srgbClr val="003754"/>
                </a:solidFill>
              </a:rPr>
              <a:t> aus.</a:t>
            </a:r>
          </a:p>
          <a:p>
            <a:pPr marL="342900" lvl="1" indent="-342900">
              <a:buFont typeface="+mj-lt"/>
              <a:buAutoNum type="arabicPeriod" startAt="4"/>
            </a:pPr>
            <a:r>
              <a:rPr lang="de-DE" sz="1600" dirty="0" smtClean="0">
                <a:solidFill>
                  <a:srgbClr val="003754"/>
                </a:solidFill>
              </a:rPr>
              <a:t>Kommunizieren Sie mit Ihren Partnern in Ihrer Dreiergruppe und führen Sie die addierende Ergebniszusammenführung mit Hilfe des Tools </a:t>
            </a:r>
            <a:r>
              <a:rPr lang="de-DE" sz="1600" dirty="0" err="1" smtClean="0">
                <a:solidFill>
                  <a:srgbClr val="003754"/>
                </a:solidFill>
              </a:rPr>
              <a:t>Tools</a:t>
            </a:r>
            <a:r>
              <a:rPr lang="de-DE" sz="1600" dirty="0" smtClean="0">
                <a:solidFill>
                  <a:srgbClr val="003754"/>
                </a:solidFill>
              </a:rPr>
              <a:t> </a:t>
            </a:r>
            <a:r>
              <a:rPr lang="de-DE" sz="1600" b="1" dirty="0" err="1" smtClean="0">
                <a:solidFill>
                  <a:srgbClr val="003754"/>
                </a:solidFill>
              </a:rPr>
              <a:t>EasySMPC</a:t>
            </a:r>
            <a:r>
              <a:rPr lang="de-DE" sz="1600" dirty="0" smtClean="0">
                <a:solidFill>
                  <a:srgbClr val="003754"/>
                </a:solidFill>
              </a:rPr>
              <a:t> aus Berlin, Darmstadt und Heidelberg aus.</a:t>
            </a:r>
          </a:p>
          <a:p>
            <a:pPr marL="342900" lvl="1" indent="-342900">
              <a:buFont typeface="+mj-lt"/>
              <a:buAutoNum type="arabicPeriod" startAt="4"/>
            </a:pPr>
            <a:r>
              <a:rPr lang="de-DE" sz="1600" dirty="0" smtClean="0">
                <a:solidFill>
                  <a:srgbClr val="003754"/>
                </a:solidFill>
              </a:rPr>
              <a:t>Kommunizieren Sie Ihre Ergebnisse an das </a:t>
            </a:r>
            <a:r>
              <a:rPr lang="de-DE" sz="1600" dirty="0" err="1" smtClean="0">
                <a:solidFill>
                  <a:srgbClr val="003754"/>
                </a:solidFill>
              </a:rPr>
              <a:t>Projektathon</a:t>
            </a:r>
            <a:r>
              <a:rPr lang="de-DE" sz="1600" dirty="0" smtClean="0">
                <a:solidFill>
                  <a:srgbClr val="003754"/>
                </a:solidFill>
              </a:rPr>
              <a:t>-Team CORD-MI-A. (E-Mail wird noch bekanntgegeben.)</a:t>
            </a:r>
            <a:endParaRPr lang="de-DE" b="1" dirty="0">
              <a:solidFill>
                <a:srgbClr val="0037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9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11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1" y="6192564"/>
            <a:ext cx="12192001" cy="729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cxnSp>
        <p:nvCxnSpPr>
          <p:cNvPr id="80" name="Gerader Verbinder 79"/>
          <p:cNvCxnSpPr/>
          <p:nvPr/>
        </p:nvCxnSpPr>
        <p:spPr>
          <a:xfrm flipV="1">
            <a:off x="-1" y="6345564"/>
            <a:ext cx="12192001" cy="1673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pic>
        <p:nvPicPr>
          <p:cNvPr id="394" name="Grafik 3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4301" y="6386860"/>
            <a:ext cx="815923" cy="359188"/>
          </a:xfrm>
          <a:prstGeom prst="rect">
            <a:avLst/>
          </a:prstGeom>
        </p:spPr>
      </p:pic>
      <p:pic>
        <p:nvPicPr>
          <p:cNvPr id="395" name="Grafik 3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05" y="6440819"/>
            <a:ext cx="565230" cy="214723"/>
          </a:xfrm>
          <a:prstGeom prst="rect">
            <a:avLst/>
          </a:prstGeom>
        </p:spPr>
      </p:pic>
      <p:pic>
        <p:nvPicPr>
          <p:cNvPr id="396" name="Grafik 3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4461" y="139855"/>
            <a:ext cx="1680124" cy="861934"/>
          </a:xfrm>
          <a:prstGeom prst="rect">
            <a:avLst/>
          </a:prstGeom>
          <a:ln>
            <a:solidFill>
              <a:srgbClr val="003754"/>
            </a:solidFill>
          </a:ln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7898" y="1298830"/>
            <a:ext cx="2394045" cy="471748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35157" y="1184331"/>
            <a:ext cx="81754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003754"/>
                </a:solidFill>
              </a:rPr>
              <a:t>A: Ermitteln und skizzieren Sie Alterspyramiden für ausgewählte </a:t>
            </a:r>
            <a:r>
              <a:rPr lang="de-DE" sz="2000" b="1" dirty="0" smtClean="0">
                <a:solidFill>
                  <a:srgbClr val="003754"/>
                </a:solidFill>
              </a:rPr>
              <a:t>Diagnosen</a:t>
            </a:r>
          </a:p>
          <a:p>
            <a:endParaRPr lang="de-DE" sz="2000" b="1" dirty="0" smtClean="0">
              <a:solidFill>
                <a:srgbClr val="003754"/>
              </a:solidFill>
            </a:endParaRPr>
          </a:p>
          <a:p>
            <a:r>
              <a:rPr lang="de-DE" sz="1600" b="1" dirty="0" err="1" smtClean="0">
                <a:solidFill>
                  <a:srgbClr val="003754"/>
                </a:solidFill>
              </a:rPr>
              <a:t>Lösungskizze</a:t>
            </a:r>
            <a:endParaRPr lang="de-DE" sz="1600" b="1" dirty="0" smtClean="0">
              <a:solidFill>
                <a:srgbClr val="003754"/>
              </a:solidFill>
            </a:endParaRPr>
          </a:p>
          <a:p>
            <a:endParaRPr lang="de-DE" sz="2000" b="1" dirty="0">
              <a:solidFill>
                <a:srgbClr val="003754"/>
              </a:solidFill>
            </a:endParaRPr>
          </a:p>
          <a:p>
            <a:endParaRPr lang="de-DE" sz="2000" b="1" dirty="0">
              <a:solidFill>
                <a:srgbClr val="003754"/>
              </a:solidFill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/>
          </p:nvPr>
        </p:nvGraphicFramePr>
        <p:xfrm>
          <a:off x="488949" y="2179577"/>
          <a:ext cx="8247855" cy="36164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5819">
                  <a:extLst>
                    <a:ext uri="{9D8B030D-6E8A-4147-A177-3AD203B41FA5}">
                      <a16:colId xmlns:a16="http://schemas.microsoft.com/office/drawing/2014/main" val="1923163222"/>
                    </a:ext>
                  </a:extLst>
                </a:gridCol>
                <a:gridCol w="1244493">
                  <a:extLst>
                    <a:ext uri="{9D8B030D-6E8A-4147-A177-3AD203B41FA5}">
                      <a16:colId xmlns:a16="http://schemas.microsoft.com/office/drawing/2014/main" val="1168095019"/>
                    </a:ext>
                  </a:extLst>
                </a:gridCol>
                <a:gridCol w="1530156">
                  <a:extLst>
                    <a:ext uri="{9D8B030D-6E8A-4147-A177-3AD203B41FA5}">
                      <a16:colId xmlns:a16="http://schemas.microsoft.com/office/drawing/2014/main" val="2545305184"/>
                    </a:ext>
                  </a:extLst>
                </a:gridCol>
                <a:gridCol w="1530156">
                  <a:extLst>
                    <a:ext uri="{9D8B030D-6E8A-4147-A177-3AD203B41FA5}">
                      <a16:colId xmlns:a16="http://schemas.microsoft.com/office/drawing/2014/main" val="1832940411"/>
                    </a:ext>
                  </a:extLst>
                </a:gridCol>
                <a:gridCol w="739139">
                  <a:extLst>
                    <a:ext uri="{9D8B030D-6E8A-4147-A177-3AD203B41FA5}">
                      <a16:colId xmlns:a16="http://schemas.microsoft.com/office/drawing/2014/main" val="1243341931"/>
                    </a:ext>
                  </a:extLst>
                </a:gridCol>
                <a:gridCol w="782819">
                  <a:extLst>
                    <a:ext uri="{9D8B030D-6E8A-4147-A177-3AD203B41FA5}">
                      <a16:colId xmlns:a16="http://schemas.microsoft.com/office/drawing/2014/main" val="3556939038"/>
                    </a:ext>
                  </a:extLst>
                </a:gridCol>
                <a:gridCol w="605273">
                  <a:extLst>
                    <a:ext uri="{9D8B030D-6E8A-4147-A177-3AD203B41FA5}">
                      <a16:colId xmlns:a16="http://schemas.microsoft.com/office/drawing/2014/main" val="846707248"/>
                    </a:ext>
                  </a:extLst>
                </a:gridCol>
              </a:tblGrid>
              <a:tr h="303056"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 b="1" dirty="0" smtClean="0">
                          <a:solidFill>
                            <a:srgbClr val="72425D"/>
                          </a:solidFill>
                          <a:effectLst/>
                        </a:rPr>
                        <a:t>Cro_ABS_diagnose_Pyramiden_E84</a:t>
                      </a:r>
                      <a:endParaRPr lang="de-DE" sz="1400" b="1" dirty="0">
                        <a:solidFill>
                          <a:srgbClr val="72425D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991530"/>
                  </a:ext>
                </a:extLst>
              </a:tr>
              <a:tr h="5858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 b="1" dirty="0" smtClean="0">
                          <a:solidFill>
                            <a:srgbClr val="72425D"/>
                          </a:solidFill>
                          <a:effectLst/>
                        </a:rPr>
                        <a:t>Einrichtungs-</a:t>
                      </a:r>
                      <a:r>
                        <a:rPr lang="de-DE" sz="1400" b="1" dirty="0" err="1" smtClean="0">
                          <a:solidFill>
                            <a:srgbClr val="72425D"/>
                          </a:solidFill>
                          <a:effectLst/>
                        </a:rPr>
                        <a:t>identifikator</a:t>
                      </a:r>
                      <a:endParaRPr lang="de-DE" sz="1400" b="1" dirty="0">
                        <a:solidFill>
                          <a:srgbClr val="72425D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 b="1" dirty="0" smtClean="0">
                          <a:solidFill>
                            <a:srgbClr val="72425D"/>
                          </a:solidFill>
                          <a:effectLst/>
                        </a:rPr>
                        <a:t>AngabeDiagn1</a:t>
                      </a:r>
                      <a:endParaRPr lang="de-DE" sz="1400" b="1" dirty="0">
                        <a:solidFill>
                          <a:srgbClr val="72425D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 b="1" dirty="0" err="1">
                          <a:solidFill>
                            <a:srgbClr val="72425D"/>
                          </a:solidFill>
                          <a:effectLst/>
                        </a:rPr>
                        <a:t>ICD_Text</a:t>
                      </a:r>
                      <a:endParaRPr lang="de-DE" sz="1400" b="1" dirty="0">
                        <a:solidFill>
                          <a:srgbClr val="72425D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 b="1" dirty="0" err="1" smtClean="0">
                          <a:solidFill>
                            <a:srgbClr val="72425D"/>
                          </a:solidFill>
                          <a:effectLst/>
                        </a:rPr>
                        <a:t>AngabeAlter</a:t>
                      </a:r>
                      <a:endParaRPr lang="de-DE" sz="1400" b="1" dirty="0">
                        <a:solidFill>
                          <a:srgbClr val="72425D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 b="1" dirty="0" smtClean="0">
                          <a:solidFill>
                            <a:srgbClr val="72425D"/>
                          </a:solidFill>
                          <a:effectLst/>
                        </a:rPr>
                        <a:t>Anzahl</a:t>
                      </a:r>
                      <a:endParaRPr lang="de-DE" sz="1400" b="1" dirty="0">
                        <a:solidFill>
                          <a:srgbClr val="72425D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 b="1" dirty="0" err="1">
                          <a:solidFill>
                            <a:srgbClr val="72425D"/>
                          </a:solidFill>
                          <a:effectLst/>
                        </a:rPr>
                        <a:t>female</a:t>
                      </a:r>
                      <a:endParaRPr lang="de-DE" sz="1400" b="1" dirty="0">
                        <a:solidFill>
                          <a:srgbClr val="72425D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rgbClr val="72425D"/>
                          </a:solidFill>
                          <a:effectLst/>
                        </a:rPr>
                        <a:t>male</a:t>
                      </a:r>
                      <a:endParaRPr lang="de-DE" sz="1400" b="1" dirty="0">
                        <a:solidFill>
                          <a:srgbClr val="72425D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473979"/>
                  </a:ext>
                </a:extLst>
              </a:tr>
              <a:tr h="3030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003754"/>
                          </a:solidFill>
                          <a:effectLst/>
                        </a:rPr>
                        <a:t>260123451_Airolo</a:t>
                      </a:r>
                      <a:endParaRPr lang="de-DE" sz="1400" dirty="0">
                        <a:solidFill>
                          <a:srgbClr val="00375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E84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Mukoviszidose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(0,10]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36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23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13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23243"/>
                  </a:ext>
                </a:extLst>
              </a:tr>
              <a:tr h="3030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003754"/>
                          </a:solidFill>
                          <a:effectLst/>
                        </a:rPr>
                        <a:t>260123451_Airolo</a:t>
                      </a:r>
                      <a:endParaRPr lang="de-DE" sz="1400" dirty="0">
                        <a:solidFill>
                          <a:srgbClr val="00375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E84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Mukoviszidose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(10,20]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42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18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24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412976"/>
                  </a:ext>
                </a:extLst>
              </a:tr>
              <a:tr h="3030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003754"/>
                          </a:solidFill>
                          <a:effectLst/>
                        </a:rPr>
                        <a:t>260123451_Airolo</a:t>
                      </a:r>
                      <a:endParaRPr lang="de-DE" sz="1400" dirty="0">
                        <a:solidFill>
                          <a:srgbClr val="00375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E84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Mukoviszidose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(20,30]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25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15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10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753854"/>
                  </a:ext>
                </a:extLst>
              </a:tr>
              <a:tr h="3030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003754"/>
                          </a:solidFill>
                          <a:effectLst/>
                        </a:rPr>
                        <a:t>260123451_Airolo</a:t>
                      </a:r>
                      <a:endParaRPr lang="de-DE" sz="1400" dirty="0">
                        <a:solidFill>
                          <a:srgbClr val="00375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E84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Mukoviszidose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(30,40]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27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17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10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167711"/>
                  </a:ext>
                </a:extLst>
              </a:tr>
              <a:tr h="3030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003754"/>
                          </a:solidFill>
                          <a:effectLst/>
                        </a:rPr>
                        <a:t>260123451_Airolo</a:t>
                      </a:r>
                      <a:endParaRPr lang="de-DE" sz="1400" dirty="0">
                        <a:solidFill>
                          <a:srgbClr val="00375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E84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Mukoviszidose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(40,50]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20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10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10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07359"/>
                  </a:ext>
                </a:extLst>
              </a:tr>
              <a:tr h="3030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003754"/>
                          </a:solidFill>
                          <a:effectLst/>
                        </a:rPr>
                        <a:t>260123451_Airolo</a:t>
                      </a:r>
                      <a:endParaRPr lang="de-DE" sz="1400" dirty="0">
                        <a:solidFill>
                          <a:srgbClr val="00375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E84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Mukoviszidose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(50,60]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72659"/>
                  </a:ext>
                </a:extLst>
              </a:tr>
              <a:tr h="3030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003754"/>
                          </a:solidFill>
                          <a:effectLst/>
                        </a:rPr>
                        <a:t>260123451_Airolo</a:t>
                      </a:r>
                      <a:endParaRPr lang="de-DE" sz="1400" dirty="0">
                        <a:solidFill>
                          <a:srgbClr val="00375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E84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Mukoviszidose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(60,70]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10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4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6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284171"/>
                  </a:ext>
                </a:extLst>
              </a:tr>
              <a:tr h="3030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003754"/>
                          </a:solidFill>
                          <a:effectLst/>
                        </a:rPr>
                        <a:t>260123451_Airolo</a:t>
                      </a:r>
                      <a:endParaRPr lang="de-DE" sz="1400" dirty="0">
                        <a:solidFill>
                          <a:srgbClr val="00375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E84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Mukoviszidose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(70,80]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12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6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6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81112"/>
                  </a:ext>
                </a:extLst>
              </a:tr>
              <a:tr h="3030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003754"/>
                          </a:solidFill>
                          <a:effectLst/>
                        </a:rPr>
                        <a:t>260123451_Airolo</a:t>
                      </a:r>
                      <a:endParaRPr lang="de-DE" sz="1400" dirty="0">
                        <a:solidFill>
                          <a:srgbClr val="00375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E84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Mukoviszidose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(80,90]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5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4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315412"/>
                  </a:ext>
                </a:extLst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488949" y="5820583"/>
            <a:ext cx="12522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(Ergebnisse nicht final)</a:t>
            </a:r>
            <a:endParaRPr lang="de-DE" sz="900" dirty="0"/>
          </a:p>
        </p:txBody>
      </p:sp>
      <p:sp>
        <p:nvSpPr>
          <p:cNvPr id="19" name="Textfeld 18"/>
          <p:cNvSpPr txBox="1"/>
          <p:nvPr/>
        </p:nvSpPr>
        <p:spPr>
          <a:xfrm>
            <a:off x="439024" y="180385"/>
            <a:ext cx="7239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3754"/>
                </a:solidFill>
              </a:rPr>
              <a:t>CORD-MI-Aufgabenblock A im 4. MII-</a:t>
            </a:r>
            <a:r>
              <a:rPr lang="de-DE" sz="2400" b="1" dirty="0" err="1" smtClean="0">
                <a:solidFill>
                  <a:srgbClr val="003754"/>
                </a:solidFill>
              </a:rPr>
              <a:t>Projektathon</a:t>
            </a:r>
            <a:endParaRPr lang="de-DE" sz="2400" b="1" dirty="0" smtClean="0">
              <a:solidFill>
                <a:srgbClr val="003754"/>
              </a:solidFill>
            </a:endParaRPr>
          </a:p>
          <a:p>
            <a:r>
              <a:rPr lang="de-DE" sz="2400" b="1" dirty="0" smtClean="0">
                <a:solidFill>
                  <a:srgbClr val="003754"/>
                </a:solidFill>
              </a:rPr>
              <a:t>A: Alterspyramiden für ausgewählte Diagnosen</a:t>
            </a:r>
          </a:p>
        </p:txBody>
      </p:sp>
    </p:spTree>
    <p:extLst>
      <p:ext uri="{BB962C8B-B14F-4D97-AF65-F5344CB8AC3E}">
        <p14:creationId xmlns:p14="http://schemas.microsoft.com/office/powerpoint/2010/main" val="31275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/>
          <p:cNvSpPr txBox="1"/>
          <p:nvPr/>
        </p:nvSpPr>
        <p:spPr>
          <a:xfrm>
            <a:off x="439024" y="180385"/>
            <a:ext cx="7239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3754"/>
                </a:solidFill>
              </a:rPr>
              <a:t>CORD-MI-Aufgabenblock B im 4. MII-</a:t>
            </a:r>
            <a:r>
              <a:rPr lang="de-DE" sz="2400" b="1" dirty="0" err="1" smtClean="0">
                <a:solidFill>
                  <a:srgbClr val="003754"/>
                </a:solidFill>
              </a:rPr>
              <a:t>Projektathon</a:t>
            </a:r>
            <a:endParaRPr lang="de-DE" sz="2400" b="1" dirty="0" smtClean="0">
              <a:solidFill>
                <a:srgbClr val="003754"/>
              </a:solidFill>
            </a:endParaRPr>
          </a:p>
          <a:p>
            <a:r>
              <a:rPr lang="de-DE" sz="2400" b="1" dirty="0">
                <a:solidFill>
                  <a:srgbClr val="003754"/>
                </a:solidFill>
              </a:rPr>
              <a:t>B</a:t>
            </a:r>
            <a:r>
              <a:rPr lang="de-DE" sz="2400" b="1" dirty="0" smtClean="0">
                <a:solidFill>
                  <a:srgbClr val="003754"/>
                </a:solidFill>
              </a:rPr>
              <a:t>: Zeitreihen für ausgewählte Diagnosen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12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1" y="6192564"/>
            <a:ext cx="12192001" cy="729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cxnSp>
        <p:nvCxnSpPr>
          <p:cNvPr id="80" name="Gerader Verbinder 79"/>
          <p:cNvCxnSpPr/>
          <p:nvPr/>
        </p:nvCxnSpPr>
        <p:spPr>
          <a:xfrm flipV="1">
            <a:off x="-1" y="6345564"/>
            <a:ext cx="12192001" cy="1673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pic>
        <p:nvPicPr>
          <p:cNvPr id="394" name="Grafik 3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4301" y="6386860"/>
            <a:ext cx="815923" cy="359188"/>
          </a:xfrm>
          <a:prstGeom prst="rect">
            <a:avLst/>
          </a:prstGeom>
        </p:spPr>
      </p:pic>
      <p:pic>
        <p:nvPicPr>
          <p:cNvPr id="395" name="Grafik 3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05" y="6440819"/>
            <a:ext cx="565230" cy="214723"/>
          </a:xfrm>
          <a:prstGeom prst="rect">
            <a:avLst/>
          </a:prstGeom>
        </p:spPr>
      </p:pic>
      <p:pic>
        <p:nvPicPr>
          <p:cNvPr id="396" name="Grafik 3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4461" y="154587"/>
            <a:ext cx="1680124" cy="861934"/>
          </a:xfrm>
          <a:prstGeom prst="rect">
            <a:avLst/>
          </a:prstGeom>
          <a:ln>
            <a:solidFill>
              <a:srgbClr val="003754"/>
            </a:solidFill>
          </a:ln>
        </p:spPr>
      </p:pic>
      <p:sp>
        <p:nvSpPr>
          <p:cNvPr id="7" name="Textfeld 6"/>
          <p:cNvSpPr txBox="1"/>
          <p:nvPr/>
        </p:nvSpPr>
        <p:spPr>
          <a:xfrm>
            <a:off x="560556" y="1082203"/>
            <a:ext cx="1131299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003754"/>
                </a:solidFill>
              </a:rPr>
              <a:t>B</a:t>
            </a:r>
            <a:r>
              <a:rPr lang="de-DE" sz="2000" b="1" dirty="0" smtClean="0">
                <a:solidFill>
                  <a:srgbClr val="003754"/>
                </a:solidFill>
              </a:rPr>
              <a:t>: Ermitteln und skizzieren Sie Zeitreihen für ausgewählte Diagnosen</a:t>
            </a:r>
          </a:p>
          <a:p>
            <a:r>
              <a:rPr lang="de-DE" sz="1600" b="1" dirty="0" smtClean="0">
                <a:solidFill>
                  <a:srgbClr val="003754"/>
                </a:solidFill>
              </a:rPr>
              <a:t>https://github.com/medizininformatik-initiative/usecase-cord/tree/master/Projektathon4/Aufgabenblock_B</a:t>
            </a:r>
          </a:p>
          <a:p>
            <a:endParaRPr lang="de-DE" sz="1600" b="1" dirty="0" smtClean="0">
              <a:solidFill>
                <a:srgbClr val="003754"/>
              </a:solidFill>
            </a:endParaRPr>
          </a:p>
          <a:p>
            <a:r>
              <a:rPr lang="de-DE" sz="1600" b="1" dirty="0" smtClean="0">
                <a:solidFill>
                  <a:srgbClr val="003754"/>
                </a:solidFill>
              </a:rPr>
              <a:t>Schrittweises Vorgehen in Hausaufgabenblock B</a:t>
            </a:r>
            <a:endParaRPr lang="de-DE" sz="1600" b="1" dirty="0">
              <a:solidFill>
                <a:srgbClr val="003754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>
                <a:solidFill>
                  <a:srgbClr val="003754"/>
                </a:solidFill>
              </a:rPr>
              <a:t>Suchen Sie sich zwei Kooperationsparteien, beispielsweise zwei externe </a:t>
            </a:r>
            <a:br>
              <a:rPr lang="de-DE" sz="1600" dirty="0" smtClean="0">
                <a:solidFill>
                  <a:srgbClr val="003754"/>
                </a:solidFill>
              </a:rPr>
            </a:br>
            <a:r>
              <a:rPr lang="de-DE" sz="1600" dirty="0" smtClean="0">
                <a:solidFill>
                  <a:srgbClr val="003754"/>
                </a:solidFill>
              </a:rPr>
              <a:t>Datenintegrationszentren, und bilden Sie mit diesen eine Dreiergruppe. </a:t>
            </a:r>
            <a:br>
              <a:rPr lang="de-DE" sz="1600" dirty="0" smtClean="0">
                <a:solidFill>
                  <a:srgbClr val="003754"/>
                </a:solidFill>
              </a:rPr>
            </a:br>
            <a:r>
              <a:rPr lang="de-DE" sz="1600" dirty="0" smtClean="0">
                <a:solidFill>
                  <a:srgbClr val="003754"/>
                </a:solidFill>
              </a:rPr>
              <a:t>Geben Sie sich einen Gruppennamen (z.B. UKX-UKY-UMZ).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>
                <a:solidFill>
                  <a:srgbClr val="003754"/>
                </a:solidFill>
              </a:rPr>
              <a:t>Ordnen Sie sich in Ihrer Dreiergruppe den drei Mustereinrichtungen AIROLO, BAPU und CYNTHIA der Testdaten auf dem Leipziger FHIR-Server zu (</a:t>
            </a:r>
            <a:r>
              <a:rPr lang="de-DE" sz="1600" u="sng" dirty="0">
                <a:solidFill>
                  <a:srgbClr val="003754"/>
                </a:solidFill>
              </a:rPr>
              <a:t>https://mii-agiop-cord.life.uni-leipzig.de/fhir</a:t>
            </a:r>
            <a:r>
              <a:rPr lang="de-DE" sz="1600" dirty="0" smtClean="0">
                <a:solidFill>
                  <a:srgbClr val="003754"/>
                </a:solidFill>
              </a:rPr>
              <a:t>).</a:t>
            </a:r>
            <a:r>
              <a:rPr lang="de-DE" sz="1600" dirty="0">
                <a:solidFill>
                  <a:srgbClr val="003754"/>
                </a:solidFill>
              </a:rPr>
              <a:t> </a:t>
            </a:r>
            <a:r>
              <a:rPr lang="de-DE" sz="1600" dirty="0"/>
              <a:t> </a:t>
            </a:r>
            <a:endParaRPr lang="de-DE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>
                <a:solidFill>
                  <a:srgbClr val="003754"/>
                </a:solidFill>
              </a:rPr>
              <a:t>Wählen Sie gemeinsam Diagnosen aus, für die Sie zunächst die lokalen und dann die zusammengeführten Zeitreihen (für Monate des Jahres 2020) berechnen wollen, beispielweise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1600" dirty="0">
                <a:solidFill>
                  <a:srgbClr val="003754"/>
                </a:solidFill>
              </a:rPr>
              <a:t>Phenylketonurie (ICD-10-GM: E70.0) / [optional </a:t>
            </a:r>
            <a:r>
              <a:rPr lang="de-DE" sz="1600" dirty="0" smtClean="0">
                <a:solidFill>
                  <a:srgbClr val="003754"/>
                </a:solidFill>
              </a:rPr>
              <a:t>auch ohne Musterlösung: </a:t>
            </a:r>
            <a:r>
              <a:rPr lang="de-DE" sz="1600" dirty="0">
                <a:solidFill>
                  <a:srgbClr val="003754"/>
                </a:solidFill>
              </a:rPr>
              <a:t>Sonstige </a:t>
            </a:r>
            <a:r>
              <a:rPr lang="de-DE" sz="1600" dirty="0" err="1">
                <a:solidFill>
                  <a:srgbClr val="003754"/>
                </a:solidFill>
              </a:rPr>
              <a:t>Sphingolipidosen</a:t>
            </a:r>
            <a:r>
              <a:rPr lang="de-DE" sz="1600" dirty="0">
                <a:solidFill>
                  <a:srgbClr val="003754"/>
                </a:solidFill>
              </a:rPr>
              <a:t> (ICD-10-GM: E75.2</a:t>
            </a:r>
            <a:r>
              <a:rPr lang="de-DE" sz="1600" dirty="0">
                <a:solidFill>
                  <a:srgbClr val="003754"/>
                </a:solidFill>
              </a:rPr>
              <a:t>)]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1600" dirty="0">
                <a:solidFill>
                  <a:srgbClr val="003754"/>
                </a:solidFill>
              </a:rPr>
              <a:t>Mukoviszidose (ICD-10-GM: E84.0; E84.1; E84.80; E84.87; E84.88; E84.9)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1600" dirty="0">
                <a:solidFill>
                  <a:srgbClr val="003754"/>
                </a:solidFill>
              </a:rPr>
              <a:t>Covid-19-Erkrankung (ICD-10-GM: J12.8 U07.1!, auch: </a:t>
            </a:r>
            <a:r>
              <a:rPr lang="de-DE" sz="1600" dirty="0">
                <a:solidFill>
                  <a:srgbClr val="003754"/>
                </a:solidFill>
              </a:rPr>
              <a:t>U08.9 und U09.9</a:t>
            </a:r>
            <a:r>
              <a:rPr lang="de-DE" sz="1600" dirty="0">
                <a:solidFill>
                  <a:srgbClr val="003754"/>
                </a:solidFill>
              </a:rPr>
              <a:t>!)</a:t>
            </a:r>
            <a:r>
              <a:rPr lang="de-DE" sz="1600" dirty="0">
                <a:solidFill>
                  <a:srgbClr val="003754"/>
                </a:solidFill>
              </a:rPr>
              <a:t> und Kawasaki (ICD‐10‐GM: M30.0) </a:t>
            </a:r>
            <a:endParaRPr lang="de-DE" sz="1600" dirty="0">
              <a:solidFill>
                <a:srgbClr val="003754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1600" dirty="0">
                <a:solidFill>
                  <a:srgbClr val="003754"/>
                </a:solidFill>
              </a:rPr>
              <a:t>Diagnosen mit </a:t>
            </a:r>
            <a:r>
              <a:rPr lang="de-DE" sz="1600" dirty="0" err="1">
                <a:solidFill>
                  <a:srgbClr val="003754"/>
                </a:solidFill>
              </a:rPr>
              <a:t>Orpha</a:t>
            </a:r>
            <a:r>
              <a:rPr lang="de-DE" sz="1600" dirty="0">
                <a:solidFill>
                  <a:srgbClr val="003754"/>
                </a:solidFill>
              </a:rPr>
              <a:t> Code vs. Diagnosen mit ICD-10-GM-Code</a:t>
            </a:r>
          </a:p>
          <a:p>
            <a:pPr marL="342900" lvl="1" indent="-342900">
              <a:buFont typeface="+mj-lt"/>
              <a:buAutoNum type="arabicPeriod" startAt="4"/>
            </a:pPr>
            <a:r>
              <a:rPr lang="de-DE" sz="1600" dirty="0" smtClean="0">
                <a:solidFill>
                  <a:srgbClr val="003754"/>
                </a:solidFill>
              </a:rPr>
              <a:t>Extrahieren </a:t>
            </a:r>
            <a:r>
              <a:rPr lang="de-DE" sz="1600" dirty="0" smtClean="0">
                <a:solidFill>
                  <a:srgbClr val="003754"/>
                </a:solidFill>
              </a:rPr>
              <a:t>und transformieren die notwendigen Daten mit Hilfe des Leipzig-Jenenser Tools </a:t>
            </a:r>
            <a:r>
              <a:rPr lang="de-DE" sz="1600" b="1" dirty="0" err="1" smtClean="0">
                <a:solidFill>
                  <a:srgbClr val="003754"/>
                </a:solidFill>
              </a:rPr>
              <a:t>fhircrackr</a:t>
            </a:r>
            <a:r>
              <a:rPr lang="de-DE" sz="1600" dirty="0" smtClean="0">
                <a:solidFill>
                  <a:srgbClr val="003754"/>
                </a:solidFill>
              </a:rPr>
              <a:t> innerhalb Ihres </a:t>
            </a:r>
            <a:r>
              <a:rPr lang="de-DE" sz="1600" b="1" dirty="0" smtClean="0">
                <a:solidFill>
                  <a:srgbClr val="003754"/>
                </a:solidFill>
              </a:rPr>
              <a:t>R-Studio </a:t>
            </a:r>
            <a:r>
              <a:rPr lang="de-DE" sz="1600" dirty="0" smtClean="0">
                <a:solidFill>
                  <a:srgbClr val="003754"/>
                </a:solidFill>
              </a:rPr>
              <a:t>gemäß der Anleitung im </a:t>
            </a:r>
            <a:r>
              <a:rPr lang="de-DE" sz="1600" dirty="0" err="1" smtClean="0">
                <a:solidFill>
                  <a:srgbClr val="003754"/>
                </a:solidFill>
              </a:rPr>
              <a:t>Github</a:t>
            </a:r>
            <a:r>
              <a:rPr lang="de-DE" sz="1600" dirty="0" smtClean="0">
                <a:solidFill>
                  <a:srgbClr val="003754"/>
                </a:solidFill>
              </a:rPr>
              <a:t> „</a:t>
            </a:r>
            <a:r>
              <a:rPr lang="de-DE" sz="1600" dirty="0" err="1" smtClean="0">
                <a:solidFill>
                  <a:srgbClr val="003754"/>
                </a:solidFill>
              </a:rPr>
              <a:t>Aufgabenblock_B</a:t>
            </a:r>
            <a:r>
              <a:rPr lang="de-DE" sz="1600" dirty="0" smtClean="0">
                <a:solidFill>
                  <a:srgbClr val="003754"/>
                </a:solidFill>
              </a:rPr>
              <a:t>“.</a:t>
            </a:r>
          </a:p>
          <a:p>
            <a:pPr marL="342900" lvl="1" indent="-342900">
              <a:buFont typeface="+mj-lt"/>
              <a:buAutoNum type="arabicPeriod" startAt="4"/>
            </a:pPr>
            <a:r>
              <a:rPr lang="de-DE" sz="1600" dirty="0" smtClean="0">
                <a:solidFill>
                  <a:srgbClr val="003754"/>
                </a:solidFill>
              </a:rPr>
              <a:t>Führen Sie die lokalen Auswertungen im </a:t>
            </a:r>
            <a:r>
              <a:rPr lang="de-DE" sz="1600" b="1" dirty="0" smtClean="0">
                <a:solidFill>
                  <a:srgbClr val="003754"/>
                </a:solidFill>
              </a:rPr>
              <a:t>R-Studio</a:t>
            </a:r>
            <a:r>
              <a:rPr lang="de-DE" sz="1600" dirty="0" smtClean="0">
                <a:solidFill>
                  <a:srgbClr val="003754"/>
                </a:solidFill>
              </a:rPr>
              <a:t> gemäß Anleitung im </a:t>
            </a:r>
            <a:r>
              <a:rPr lang="de-DE" sz="1600" dirty="0" err="1" smtClean="0">
                <a:solidFill>
                  <a:srgbClr val="003754"/>
                </a:solidFill>
              </a:rPr>
              <a:t>Github</a:t>
            </a:r>
            <a:r>
              <a:rPr lang="de-DE" sz="1600" dirty="0" smtClean="0">
                <a:solidFill>
                  <a:srgbClr val="003754"/>
                </a:solidFill>
              </a:rPr>
              <a:t> „</a:t>
            </a:r>
            <a:r>
              <a:rPr lang="de-DE" sz="1600" dirty="0" err="1" smtClean="0">
                <a:solidFill>
                  <a:srgbClr val="003754"/>
                </a:solidFill>
              </a:rPr>
              <a:t>Aufgabenblock_B</a:t>
            </a:r>
            <a:r>
              <a:rPr lang="de-DE" sz="1600" dirty="0" smtClean="0">
                <a:solidFill>
                  <a:srgbClr val="003754"/>
                </a:solidFill>
              </a:rPr>
              <a:t>“ aus.</a:t>
            </a:r>
          </a:p>
          <a:p>
            <a:pPr marL="342900" lvl="1" indent="-342900">
              <a:buFont typeface="+mj-lt"/>
              <a:buAutoNum type="arabicPeriod" startAt="4"/>
            </a:pPr>
            <a:r>
              <a:rPr lang="de-DE" sz="1600" dirty="0" smtClean="0">
                <a:solidFill>
                  <a:srgbClr val="003754"/>
                </a:solidFill>
              </a:rPr>
              <a:t>Kommunizieren Sie mit Ihren Partnern in Ihrer Dreiergruppe und führen Sie die addierende Ergebniszusammenführung mit Hilfe des Münchener Tools </a:t>
            </a:r>
            <a:r>
              <a:rPr lang="de-DE" sz="1600" b="1" dirty="0" err="1" smtClean="0">
                <a:solidFill>
                  <a:srgbClr val="003754"/>
                </a:solidFill>
              </a:rPr>
              <a:t>fdrtd</a:t>
            </a:r>
            <a:r>
              <a:rPr lang="de-DE" sz="1600" b="1" dirty="0" smtClean="0">
                <a:solidFill>
                  <a:srgbClr val="003754"/>
                </a:solidFill>
              </a:rPr>
              <a:t> </a:t>
            </a:r>
            <a:r>
              <a:rPr lang="de-DE" sz="1600" dirty="0" smtClean="0">
                <a:solidFill>
                  <a:srgbClr val="003754"/>
                </a:solidFill>
              </a:rPr>
              <a:t>(sprich: </a:t>
            </a:r>
            <a:r>
              <a:rPr lang="de-DE" sz="1600" dirty="0" err="1" smtClean="0">
                <a:solidFill>
                  <a:srgbClr val="003754"/>
                </a:solidFill>
              </a:rPr>
              <a:t>federated</a:t>
            </a:r>
            <a:r>
              <a:rPr lang="de-DE" sz="1600" dirty="0" smtClean="0">
                <a:solidFill>
                  <a:srgbClr val="003754"/>
                </a:solidFill>
              </a:rPr>
              <a:t>) gemäß </a:t>
            </a:r>
            <a:r>
              <a:rPr lang="de-DE" sz="1600" dirty="0" err="1">
                <a:solidFill>
                  <a:srgbClr val="003754"/>
                </a:solidFill>
              </a:rPr>
              <a:t>A</a:t>
            </a:r>
            <a:r>
              <a:rPr lang="de-DE" sz="1600" dirty="0" err="1" smtClean="0">
                <a:solidFill>
                  <a:srgbClr val="003754"/>
                </a:solidFill>
              </a:rPr>
              <a:t>nleiitung</a:t>
            </a:r>
            <a:r>
              <a:rPr lang="de-DE" sz="1600" dirty="0" smtClean="0">
                <a:solidFill>
                  <a:srgbClr val="003754"/>
                </a:solidFill>
              </a:rPr>
              <a:t> im </a:t>
            </a:r>
            <a:r>
              <a:rPr lang="de-DE" sz="1600" dirty="0" err="1" smtClean="0">
                <a:solidFill>
                  <a:srgbClr val="003754"/>
                </a:solidFill>
              </a:rPr>
              <a:t>Github</a:t>
            </a:r>
            <a:r>
              <a:rPr lang="de-DE" sz="1600" dirty="0" smtClean="0">
                <a:solidFill>
                  <a:srgbClr val="003754"/>
                </a:solidFill>
              </a:rPr>
              <a:t> „</a:t>
            </a:r>
            <a:r>
              <a:rPr lang="de-DE" sz="1600" dirty="0" err="1" smtClean="0">
                <a:solidFill>
                  <a:srgbClr val="003754"/>
                </a:solidFill>
              </a:rPr>
              <a:t>Aufgabenblock_B</a:t>
            </a:r>
            <a:r>
              <a:rPr lang="de-DE" sz="1600" dirty="0" smtClean="0">
                <a:solidFill>
                  <a:srgbClr val="003754"/>
                </a:solidFill>
              </a:rPr>
              <a:t>“ aus.</a:t>
            </a:r>
          </a:p>
          <a:p>
            <a:pPr marL="342900" lvl="1" indent="-342900">
              <a:buFont typeface="+mj-lt"/>
              <a:buAutoNum type="arabicPeriod" startAt="4"/>
            </a:pPr>
            <a:r>
              <a:rPr lang="de-DE" sz="1600" dirty="0" smtClean="0">
                <a:solidFill>
                  <a:srgbClr val="003754"/>
                </a:solidFill>
              </a:rPr>
              <a:t>Kommunizieren Sie Ihre Ergebnisse an das </a:t>
            </a:r>
            <a:r>
              <a:rPr lang="de-DE" sz="1600" b="1" dirty="0" err="1" smtClean="0">
                <a:solidFill>
                  <a:srgbClr val="003754"/>
                </a:solidFill>
              </a:rPr>
              <a:t>Projektathon</a:t>
            </a:r>
            <a:r>
              <a:rPr lang="de-DE" sz="1600" b="1" dirty="0" smtClean="0">
                <a:solidFill>
                  <a:srgbClr val="003754"/>
                </a:solidFill>
              </a:rPr>
              <a:t>-Team CORD-MI-B</a:t>
            </a:r>
            <a:r>
              <a:rPr lang="de-DE" sz="1600" dirty="0" smtClean="0">
                <a:solidFill>
                  <a:srgbClr val="003754"/>
                </a:solidFill>
              </a:rPr>
              <a:t>. (E-Mail wird noch bekanntgegeben.)</a:t>
            </a:r>
            <a:endParaRPr lang="de-DE" b="1" dirty="0">
              <a:solidFill>
                <a:srgbClr val="003754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5425" y="1692322"/>
            <a:ext cx="4892609" cy="118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13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1" y="6192564"/>
            <a:ext cx="12192001" cy="729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cxnSp>
        <p:nvCxnSpPr>
          <p:cNvPr id="80" name="Gerader Verbinder 79"/>
          <p:cNvCxnSpPr/>
          <p:nvPr/>
        </p:nvCxnSpPr>
        <p:spPr>
          <a:xfrm flipV="1">
            <a:off x="-1" y="6345564"/>
            <a:ext cx="12192001" cy="1673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pic>
        <p:nvPicPr>
          <p:cNvPr id="394" name="Grafik 3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4301" y="6386860"/>
            <a:ext cx="815923" cy="359188"/>
          </a:xfrm>
          <a:prstGeom prst="rect">
            <a:avLst/>
          </a:prstGeom>
        </p:spPr>
      </p:pic>
      <p:pic>
        <p:nvPicPr>
          <p:cNvPr id="395" name="Grafik 3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05" y="6440819"/>
            <a:ext cx="565230" cy="214723"/>
          </a:xfrm>
          <a:prstGeom prst="rect">
            <a:avLst/>
          </a:prstGeom>
        </p:spPr>
      </p:pic>
      <p:pic>
        <p:nvPicPr>
          <p:cNvPr id="396" name="Grafik 3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4461" y="139855"/>
            <a:ext cx="1680124" cy="861934"/>
          </a:xfrm>
          <a:prstGeom prst="rect">
            <a:avLst/>
          </a:prstGeom>
          <a:ln>
            <a:solidFill>
              <a:srgbClr val="003754"/>
            </a:solidFill>
          </a:ln>
        </p:spPr>
      </p:pic>
      <p:sp>
        <p:nvSpPr>
          <p:cNvPr id="5" name="Textfeld 4"/>
          <p:cNvSpPr txBox="1"/>
          <p:nvPr/>
        </p:nvSpPr>
        <p:spPr>
          <a:xfrm>
            <a:off x="435157" y="1184331"/>
            <a:ext cx="74782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003754"/>
                </a:solidFill>
              </a:rPr>
              <a:t>B: </a:t>
            </a:r>
            <a:r>
              <a:rPr lang="de-DE" sz="2000" b="1" dirty="0">
                <a:solidFill>
                  <a:srgbClr val="003754"/>
                </a:solidFill>
              </a:rPr>
              <a:t>Ermitteln und skizzieren Sie </a:t>
            </a:r>
            <a:r>
              <a:rPr lang="de-DE" sz="2000" b="1" dirty="0" smtClean="0">
                <a:solidFill>
                  <a:srgbClr val="003754"/>
                </a:solidFill>
              </a:rPr>
              <a:t>Zeitreihen </a:t>
            </a:r>
            <a:r>
              <a:rPr lang="de-DE" sz="2000" b="1" dirty="0">
                <a:solidFill>
                  <a:srgbClr val="003754"/>
                </a:solidFill>
              </a:rPr>
              <a:t>für ausgewählte </a:t>
            </a:r>
            <a:r>
              <a:rPr lang="de-DE" sz="2000" b="1" dirty="0" smtClean="0">
                <a:solidFill>
                  <a:srgbClr val="003754"/>
                </a:solidFill>
              </a:rPr>
              <a:t>Diagnosen</a:t>
            </a:r>
          </a:p>
          <a:p>
            <a:endParaRPr lang="de-DE" sz="2000" b="1" dirty="0" smtClean="0">
              <a:solidFill>
                <a:srgbClr val="003754"/>
              </a:solidFill>
            </a:endParaRPr>
          </a:p>
          <a:p>
            <a:r>
              <a:rPr lang="de-DE" sz="1600" b="1" dirty="0" smtClean="0">
                <a:solidFill>
                  <a:srgbClr val="003754"/>
                </a:solidFill>
              </a:rPr>
              <a:t>Lösungsskizze</a:t>
            </a:r>
          </a:p>
          <a:p>
            <a:endParaRPr lang="de-DE" sz="2000" b="1" dirty="0">
              <a:solidFill>
                <a:srgbClr val="003754"/>
              </a:solidFill>
            </a:endParaRPr>
          </a:p>
          <a:p>
            <a:endParaRPr lang="de-DE" sz="2000" b="1" dirty="0">
              <a:solidFill>
                <a:srgbClr val="003754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88949" y="5820583"/>
            <a:ext cx="12522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(Ergebnisse nicht final)</a:t>
            </a:r>
            <a:endParaRPr lang="de-DE" sz="900" dirty="0"/>
          </a:p>
        </p:txBody>
      </p:sp>
      <p:sp>
        <p:nvSpPr>
          <p:cNvPr id="19" name="Textfeld 18"/>
          <p:cNvSpPr txBox="1"/>
          <p:nvPr/>
        </p:nvSpPr>
        <p:spPr>
          <a:xfrm>
            <a:off x="439024" y="180385"/>
            <a:ext cx="7239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3754"/>
                </a:solidFill>
              </a:rPr>
              <a:t>CORD-MI-Aufgabenblock B im 4. MII-</a:t>
            </a:r>
            <a:r>
              <a:rPr lang="de-DE" sz="2400" b="1" dirty="0" err="1" smtClean="0">
                <a:solidFill>
                  <a:srgbClr val="003754"/>
                </a:solidFill>
              </a:rPr>
              <a:t>Projektathon</a:t>
            </a:r>
            <a:endParaRPr lang="de-DE" sz="2400" b="1" dirty="0" smtClean="0">
              <a:solidFill>
                <a:srgbClr val="003754"/>
              </a:solidFill>
            </a:endParaRPr>
          </a:p>
          <a:p>
            <a:r>
              <a:rPr lang="de-DE" sz="2400" b="1" dirty="0">
                <a:solidFill>
                  <a:srgbClr val="003754"/>
                </a:solidFill>
              </a:rPr>
              <a:t>B</a:t>
            </a:r>
            <a:r>
              <a:rPr lang="de-DE" sz="2400" b="1" dirty="0" smtClean="0">
                <a:solidFill>
                  <a:srgbClr val="003754"/>
                </a:solidFill>
              </a:rPr>
              <a:t>: Zeitreihen für ausgewählte Diagnosen</a:t>
            </a:r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724" y="2452660"/>
            <a:ext cx="10795076" cy="261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/>
          <p:cNvSpPr txBox="1"/>
          <p:nvPr/>
        </p:nvSpPr>
        <p:spPr>
          <a:xfrm>
            <a:off x="439024" y="180385"/>
            <a:ext cx="9271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3754"/>
                </a:solidFill>
              </a:rPr>
              <a:t>CORD-MI-Aufgabenblock C im 4. MII-</a:t>
            </a:r>
            <a:r>
              <a:rPr lang="de-DE" sz="2400" b="1" dirty="0" err="1" smtClean="0">
                <a:solidFill>
                  <a:srgbClr val="003754"/>
                </a:solidFill>
              </a:rPr>
              <a:t>Projektathon</a:t>
            </a:r>
            <a:endParaRPr lang="de-DE" sz="2400" b="1" dirty="0" smtClean="0">
              <a:solidFill>
                <a:srgbClr val="003754"/>
              </a:solidFill>
            </a:endParaRPr>
          </a:p>
          <a:p>
            <a:r>
              <a:rPr lang="de-DE" sz="2400" b="1" dirty="0" smtClean="0">
                <a:solidFill>
                  <a:srgbClr val="003754"/>
                </a:solidFill>
              </a:rPr>
              <a:t>C: </a:t>
            </a:r>
            <a:r>
              <a:rPr lang="de-DE" sz="2400" b="1" dirty="0" err="1" smtClean="0">
                <a:solidFill>
                  <a:srgbClr val="003754"/>
                </a:solidFill>
              </a:rPr>
              <a:t>Diagnosenkoinzidenz</a:t>
            </a:r>
            <a:r>
              <a:rPr lang="de-DE" sz="2400" b="1" dirty="0" smtClean="0">
                <a:solidFill>
                  <a:srgbClr val="003754"/>
                </a:solidFill>
              </a:rPr>
              <a:t> (Mukoviszidose / Geburt)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14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1" y="6192564"/>
            <a:ext cx="12192001" cy="729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cxnSp>
        <p:nvCxnSpPr>
          <p:cNvPr id="80" name="Gerader Verbinder 79"/>
          <p:cNvCxnSpPr/>
          <p:nvPr/>
        </p:nvCxnSpPr>
        <p:spPr>
          <a:xfrm flipV="1">
            <a:off x="-1" y="6345564"/>
            <a:ext cx="12192001" cy="1673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pic>
        <p:nvPicPr>
          <p:cNvPr id="394" name="Grafik 3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4301" y="6386860"/>
            <a:ext cx="815923" cy="359188"/>
          </a:xfrm>
          <a:prstGeom prst="rect">
            <a:avLst/>
          </a:prstGeom>
        </p:spPr>
      </p:pic>
      <p:pic>
        <p:nvPicPr>
          <p:cNvPr id="395" name="Grafik 3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05" y="6440819"/>
            <a:ext cx="565230" cy="214723"/>
          </a:xfrm>
          <a:prstGeom prst="rect">
            <a:avLst/>
          </a:prstGeom>
        </p:spPr>
      </p:pic>
      <p:pic>
        <p:nvPicPr>
          <p:cNvPr id="396" name="Grafik 3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0136" y="153117"/>
            <a:ext cx="1680124" cy="861934"/>
          </a:xfrm>
          <a:prstGeom prst="rect">
            <a:avLst/>
          </a:prstGeom>
          <a:ln>
            <a:solidFill>
              <a:srgbClr val="003754"/>
            </a:solidFill>
          </a:ln>
        </p:spPr>
      </p:pic>
      <p:sp>
        <p:nvSpPr>
          <p:cNvPr id="7" name="Textfeld 6"/>
          <p:cNvSpPr txBox="1"/>
          <p:nvPr/>
        </p:nvSpPr>
        <p:spPr>
          <a:xfrm>
            <a:off x="560556" y="1082203"/>
            <a:ext cx="1131299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003754"/>
                </a:solidFill>
              </a:rPr>
              <a:t>C: Ermitteln Sie die Koinzidenz einer chronischen Diagnose und eines aktuellen Gesundheitszustandes</a:t>
            </a:r>
          </a:p>
          <a:p>
            <a:r>
              <a:rPr lang="de-DE" sz="1600" b="1" dirty="0" smtClean="0">
                <a:solidFill>
                  <a:srgbClr val="003754"/>
                </a:solidFill>
              </a:rPr>
              <a:t>https://github.com/medizininformatik-initiative/usecase-cord/tree/master/Projektathon4/Aufgabenblock_C</a:t>
            </a:r>
          </a:p>
          <a:p>
            <a:endParaRPr lang="de-DE" sz="1600" b="1" dirty="0" smtClean="0">
              <a:solidFill>
                <a:srgbClr val="003754"/>
              </a:solidFill>
            </a:endParaRPr>
          </a:p>
          <a:p>
            <a:r>
              <a:rPr lang="de-DE" sz="1600" b="1" dirty="0" smtClean="0">
                <a:solidFill>
                  <a:srgbClr val="003754"/>
                </a:solidFill>
              </a:rPr>
              <a:t>Schrittweises Vorgehen in Hausaufgabenblock C</a:t>
            </a:r>
            <a:endParaRPr lang="de-DE" sz="1600" b="1" dirty="0">
              <a:solidFill>
                <a:srgbClr val="003754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>
                <a:solidFill>
                  <a:srgbClr val="003754"/>
                </a:solidFill>
              </a:rPr>
              <a:t>Suchen Sie sich zwei Kooperationsparteien, beispielsweise zwei externe </a:t>
            </a:r>
            <a:br>
              <a:rPr lang="de-DE" sz="1600" dirty="0" smtClean="0">
                <a:solidFill>
                  <a:srgbClr val="003754"/>
                </a:solidFill>
              </a:rPr>
            </a:br>
            <a:r>
              <a:rPr lang="de-DE" sz="1600" dirty="0" smtClean="0">
                <a:solidFill>
                  <a:srgbClr val="003754"/>
                </a:solidFill>
              </a:rPr>
              <a:t>Datenintegrationszentren, und bilden Sie mit diesen eine Dreiergruppe </a:t>
            </a:r>
            <a:br>
              <a:rPr lang="de-DE" sz="1600" dirty="0" smtClean="0">
                <a:solidFill>
                  <a:srgbClr val="003754"/>
                </a:solidFill>
              </a:rPr>
            </a:br>
            <a:r>
              <a:rPr lang="de-DE" sz="1600" dirty="0" smtClean="0">
                <a:solidFill>
                  <a:srgbClr val="003754"/>
                </a:solidFill>
              </a:rPr>
              <a:t>– am besten </a:t>
            </a:r>
            <a:r>
              <a:rPr lang="de-DE" sz="1600" dirty="0" err="1" smtClean="0">
                <a:solidFill>
                  <a:srgbClr val="003754"/>
                </a:solidFill>
              </a:rPr>
              <a:t>konsortienübergreifend</a:t>
            </a:r>
            <a:r>
              <a:rPr lang="de-DE" sz="1600" dirty="0" smtClean="0">
                <a:solidFill>
                  <a:srgbClr val="003754"/>
                </a:solidFill>
              </a:rPr>
              <a:t>.</a:t>
            </a:r>
            <a:br>
              <a:rPr lang="de-DE" sz="1600" dirty="0" smtClean="0">
                <a:solidFill>
                  <a:srgbClr val="003754"/>
                </a:solidFill>
              </a:rPr>
            </a:br>
            <a:r>
              <a:rPr lang="de-DE" sz="1600" dirty="0" smtClean="0">
                <a:solidFill>
                  <a:srgbClr val="003754"/>
                </a:solidFill>
              </a:rPr>
              <a:t>Geben Sie sich einen Gruppennamen (z.B. UKX-UKY-UMZ).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>
                <a:solidFill>
                  <a:srgbClr val="003754"/>
                </a:solidFill>
              </a:rPr>
              <a:t>Ordnen Sie sich in Ihrer Dreiergruppe den drei Mustereinrichtungen </a:t>
            </a:r>
            <a:br>
              <a:rPr lang="de-DE" sz="1600" dirty="0" smtClean="0">
                <a:solidFill>
                  <a:srgbClr val="003754"/>
                </a:solidFill>
              </a:rPr>
            </a:br>
            <a:r>
              <a:rPr lang="de-DE" sz="1600" dirty="0" smtClean="0">
                <a:solidFill>
                  <a:srgbClr val="003754"/>
                </a:solidFill>
              </a:rPr>
              <a:t>AIROLO, BAPU und CYNTHIA der Testdaten auf dem Leipziger FHIR-Server zu</a:t>
            </a:r>
            <a:br>
              <a:rPr lang="de-DE" sz="1600" dirty="0" smtClean="0">
                <a:solidFill>
                  <a:srgbClr val="003754"/>
                </a:solidFill>
              </a:rPr>
            </a:br>
            <a:r>
              <a:rPr lang="de-DE" sz="1600" dirty="0" smtClean="0">
                <a:solidFill>
                  <a:srgbClr val="003754"/>
                </a:solidFill>
              </a:rPr>
              <a:t> (</a:t>
            </a:r>
            <a:r>
              <a:rPr lang="de-DE" sz="1600" u="sng" dirty="0">
                <a:solidFill>
                  <a:srgbClr val="003754"/>
                </a:solidFill>
              </a:rPr>
              <a:t>https://mii-agiop-cord.life.uni-leipzig.de/fhir</a:t>
            </a:r>
            <a:r>
              <a:rPr lang="de-DE" sz="1600" dirty="0" smtClean="0">
                <a:solidFill>
                  <a:srgbClr val="003754"/>
                </a:solidFill>
              </a:rPr>
              <a:t>).</a:t>
            </a:r>
            <a:r>
              <a:rPr lang="de-DE" sz="1600" dirty="0">
                <a:solidFill>
                  <a:srgbClr val="003754"/>
                </a:solidFill>
              </a:rPr>
              <a:t> </a:t>
            </a:r>
            <a:r>
              <a:rPr lang="de-DE" sz="1600" dirty="0"/>
              <a:t> </a:t>
            </a:r>
            <a:endParaRPr lang="de-DE" sz="1600" dirty="0" smtClean="0"/>
          </a:p>
          <a:p>
            <a:pPr marL="342900" lvl="1" indent="-342900">
              <a:buFont typeface="+mj-lt"/>
              <a:buAutoNum type="arabicPeriod" startAt="4"/>
            </a:pPr>
            <a:r>
              <a:rPr lang="de-DE" sz="1600" dirty="0" smtClean="0">
                <a:solidFill>
                  <a:srgbClr val="003754"/>
                </a:solidFill>
              </a:rPr>
              <a:t>Extrahieren und transformieren Sie die notwendigen Daten mit Hilfe des Leipzig-Jenenser Tools </a:t>
            </a:r>
            <a:r>
              <a:rPr lang="de-DE" sz="1600" b="1" dirty="0" err="1" smtClean="0">
                <a:solidFill>
                  <a:srgbClr val="003754"/>
                </a:solidFill>
              </a:rPr>
              <a:t>fhircrackr</a:t>
            </a:r>
            <a:r>
              <a:rPr lang="de-DE" sz="1600" dirty="0" smtClean="0">
                <a:solidFill>
                  <a:srgbClr val="003754"/>
                </a:solidFill>
              </a:rPr>
              <a:t> innerhalb Ihres </a:t>
            </a:r>
            <a:r>
              <a:rPr lang="de-DE" sz="1600" b="1" dirty="0" smtClean="0">
                <a:solidFill>
                  <a:srgbClr val="003754"/>
                </a:solidFill>
              </a:rPr>
              <a:t>R-Studio </a:t>
            </a:r>
            <a:r>
              <a:rPr lang="de-DE" sz="1600" dirty="0" smtClean="0">
                <a:solidFill>
                  <a:srgbClr val="003754"/>
                </a:solidFill>
              </a:rPr>
              <a:t>gemäß der Anleitung im </a:t>
            </a:r>
            <a:r>
              <a:rPr lang="de-DE" sz="1600" dirty="0" err="1" smtClean="0">
                <a:solidFill>
                  <a:srgbClr val="003754"/>
                </a:solidFill>
              </a:rPr>
              <a:t>Github</a:t>
            </a:r>
            <a:r>
              <a:rPr lang="de-DE" sz="1600" dirty="0" smtClean="0">
                <a:solidFill>
                  <a:srgbClr val="003754"/>
                </a:solidFill>
              </a:rPr>
              <a:t> „</a:t>
            </a:r>
            <a:r>
              <a:rPr lang="de-DE" sz="1600" dirty="0" err="1" smtClean="0">
                <a:solidFill>
                  <a:srgbClr val="003754"/>
                </a:solidFill>
              </a:rPr>
              <a:t>Aufgabenblock_C</a:t>
            </a:r>
            <a:r>
              <a:rPr lang="de-DE" sz="1600" dirty="0" smtClean="0">
                <a:solidFill>
                  <a:srgbClr val="003754"/>
                </a:solidFill>
              </a:rPr>
              <a:t>“.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1600" dirty="0" smtClean="0">
                <a:solidFill>
                  <a:srgbClr val="003754"/>
                </a:solidFill>
              </a:rPr>
              <a:t>Mukoviszidose (ICD-10-GM: E84.0; E84.1; E84.80; E84.87; E84.88; E84.9)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1600" dirty="0" smtClean="0">
                <a:solidFill>
                  <a:srgbClr val="003754"/>
                </a:solidFill>
              </a:rPr>
              <a:t>Entbindung eines </a:t>
            </a:r>
            <a:r>
              <a:rPr lang="de-DE" sz="1600" dirty="0" err="1" smtClean="0">
                <a:solidFill>
                  <a:srgbClr val="003754"/>
                </a:solidFill>
              </a:rPr>
              <a:t>Einlings</a:t>
            </a:r>
            <a:r>
              <a:rPr lang="de-DE" sz="1600" dirty="0" smtClean="0">
                <a:solidFill>
                  <a:srgbClr val="003754"/>
                </a:solidFill>
              </a:rPr>
              <a:t> (ICD-10-GM: O80 </a:t>
            </a:r>
            <a:r>
              <a:rPr lang="de-DE" sz="1600" u="sng" dirty="0" smtClean="0">
                <a:solidFill>
                  <a:srgbClr val="003754"/>
                </a:solidFill>
              </a:rPr>
              <a:t>oder</a:t>
            </a:r>
            <a:r>
              <a:rPr lang="de-DE" sz="1600" dirty="0" smtClean="0">
                <a:solidFill>
                  <a:srgbClr val="003754"/>
                </a:solidFill>
              </a:rPr>
              <a:t> O80 Z37.0!)</a:t>
            </a:r>
          </a:p>
          <a:p>
            <a:pPr marL="342900" lvl="1" indent="-342900">
              <a:buFont typeface="+mj-lt"/>
              <a:buAutoNum type="arabicPeriod" startAt="4"/>
            </a:pPr>
            <a:r>
              <a:rPr lang="de-DE" sz="1600" dirty="0" smtClean="0">
                <a:solidFill>
                  <a:srgbClr val="003754"/>
                </a:solidFill>
              </a:rPr>
              <a:t>Führen Sie die lokalen Auswertungen im </a:t>
            </a:r>
            <a:r>
              <a:rPr lang="de-DE" sz="1600" b="1" dirty="0" smtClean="0">
                <a:solidFill>
                  <a:srgbClr val="003754"/>
                </a:solidFill>
              </a:rPr>
              <a:t>R-Studio</a:t>
            </a:r>
            <a:r>
              <a:rPr lang="de-DE" sz="1600" dirty="0" smtClean="0">
                <a:solidFill>
                  <a:srgbClr val="003754"/>
                </a:solidFill>
              </a:rPr>
              <a:t> gemäß Anleitung im </a:t>
            </a:r>
            <a:r>
              <a:rPr lang="de-DE" sz="1600" dirty="0" err="1" smtClean="0">
                <a:solidFill>
                  <a:srgbClr val="003754"/>
                </a:solidFill>
              </a:rPr>
              <a:t>Github</a:t>
            </a:r>
            <a:r>
              <a:rPr lang="de-DE" sz="1600" dirty="0" smtClean="0">
                <a:solidFill>
                  <a:srgbClr val="003754"/>
                </a:solidFill>
              </a:rPr>
              <a:t> „</a:t>
            </a:r>
            <a:r>
              <a:rPr lang="de-DE" sz="1600" dirty="0" err="1" smtClean="0">
                <a:solidFill>
                  <a:srgbClr val="003754"/>
                </a:solidFill>
              </a:rPr>
              <a:t>Aufgabenblock_C</a:t>
            </a:r>
            <a:r>
              <a:rPr lang="de-DE" sz="1600" dirty="0" smtClean="0">
                <a:solidFill>
                  <a:srgbClr val="003754"/>
                </a:solidFill>
              </a:rPr>
              <a:t>“ aus.</a:t>
            </a:r>
          </a:p>
          <a:p>
            <a:pPr marL="342900" lvl="1" indent="-342900">
              <a:buFont typeface="+mj-lt"/>
              <a:buAutoNum type="arabicPeriod" startAt="4"/>
            </a:pPr>
            <a:r>
              <a:rPr lang="de-DE" sz="1600" dirty="0" smtClean="0">
                <a:solidFill>
                  <a:srgbClr val="003754"/>
                </a:solidFill>
              </a:rPr>
              <a:t>Kommunizieren Sie mit Ihren Partnern in Ihrer Dreiergruppe und wählen Sie ein Tool für die Ergebniszusammenführung aus; </a:t>
            </a:r>
            <a:br>
              <a:rPr lang="de-DE" sz="1600" dirty="0" smtClean="0">
                <a:solidFill>
                  <a:srgbClr val="003754"/>
                </a:solidFill>
              </a:rPr>
            </a:br>
            <a:r>
              <a:rPr lang="de-DE" sz="1600" b="1" dirty="0" err="1" smtClean="0">
                <a:solidFill>
                  <a:srgbClr val="003754"/>
                </a:solidFill>
              </a:rPr>
              <a:t>fdrtd</a:t>
            </a:r>
            <a:r>
              <a:rPr lang="de-DE" sz="1600" b="1" dirty="0" smtClean="0">
                <a:solidFill>
                  <a:srgbClr val="003754"/>
                </a:solidFill>
              </a:rPr>
              <a:t> </a:t>
            </a:r>
            <a:r>
              <a:rPr lang="de-DE" sz="1600" dirty="0" smtClean="0">
                <a:solidFill>
                  <a:srgbClr val="003754"/>
                </a:solidFill>
              </a:rPr>
              <a:t>(sprich: </a:t>
            </a:r>
            <a:r>
              <a:rPr lang="de-DE" sz="1600" dirty="0" err="1" smtClean="0">
                <a:solidFill>
                  <a:srgbClr val="003754"/>
                </a:solidFill>
              </a:rPr>
              <a:t>federated</a:t>
            </a:r>
            <a:r>
              <a:rPr lang="de-DE" sz="1600" dirty="0" smtClean="0">
                <a:solidFill>
                  <a:srgbClr val="003754"/>
                </a:solidFill>
              </a:rPr>
              <a:t>) aus München oder </a:t>
            </a:r>
            <a:r>
              <a:rPr lang="de-DE" sz="1600" b="1" dirty="0" err="1" smtClean="0">
                <a:solidFill>
                  <a:srgbClr val="003754"/>
                </a:solidFill>
              </a:rPr>
              <a:t>EasySMPC</a:t>
            </a:r>
            <a:r>
              <a:rPr lang="de-DE" sz="1600" dirty="0" smtClean="0">
                <a:solidFill>
                  <a:srgbClr val="003754"/>
                </a:solidFill>
              </a:rPr>
              <a:t> aus Berlin/Darmstadt/Heidelberg.</a:t>
            </a:r>
          </a:p>
          <a:p>
            <a:pPr marL="342900" lvl="1" indent="-342900">
              <a:buFont typeface="+mj-lt"/>
              <a:buAutoNum type="arabicPeriod" startAt="4"/>
            </a:pPr>
            <a:r>
              <a:rPr lang="de-DE" sz="1600" dirty="0">
                <a:solidFill>
                  <a:srgbClr val="003754"/>
                </a:solidFill>
              </a:rPr>
              <a:t>F</a:t>
            </a:r>
            <a:r>
              <a:rPr lang="de-DE" sz="1600" dirty="0" smtClean="0">
                <a:solidFill>
                  <a:srgbClr val="003754"/>
                </a:solidFill>
              </a:rPr>
              <a:t>ühren Sie die addierende Ergebniszusammenführung mit dem ausgewählten Tool gemäß Anleitung im </a:t>
            </a:r>
            <a:r>
              <a:rPr lang="de-DE" sz="1600" dirty="0" err="1" smtClean="0">
                <a:solidFill>
                  <a:srgbClr val="003754"/>
                </a:solidFill>
              </a:rPr>
              <a:t>Github</a:t>
            </a:r>
            <a:r>
              <a:rPr lang="de-DE" sz="1600" dirty="0" smtClean="0">
                <a:solidFill>
                  <a:srgbClr val="003754"/>
                </a:solidFill>
              </a:rPr>
              <a:t> „</a:t>
            </a:r>
            <a:r>
              <a:rPr lang="de-DE" sz="1600" dirty="0" err="1" smtClean="0">
                <a:solidFill>
                  <a:srgbClr val="003754"/>
                </a:solidFill>
              </a:rPr>
              <a:t>Aufgabenblock_A</a:t>
            </a:r>
            <a:r>
              <a:rPr lang="de-DE" sz="1600" dirty="0" smtClean="0">
                <a:solidFill>
                  <a:srgbClr val="003754"/>
                </a:solidFill>
              </a:rPr>
              <a:t>“ (Easy SMPC) oder im </a:t>
            </a:r>
            <a:r>
              <a:rPr lang="de-DE" sz="1600" dirty="0" err="1" smtClean="0">
                <a:solidFill>
                  <a:srgbClr val="003754"/>
                </a:solidFill>
              </a:rPr>
              <a:t>Github</a:t>
            </a:r>
            <a:r>
              <a:rPr lang="de-DE" sz="1600" dirty="0" smtClean="0">
                <a:solidFill>
                  <a:srgbClr val="003754"/>
                </a:solidFill>
              </a:rPr>
              <a:t> „</a:t>
            </a:r>
            <a:r>
              <a:rPr lang="de-DE" sz="1600" dirty="0" err="1" smtClean="0">
                <a:solidFill>
                  <a:srgbClr val="003754"/>
                </a:solidFill>
              </a:rPr>
              <a:t>Aufgabenblock_B</a:t>
            </a:r>
            <a:r>
              <a:rPr lang="de-DE" sz="1600" dirty="0" smtClean="0">
                <a:solidFill>
                  <a:srgbClr val="003754"/>
                </a:solidFill>
              </a:rPr>
              <a:t>“ (</a:t>
            </a:r>
            <a:r>
              <a:rPr lang="de-DE" sz="1600" dirty="0" err="1" smtClean="0">
                <a:solidFill>
                  <a:srgbClr val="003754"/>
                </a:solidFill>
              </a:rPr>
              <a:t>fdrtd</a:t>
            </a:r>
            <a:r>
              <a:rPr lang="de-DE" sz="1600" dirty="0" smtClean="0">
                <a:solidFill>
                  <a:srgbClr val="003754"/>
                </a:solidFill>
              </a:rPr>
              <a:t>) aus.</a:t>
            </a:r>
          </a:p>
          <a:p>
            <a:pPr marL="342900" lvl="1" indent="-342900">
              <a:buFont typeface="+mj-lt"/>
              <a:buAutoNum type="arabicPeriod" startAt="4"/>
            </a:pPr>
            <a:r>
              <a:rPr lang="de-DE" sz="1600" dirty="0" smtClean="0">
                <a:solidFill>
                  <a:srgbClr val="003754"/>
                </a:solidFill>
              </a:rPr>
              <a:t>Kommunizieren Sie Ihre Ergebnisse an das </a:t>
            </a:r>
            <a:r>
              <a:rPr lang="de-DE" sz="1600" b="1" dirty="0" err="1" smtClean="0">
                <a:solidFill>
                  <a:srgbClr val="003754"/>
                </a:solidFill>
              </a:rPr>
              <a:t>Projektathon</a:t>
            </a:r>
            <a:r>
              <a:rPr lang="de-DE" sz="1600" b="1" dirty="0" smtClean="0">
                <a:solidFill>
                  <a:srgbClr val="003754"/>
                </a:solidFill>
              </a:rPr>
              <a:t>-Team CORD-MI-C</a:t>
            </a:r>
            <a:r>
              <a:rPr lang="de-DE" sz="1600" dirty="0" smtClean="0">
                <a:solidFill>
                  <a:srgbClr val="003754"/>
                </a:solidFill>
              </a:rPr>
              <a:t>. (E-Mail wird noch bekanntgegeben.)</a:t>
            </a:r>
            <a:endParaRPr lang="de-DE" b="1" dirty="0">
              <a:solidFill>
                <a:srgbClr val="003754"/>
              </a:solidFill>
            </a:endParaRPr>
          </a:p>
        </p:txBody>
      </p:sp>
      <p:pic>
        <p:nvPicPr>
          <p:cNvPr id="20" name="Grafik 1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036" y="1865447"/>
            <a:ext cx="4319516" cy="1842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556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15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1" y="6192564"/>
            <a:ext cx="12192001" cy="729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cxnSp>
        <p:nvCxnSpPr>
          <p:cNvPr id="80" name="Gerader Verbinder 79"/>
          <p:cNvCxnSpPr/>
          <p:nvPr/>
        </p:nvCxnSpPr>
        <p:spPr>
          <a:xfrm flipV="1">
            <a:off x="-1" y="6345564"/>
            <a:ext cx="12192001" cy="1673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pic>
        <p:nvPicPr>
          <p:cNvPr id="394" name="Grafik 3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4301" y="6386860"/>
            <a:ext cx="815923" cy="359188"/>
          </a:xfrm>
          <a:prstGeom prst="rect">
            <a:avLst/>
          </a:prstGeom>
        </p:spPr>
      </p:pic>
      <p:pic>
        <p:nvPicPr>
          <p:cNvPr id="395" name="Grafik 3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05" y="6440819"/>
            <a:ext cx="565230" cy="214723"/>
          </a:xfrm>
          <a:prstGeom prst="rect">
            <a:avLst/>
          </a:prstGeom>
        </p:spPr>
      </p:pic>
      <p:pic>
        <p:nvPicPr>
          <p:cNvPr id="396" name="Grafik 3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4461" y="139855"/>
            <a:ext cx="1680124" cy="861934"/>
          </a:xfrm>
          <a:prstGeom prst="rect">
            <a:avLst/>
          </a:prstGeom>
          <a:ln>
            <a:solidFill>
              <a:srgbClr val="003754"/>
            </a:solidFill>
          </a:ln>
        </p:spPr>
      </p:pic>
      <p:sp>
        <p:nvSpPr>
          <p:cNvPr id="5" name="Textfeld 4"/>
          <p:cNvSpPr txBox="1"/>
          <p:nvPr/>
        </p:nvSpPr>
        <p:spPr>
          <a:xfrm>
            <a:off x="435157" y="1184331"/>
            <a:ext cx="74782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003754"/>
                </a:solidFill>
              </a:rPr>
              <a:t>C</a:t>
            </a:r>
            <a:r>
              <a:rPr lang="de-DE" sz="2000" b="1" dirty="0" smtClean="0">
                <a:solidFill>
                  <a:srgbClr val="003754"/>
                </a:solidFill>
              </a:rPr>
              <a:t>: </a:t>
            </a:r>
            <a:r>
              <a:rPr lang="de-DE" sz="2000" b="1" dirty="0">
                <a:solidFill>
                  <a:srgbClr val="003754"/>
                </a:solidFill>
              </a:rPr>
              <a:t>Ermitteln und skizzieren Sie </a:t>
            </a:r>
            <a:r>
              <a:rPr lang="de-DE" sz="2000" b="1" dirty="0" smtClean="0">
                <a:solidFill>
                  <a:srgbClr val="003754"/>
                </a:solidFill>
              </a:rPr>
              <a:t>Zeitreihen </a:t>
            </a:r>
            <a:r>
              <a:rPr lang="de-DE" sz="2000" b="1" dirty="0">
                <a:solidFill>
                  <a:srgbClr val="003754"/>
                </a:solidFill>
              </a:rPr>
              <a:t>für ausgewählte </a:t>
            </a:r>
            <a:r>
              <a:rPr lang="de-DE" sz="2000" b="1" dirty="0" smtClean="0">
                <a:solidFill>
                  <a:srgbClr val="003754"/>
                </a:solidFill>
              </a:rPr>
              <a:t>Diagnosen</a:t>
            </a:r>
          </a:p>
          <a:p>
            <a:endParaRPr lang="de-DE" sz="2000" b="1" dirty="0" smtClean="0">
              <a:solidFill>
                <a:srgbClr val="003754"/>
              </a:solidFill>
            </a:endParaRPr>
          </a:p>
          <a:p>
            <a:r>
              <a:rPr lang="de-DE" sz="1600" b="1" dirty="0" smtClean="0">
                <a:solidFill>
                  <a:srgbClr val="003754"/>
                </a:solidFill>
              </a:rPr>
              <a:t>Lösungsskizze mit Altersgruppierung</a:t>
            </a:r>
          </a:p>
          <a:p>
            <a:endParaRPr lang="de-DE" sz="2000" b="1" dirty="0">
              <a:solidFill>
                <a:srgbClr val="003754"/>
              </a:solidFill>
            </a:endParaRPr>
          </a:p>
          <a:p>
            <a:endParaRPr lang="de-DE" sz="2000" b="1" dirty="0">
              <a:solidFill>
                <a:srgbClr val="003754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88949" y="5820583"/>
            <a:ext cx="12522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(Ergebnisse nicht final)</a:t>
            </a:r>
            <a:endParaRPr lang="de-DE" sz="900" dirty="0"/>
          </a:p>
        </p:txBody>
      </p:sp>
      <p:sp>
        <p:nvSpPr>
          <p:cNvPr id="19" name="Textfeld 18"/>
          <p:cNvSpPr txBox="1"/>
          <p:nvPr/>
        </p:nvSpPr>
        <p:spPr>
          <a:xfrm>
            <a:off x="439024" y="180385"/>
            <a:ext cx="7239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3754"/>
                </a:solidFill>
              </a:rPr>
              <a:t>CORD-MI-Aufgabenblock C im 4. MII-</a:t>
            </a:r>
            <a:r>
              <a:rPr lang="de-DE" sz="2400" b="1" dirty="0" err="1" smtClean="0">
                <a:solidFill>
                  <a:srgbClr val="003754"/>
                </a:solidFill>
              </a:rPr>
              <a:t>Projektathon</a:t>
            </a:r>
            <a:endParaRPr lang="de-DE" sz="2400" b="1" dirty="0" smtClean="0">
              <a:solidFill>
                <a:srgbClr val="003754"/>
              </a:solidFill>
            </a:endParaRPr>
          </a:p>
          <a:p>
            <a:r>
              <a:rPr lang="de-DE" sz="2400" b="1" dirty="0" smtClean="0">
                <a:solidFill>
                  <a:srgbClr val="003754"/>
                </a:solidFill>
              </a:rPr>
              <a:t>C: Zeitreihen für ausgewählte Diagnosen</a:t>
            </a:r>
          </a:p>
        </p:txBody>
      </p:sp>
      <p:pic>
        <p:nvPicPr>
          <p:cNvPr id="21" name="Grafik 20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6" y="2235582"/>
            <a:ext cx="7533563" cy="35064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15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16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301" y="6386860"/>
            <a:ext cx="815923" cy="359188"/>
          </a:xfrm>
          <a:prstGeom prst="rect">
            <a:avLst/>
          </a:prstGeom>
        </p:spPr>
      </p:pic>
      <p:sp>
        <p:nvSpPr>
          <p:cNvPr id="8" name="Foliennummernplatzhalt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38BD5B-C513-5D48-961B-7A15C2F163C9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9" name="Foliennummernplatzhalter 2"/>
          <p:cNvSpPr txBox="1">
            <a:spLocks/>
          </p:cNvSpPr>
          <p:nvPr/>
        </p:nvSpPr>
        <p:spPr>
          <a:xfrm>
            <a:off x="502274" y="6380842"/>
            <a:ext cx="388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38BD5B-C513-5D48-961B-7A15C2F163C9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-1" y="6192564"/>
            <a:ext cx="12192001" cy="729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8023443" y="1324742"/>
            <a:ext cx="458735" cy="3261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4785622" y="6125332"/>
            <a:ext cx="324000" cy="3046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4642645" y="1353097"/>
            <a:ext cx="320230" cy="3924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8028591" y="2192739"/>
            <a:ext cx="360000" cy="36701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4602321" y="2197431"/>
            <a:ext cx="360000" cy="36788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4793175" y="2292512"/>
            <a:ext cx="3420000" cy="72000"/>
          </a:xfrm>
          <a:prstGeom prst="roundRect">
            <a:avLst/>
          </a:prstGeom>
          <a:pattFill prst="dkVert">
            <a:fgClr>
              <a:schemeClr val="accent2">
                <a:lumMod val="20000"/>
                <a:lumOff val="80000"/>
              </a:schemeClr>
            </a:fgClr>
            <a:bgClr>
              <a:schemeClr val="bg2">
                <a:lumMod val="50000"/>
              </a:schemeClr>
            </a:bgClr>
          </a:patt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" name="Abgerundetes Rechteck 17"/>
          <p:cNvSpPr/>
          <p:nvPr/>
        </p:nvSpPr>
        <p:spPr>
          <a:xfrm>
            <a:off x="4793175" y="2472512"/>
            <a:ext cx="3420000" cy="72000"/>
          </a:xfrm>
          <a:prstGeom prst="roundRect">
            <a:avLst/>
          </a:prstGeom>
          <a:pattFill prst="dkVert">
            <a:fgClr>
              <a:schemeClr val="accent2">
                <a:lumMod val="20000"/>
                <a:lumOff val="80000"/>
              </a:schemeClr>
            </a:fgClr>
            <a:bgClr>
              <a:schemeClr val="bg2">
                <a:lumMod val="50000"/>
              </a:schemeClr>
            </a:bgClr>
          </a:patt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9" name="Abgerundetes Rechteck 18"/>
          <p:cNvSpPr/>
          <p:nvPr/>
        </p:nvSpPr>
        <p:spPr>
          <a:xfrm>
            <a:off x="4793175" y="2652512"/>
            <a:ext cx="3420000" cy="72000"/>
          </a:xfrm>
          <a:prstGeom prst="roundRect">
            <a:avLst/>
          </a:prstGeom>
          <a:pattFill prst="dkVert">
            <a:fgClr>
              <a:schemeClr val="accent2">
                <a:lumMod val="20000"/>
                <a:lumOff val="80000"/>
              </a:schemeClr>
            </a:fgClr>
            <a:bgClr>
              <a:schemeClr val="bg2">
                <a:lumMod val="50000"/>
              </a:schemeClr>
            </a:bgClr>
          </a:patt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0" name="Abgerundetes Rechteck 19"/>
          <p:cNvSpPr/>
          <p:nvPr/>
        </p:nvSpPr>
        <p:spPr>
          <a:xfrm>
            <a:off x="4793175" y="3372512"/>
            <a:ext cx="3420000" cy="72000"/>
          </a:xfrm>
          <a:prstGeom prst="roundRect">
            <a:avLst/>
          </a:prstGeom>
          <a:pattFill prst="ltVert">
            <a:fgClr>
              <a:schemeClr val="bg2">
                <a:lumMod val="75000"/>
              </a:schemeClr>
            </a:fgClr>
            <a:bgClr>
              <a:schemeClr val="accent5">
                <a:lumMod val="20000"/>
                <a:lumOff val="80000"/>
              </a:schemeClr>
            </a:bgClr>
          </a:patt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1" name="Abgerundetes Rechteck 20"/>
          <p:cNvSpPr/>
          <p:nvPr/>
        </p:nvSpPr>
        <p:spPr>
          <a:xfrm>
            <a:off x="4793175" y="3552512"/>
            <a:ext cx="3420000" cy="72000"/>
          </a:xfrm>
          <a:prstGeom prst="roundRect">
            <a:avLst/>
          </a:prstGeom>
          <a:pattFill prst="ltVert">
            <a:fgClr>
              <a:schemeClr val="bg2">
                <a:lumMod val="75000"/>
              </a:schemeClr>
            </a:fgClr>
            <a:bgClr>
              <a:schemeClr val="accent5">
                <a:lumMod val="20000"/>
                <a:lumOff val="80000"/>
              </a:schemeClr>
            </a:bgClr>
          </a:patt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" name="Abgerundetes Rechteck 21"/>
          <p:cNvSpPr/>
          <p:nvPr/>
        </p:nvSpPr>
        <p:spPr>
          <a:xfrm>
            <a:off x="4793175" y="3732512"/>
            <a:ext cx="3420000" cy="72000"/>
          </a:xfrm>
          <a:prstGeom prst="roundRect">
            <a:avLst/>
          </a:prstGeom>
          <a:pattFill prst="ltVert">
            <a:fgClr>
              <a:schemeClr val="bg2">
                <a:lumMod val="75000"/>
              </a:schemeClr>
            </a:fgClr>
            <a:bgClr>
              <a:schemeClr val="accent5">
                <a:lumMod val="20000"/>
                <a:lumOff val="80000"/>
              </a:schemeClr>
            </a:bgClr>
          </a:patt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3" name="Abgerundetes Rechteck 22"/>
          <p:cNvSpPr/>
          <p:nvPr/>
        </p:nvSpPr>
        <p:spPr>
          <a:xfrm>
            <a:off x="4793175" y="4812512"/>
            <a:ext cx="3420000" cy="72000"/>
          </a:xfrm>
          <a:prstGeom prst="roundRect">
            <a:avLst/>
          </a:prstGeom>
          <a:pattFill prst="ltVert">
            <a:fgClr>
              <a:schemeClr val="bg2">
                <a:lumMod val="75000"/>
              </a:schemeClr>
            </a:fgClr>
            <a:bgClr>
              <a:schemeClr val="accent4">
                <a:lumMod val="20000"/>
                <a:lumOff val="80000"/>
              </a:schemeClr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4" name="Abgerundetes Rechteck 23"/>
          <p:cNvSpPr/>
          <p:nvPr/>
        </p:nvSpPr>
        <p:spPr>
          <a:xfrm>
            <a:off x="4793175" y="4992512"/>
            <a:ext cx="3420000" cy="72000"/>
          </a:xfrm>
          <a:prstGeom prst="roundRect">
            <a:avLst/>
          </a:prstGeom>
          <a:pattFill prst="ltVert">
            <a:fgClr>
              <a:schemeClr val="bg2">
                <a:lumMod val="50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25" name="Gerader Verbinder 24"/>
          <p:cNvCxnSpPr/>
          <p:nvPr/>
        </p:nvCxnSpPr>
        <p:spPr>
          <a:xfrm flipV="1">
            <a:off x="437175" y="2052566"/>
            <a:ext cx="10800000" cy="3686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837175" y="2078092"/>
            <a:ext cx="0" cy="3780000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7133175" y="2092637"/>
            <a:ext cx="0" cy="3780000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V="1">
            <a:off x="437175" y="5923263"/>
            <a:ext cx="10800000" cy="1673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57" idx="2"/>
          </p:cNvCxnSpPr>
          <p:nvPr/>
        </p:nvCxnSpPr>
        <p:spPr>
          <a:xfrm flipH="1">
            <a:off x="8207890" y="1689837"/>
            <a:ext cx="34617" cy="4392978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981860" y="620537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2060"/>
                </a:solidFill>
              </a:rPr>
              <a:t>I.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3765564" y="6224726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2060"/>
                </a:solidFill>
              </a:rPr>
              <a:t>II.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7159843" y="6241103"/>
            <a:ext cx="369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2060"/>
                </a:solidFill>
              </a:rPr>
              <a:t>IV.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9552276" y="6221915"/>
            <a:ext cx="321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2060"/>
                </a:solidFill>
              </a:rPr>
              <a:t>V.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5453441" y="6215915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2060"/>
                </a:solidFill>
              </a:rPr>
              <a:t>III.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35" name="Geschweifte Klammer rechts 34"/>
          <p:cNvSpPr/>
          <p:nvPr/>
        </p:nvSpPr>
        <p:spPr>
          <a:xfrm rot="5400000">
            <a:off x="5546967" y="5256563"/>
            <a:ext cx="180000" cy="1692000"/>
          </a:xfrm>
          <a:prstGeom prst="rightBrace">
            <a:avLst>
              <a:gd name="adj1" fmla="val 8333"/>
              <a:gd name="adj2" fmla="val 49788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6" name="Geschweifte Klammer rechts 35"/>
          <p:cNvSpPr/>
          <p:nvPr/>
        </p:nvSpPr>
        <p:spPr>
          <a:xfrm rot="5400000">
            <a:off x="7270731" y="5253586"/>
            <a:ext cx="180000" cy="1692000"/>
          </a:xfrm>
          <a:prstGeom prst="righ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7" name="Geschweifte Klammer rechts 36"/>
          <p:cNvSpPr/>
          <p:nvPr/>
        </p:nvSpPr>
        <p:spPr>
          <a:xfrm rot="5400000">
            <a:off x="3808499" y="5256564"/>
            <a:ext cx="180000" cy="1692000"/>
          </a:xfrm>
          <a:prstGeom prst="rightBrace">
            <a:avLst>
              <a:gd name="adj1" fmla="val 8333"/>
              <a:gd name="adj2" fmla="val 49788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8" name="Geschweifte Klammer rechts 37"/>
          <p:cNvSpPr/>
          <p:nvPr/>
        </p:nvSpPr>
        <p:spPr>
          <a:xfrm rot="5400000">
            <a:off x="2092590" y="5267002"/>
            <a:ext cx="180000" cy="1692000"/>
          </a:xfrm>
          <a:prstGeom prst="rightBrace">
            <a:avLst>
              <a:gd name="adj1" fmla="val 8333"/>
              <a:gd name="adj2" fmla="val 49788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00" b="1">
              <a:solidFill>
                <a:srgbClr val="002060"/>
              </a:solidFill>
            </a:endParaRPr>
          </a:p>
        </p:txBody>
      </p:sp>
      <p:sp>
        <p:nvSpPr>
          <p:cNvPr id="39" name="Geschweifte Klammer rechts 38"/>
          <p:cNvSpPr/>
          <p:nvPr/>
        </p:nvSpPr>
        <p:spPr>
          <a:xfrm rot="5400000">
            <a:off x="9617175" y="4691002"/>
            <a:ext cx="180000" cy="2844000"/>
          </a:xfrm>
          <a:prstGeom prst="righ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00" b="1">
              <a:solidFill>
                <a:srgbClr val="002060"/>
              </a:solidFill>
            </a:endParaRPr>
          </a:p>
        </p:txBody>
      </p:sp>
      <p:cxnSp>
        <p:nvCxnSpPr>
          <p:cNvPr id="40" name="Gerader Verbinder 39"/>
          <p:cNvCxnSpPr/>
          <p:nvPr/>
        </p:nvCxnSpPr>
        <p:spPr>
          <a:xfrm>
            <a:off x="3031166" y="1764920"/>
            <a:ext cx="37769" cy="4533895"/>
          </a:xfrm>
          <a:prstGeom prst="line">
            <a:avLst/>
          </a:prstGeom>
          <a:ln w="63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6485175" y="1722464"/>
            <a:ext cx="0" cy="4248000"/>
          </a:xfrm>
          <a:prstGeom prst="line">
            <a:avLst/>
          </a:prstGeom>
          <a:ln w="63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eschweifte Klammer rechts 41"/>
          <p:cNvSpPr/>
          <p:nvPr/>
        </p:nvSpPr>
        <p:spPr>
          <a:xfrm rot="16200000" flipV="1">
            <a:off x="5505123" y="1027116"/>
            <a:ext cx="180000" cy="1692000"/>
          </a:xfrm>
          <a:prstGeom prst="rightBrace">
            <a:avLst>
              <a:gd name="adj1" fmla="val 8333"/>
              <a:gd name="adj2" fmla="val 49788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endParaRPr lang="de-DE" sz="1400"/>
          </a:p>
        </p:txBody>
      </p:sp>
      <p:sp>
        <p:nvSpPr>
          <p:cNvPr id="43" name="Geschweifte Klammer rechts 42"/>
          <p:cNvSpPr/>
          <p:nvPr/>
        </p:nvSpPr>
        <p:spPr>
          <a:xfrm rot="16200000" flipV="1">
            <a:off x="7228887" y="1027116"/>
            <a:ext cx="180000" cy="1692000"/>
          </a:xfrm>
          <a:prstGeom prst="righ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endParaRPr lang="de-DE" sz="1400"/>
          </a:p>
        </p:txBody>
      </p:sp>
      <p:sp>
        <p:nvSpPr>
          <p:cNvPr id="44" name="Geschweifte Klammer rechts 43"/>
          <p:cNvSpPr/>
          <p:nvPr/>
        </p:nvSpPr>
        <p:spPr>
          <a:xfrm rot="16200000" flipV="1">
            <a:off x="3766655" y="1031102"/>
            <a:ext cx="180000" cy="1692000"/>
          </a:xfrm>
          <a:prstGeom prst="rightBrace">
            <a:avLst>
              <a:gd name="adj1" fmla="val 8333"/>
              <a:gd name="adj2" fmla="val 49788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endParaRPr lang="de-DE" sz="1400"/>
          </a:p>
        </p:txBody>
      </p:sp>
      <p:sp>
        <p:nvSpPr>
          <p:cNvPr id="45" name="Geschweifte Klammer rechts 44"/>
          <p:cNvSpPr/>
          <p:nvPr/>
        </p:nvSpPr>
        <p:spPr>
          <a:xfrm rot="16200000" flipV="1">
            <a:off x="2050746" y="1023288"/>
            <a:ext cx="180000" cy="1692000"/>
          </a:xfrm>
          <a:prstGeom prst="rightBrace">
            <a:avLst>
              <a:gd name="adj1" fmla="val 8333"/>
              <a:gd name="adj2" fmla="val 49788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endParaRPr lang="de-DE" sz="1400"/>
          </a:p>
        </p:txBody>
      </p:sp>
      <p:sp>
        <p:nvSpPr>
          <p:cNvPr id="46" name="Geschweifte Klammer rechts 45"/>
          <p:cNvSpPr/>
          <p:nvPr/>
        </p:nvSpPr>
        <p:spPr>
          <a:xfrm rot="16200000" flipV="1">
            <a:off x="9568887" y="451116"/>
            <a:ext cx="180000" cy="2844000"/>
          </a:xfrm>
          <a:prstGeom prst="righ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endParaRPr lang="de-DE" sz="1400"/>
          </a:p>
        </p:txBody>
      </p:sp>
      <p:cxnSp>
        <p:nvCxnSpPr>
          <p:cNvPr id="47" name="Gerader Verbinder 46"/>
          <p:cNvCxnSpPr>
            <a:stCxn id="56" idx="2"/>
          </p:cNvCxnSpPr>
          <p:nvPr/>
        </p:nvCxnSpPr>
        <p:spPr>
          <a:xfrm>
            <a:off x="4821532" y="1716945"/>
            <a:ext cx="25751" cy="439114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4753386" y="6133604"/>
            <a:ext cx="545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Ü1</a:t>
            </a:r>
            <a:endParaRPr lang="de-DE" sz="1400" b="1" dirty="0"/>
          </a:p>
        </p:txBody>
      </p:sp>
      <p:sp>
        <p:nvSpPr>
          <p:cNvPr id="49" name="Rechteck 48"/>
          <p:cNvSpPr/>
          <p:nvPr/>
        </p:nvSpPr>
        <p:spPr>
          <a:xfrm>
            <a:off x="1308365" y="1193725"/>
            <a:ext cx="16416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err="1" smtClean="0">
                <a:solidFill>
                  <a:srgbClr val="002060"/>
                </a:solidFill>
              </a:rPr>
              <a:t>Verarbeit</a:t>
            </a:r>
            <a:r>
              <a:rPr lang="de-DE" sz="1400" b="1" dirty="0" smtClean="0">
                <a:solidFill>
                  <a:srgbClr val="002060"/>
                </a:solidFill>
              </a:rPr>
              <a:t>.-Schritt </a:t>
            </a:r>
            <a:r>
              <a:rPr lang="de-DE" sz="1400" b="1" dirty="0">
                <a:solidFill>
                  <a:srgbClr val="002060"/>
                </a:solidFill>
              </a:rPr>
              <a:t>I: </a:t>
            </a:r>
            <a:r>
              <a:rPr lang="de-DE" sz="1400" b="1" dirty="0" smtClean="0">
                <a:solidFill>
                  <a:srgbClr val="002060"/>
                </a:solidFill>
              </a:rPr>
              <a:t/>
            </a:r>
            <a:br>
              <a:rPr lang="de-DE" sz="1400" b="1" dirty="0" smtClean="0">
                <a:solidFill>
                  <a:srgbClr val="002060"/>
                </a:solidFill>
              </a:rPr>
            </a:br>
            <a:r>
              <a:rPr lang="de-DE" sz="1400" b="1" dirty="0" smtClean="0">
                <a:solidFill>
                  <a:srgbClr val="002060"/>
                </a:solidFill>
              </a:rPr>
              <a:t>Dokumentation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3002166" y="1172191"/>
            <a:ext cx="1683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 err="1" smtClean="0">
                <a:solidFill>
                  <a:srgbClr val="002060"/>
                </a:solidFill>
              </a:rPr>
              <a:t>Verarbeit</a:t>
            </a:r>
            <a:r>
              <a:rPr lang="de-DE" sz="1400" b="1" dirty="0" smtClean="0">
                <a:solidFill>
                  <a:srgbClr val="002060"/>
                </a:solidFill>
              </a:rPr>
              <a:t>.-schritt </a:t>
            </a:r>
            <a:r>
              <a:rPr lang="de-DE" sz="1400" b="1" dirty="0">
                <a:solidFill>
                  <a:srgbClr val="002060"/>
                </a:solidFill>
              </a:rPr>
              <a:t>II: </a:t>
            </a:r>
            <a:br>
              <a:rPr lang="de-DE" sz="1400" b="1" dirty="0">
                <a:solidFill>
                  <a:srgbClr val="002060"/>
                </a:solidFill>
              </a:rPr>
            </a:br>
            <a:r>
              <a:rPr lang="de-DE" sz="1400" b="1" dirty="0" smtClean="0">
                <a:solidFill>
                  <a:srgbClr val="002060"/>
                </a:solidFill>
              </a:rPr>
              <a:t>DIZ-</a:t>
            </a:r>
            <a:r>
              <a:rPr lang="de-DE" sz="1400" b="1" dirty="0" err="1" smtClean="0">
                <a:solidFill>
                  <a:srgbClr val="002060"/>
                </a:solidFill>
              </a:rPr>
              <a:t>Datenaufbereit</a:t>
            </a:r>
            <a:r>
              <a:rPr lang="de-DE" sz="1400" b="1" dirty="0" smtClean="0">
                <a:solidFill>
                  <a:srgbClr val="002060"/>
                </a:solidFill>
              </a:rPr>
              <a:t>.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4980298" y="985123"/>
            <a:ext cx="2849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002060"/>
                </a:solidFill>
              </a:rPr>
              <a:t>Verarbeitungsschritte </a:t>
            </a:r>
            <a:r>
              <a:rPr lang="de-DE" sz="1400" b="1" dirty="0">
                <a:solidFill>
                  <a:srgbClr val="002060"/>
                </a:solidFill>
              </a:rPr>
              <a:t>III und IV:</a:t>
            </a:r>
          </a:p>
          <a:p>
            <a:r>
              <a:rPr lang="de-DE" sz="1400" b="1" dirty="0" smtClean="0">
                <a:solidFill>
                  <a:srgbClr val="002060"/>
                </a:solidFill>
              </a:rPr>
              <a:t>Lokaler Ausschnitt </a:t>
            </a:r>
            <a:r>
              <a:rPr lang="de-DE" sz="1400" b="1" dirty="0">
                <a:solidFill>
                  <a:srgbClr val="002060"/>
                </a:solidFill>
              </a:rPr>
              <a:t>und Auswertung</a:t>
            </a:r>
            <a:endParaRPr lang="de-DE" sz="1400" dirty="0"/>
          </a:p>
        </p:txBody>
      </p:sp>
      <p:sp>
        <p:nvSpPr>
          <p:cNvPr id="52" name="Rechteck 51"/>
          <p:cNvSpPr/>
          <p:nvPr/>
        </p:nvSpPr>
        <p:spPr>
          <a:xfrm>
            <a:off x="8423224" y="1166489"/>
            <a:ext cx="29522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002060"/>
                </a:solidFill>
              </a:rPr>
              <a:t>Verarbeitungsschritt </a:t>
            </a:r>
            <a:r>
              <a:rPr lang="de-DE" sz="1400" b="1" dirty="0">
                <a:solidFill>
                  <a:srgbClr val="002060"/>
                </a:solidFill>
              </a:rPr>
              <a:t>V:</a:t>
            </a:r>
            <a:br>
              <a:rPr lang="de-DE" sz="1400" b="1" dirty="0">
                <a:solidFill>
                  <a:srgbClr val="002060"/>
                </a:solidFill>
              </a:rPr>
            </a:br>
            <a:r>
              <a:rPr lang="de-DE" sz="1400" b="1" dirty="0">
                <a:solidFill>
                  <a:srgbClr val="002060"/>
                </a:solidFill>
              </a:rPr>
              <a:t>Zentrale Zusammenführung</a:t>
            </a:r>
          </a:p>
        </p:txBody>
      </p:sp>
      <p:sp>
        <p:nvSpPr>
          <p:cNvPr id="53" name="Gewitterblitz 52"/>
          <p:cNvSpPr/>
          <p:nvPr/>
        </p:nvSpPr>
        <p:spPr>
          <a:xfrm flipH="1">
            <a:off x="5699052" y="1479170"/>
            <a:ext cx="278606" cy="2857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54" name="Gewitterblitz 53"/>
          <p:cNvSpPr/>
          <p:nvPr/>
        </p:nvSpPr>
        <p:spPr>
          <a:xfrm>
            <a:off x="6841259" y="1499289"/>
            <a:ext cx="278606" cy="2857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55" name="Gewitterblitz 54"/>
          <p:cNvSpPr/>
          <p:nvPr/>
        </p:nvSpPr>
        <p:spPr>
          <a:xfrm flipH="1">
            <a:off x="10583983" y="1512850"/>
            <a:ext cx="278606" cy="2857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56" name="Textfeld 55"/>
          <p:cNvSpPr txBox="1"/>
          <p:nvPr/>
        </p:nvSpPr>
        <p:spPr>
          <a:xfrm>
            <a:off x="4625004" y="140916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Ü1</a:t>
            </a:r>
            <a:endParaRPr lang="de-DE" sz="1400" b="1" dirty="0"/>
          </a:p>
        </p:txBody>
      </p:sp>
      <p:sp>
        <p:nvSpPr>
          <p:cNvPr id="57" name="Textfeld 56"/>
          <p:cNvSpPr txBox="1"/>
          <p:nvPr/>
        </p:nvSpPr>
        <p:spPr>
          <a:xfrm>
            <a:off x="7997889" y="1382060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</a:rPr>
              <a:t>Ü2b</a:t>
            </a:r>
            <a:endParaRPr lang="de-DE" sz="1400" b="1" dirty="0">
              <a:solidFill>
                <a:srgbClr val="FF0000"/>
              </a:solidFill>
            </a:endParaRPr>
          </a:p>
        </p:txBody>
      </p:sp>
      <p:sp>
        <p:nvSpPr>
          <p:cNvPr id="58" name="Abgerundetes Rechteck 57"/>
          <p:cNvSpPr/>
          <p:nvPr/>
        </p:nvSpPr>
        <p:spPr>
          <a:xfrm>
            <a:off x="2129175" y="2292512"/>
            <a:ext cx="2664000" cy="7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59" name="Abgerundetes Rechteck 58"/>
          <p:cNvSpPr/>
          <p:nvPr/>
        </p:nvSpPr>
        <p:spPr>
          <a:xfrm>
            <a:off x="2129175" y="2472512"/>
            <a:ext cx="2664000" cy="7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0" name="Abgerundetes Rechteck 59"/>
          <p:cNvSpPr/>
          <p:nvPr/>
        </p:nvSpPr>
        <p:spPr>
          <a:xfrm>
            <a:off x="2129175" y="2652512"/>
            <a:ext cx="2664000" cy="7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1" name="Abgerundetes Rechteck 60"/>
          <p:cNvSpPr/>
          <p:nvPr/>
        </p:nvSpPr>
        <p:spPr>
          <a:xfrm>
            <a:off x="2129175" y="3372512"/>
            <a:ext cx="2664000" cy="72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2" name="Abgerundetes Rechteck 61"/>
          <p:cNvSpPr/>
          <p:nvPr/>
        </p:nvSpPr>
        <p:spPr>
          <a:xfrm>
            <a:off x="2129175" y="3552512"/>
            <a:ext cx="2664000" cy="72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3" name="Abgerundetes Rechteck 62"/>
          <p:cNvSpPr/>
          <p:nvPr/>
        </p:nvSpPr>
        <p:spPr>
          <a:xfrm>
            <a:off x="2129175" y="3732512"/>
            <a:ext cx="2664000" cy="72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4" name="Abgerundetes Rechteck 63"/>
          <p:cNvSpPr/>
          <p:nvPr/>
        </p:nvSpPr>
        <p:spPr>
          <a:xfrm>
            <a:off x="2129175" y="4812512"/>
            <a:ext cx="2664000" cy="72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5" name="Abgerundetes Rechteck 64"/>
          <p:cNvSpPr/>
          <p:nvPr/>
        </p:nvSpPr>
        <p:spPr>
          <a:xfrm>
            <a:off x="2129175" y="4992512"/>
            <a:ext cx="2664000" cy="7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6" name="Gleichschenkliges Dreieck 65"/>
          <p:cNvSpPr/>
          <p:nvPr/>
        </p:nvSpPr>
        <p:spPr>
          <a:xfrm rot="10800000">
            <a:off x="2021175" y="2261085"/>
            <a:ext cx="360000" cy="1440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7" name="Textfeld 66"/>
          <p:cNvSpPr txBox="1"/>
          <p:nvPr/>
        </p:nvSpPr>
        <p:spPr>
          <a:xfrm>
            <a:off x="401175" y="2148512"/>
            <a:ext cx="993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2">
                    <a:lumMod val="50000"/>
                  </a:schemeClr>
                </a:solidFill>
              </a:rPr>
              <a:t>01. Charité</a:t>
            </a:r>
            <a:endParaRPr lang="de-DE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401175" y="2328512"/>
            <a:ext cx="15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2">
                    <a:lumMod val="50000"/>
                  </a:schemeClr>
                </a:solidFill>
              </a:rPr>
              <a:t>02. UK Heidelberg</a:t>
            </a:r>
            <a:endParaRPr lang="de-DE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401175" y="2508512"/>
            <a:ext cx="1440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2">
                    <a:lumMod val="50000"/>
                  </a:schemeClr>
                </a:solidFill>
              </a:rPr>
              <a:t>03. UK Würzburg</a:t>
            </a:r>
            <a:endParaRPr lang="de-DE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401175" y="2688512"/>
            <a:ext cx="104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2">
                    <a:lumMod val="50000"/>
                  </a:schemeClr>
                </a:solidFill>
              </a:rPr>
              <a:t>04. UK Köln</a:t>
            </a:r>
            <a:endParaRPr lang="de-DE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401175" y="2868512"/>
            <a:ext cx="1453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2">
                    <a:lumMod val="50000"/>
                  </a:schemeClr>
                </a:solidFill>
              </a:rPr>
              <a:t>05. UK Göttingen</a:t>
            </a:r>
            <a:endParaRPr lang="de-DE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401175" y="3048512"/>
            <a:ext cx="1344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2">
                    <a:lumMod val="50000"/>
                  </a:schemeClr>
                </a:solidFill>
              </a:rPr>
              <a:t>06. UK Münster</a:t>
            </a:r>
            <a:endParaRPr lang="de-DE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401175" y="3228512"/>
            <a:ext cx="1328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5">
                    <a:lumMod val="50000"/>
                  </a:schemeClr>
                </a:solidFill>
              </a:rPr>
              <a:t>07. UK Freiburg</a:t>
            </a:r>
            <a:endParaRPr lang="de-DE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401175" y="5208512"/>
            <a:ext cx="1391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6">
                    <a:lumMod val="50000"/>
                  </a:schemeClr>
                </a:solidFill>
              </a:rPr>
              <a:t>18. UK Tübingen</a:t>
            </a:r>
            <a:endParaRPr lang="de-DE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401175" y="3408512"/>
            <a:ext cx="1330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5">
                    <a:lumMod val="50000"/>
                  </a:schemeClr>
                </a:solidFill>
              </a:rPr>
              <a:t>08. UK Dresden</a:t>
            </a:r>
            <a:endParaRPr lang="de-DE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401175" y="3588512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5">
                    <a:lumMod val="50000"/>
                  </a:schemeClr>
                </a:solidFill>
              </a:rPr>
              <a:t>09. UM Mannheim</a:t>
            </a:r>
            <a:endParaRPr lang="de-DE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401175" y="3768512"/>
            <a:ext cx="1402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5">
                    <a:lumMod val="50000"/>
                  </a:schemeClr>
                </a:solidFill>
              </a:rPr>
              <a:t>10. UK Frankfurt</a:t>
            </a:r>
            <a:endParaRPr lang="de-DE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401175" y="3948512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5">
                    <a:lumMod val="50000"/>
                  </a:schemeClr>
                </a:solidFill>
              </a:rPr>
              <a:t>11. UK Gießen</a:t>
            </a:r>
            <a:endParaRPr lang="de-DE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401175" y="4128512"/>
            <a:ext cx="1563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2060"/>
                </a:solidFill>
              </a:rPr>
              <a:t>12. UK Magdeburg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401175" y="4308512"/>
            <a:ext cx="14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2060"/>
                </a:solidFill>
              </a:rPr>
              <a:t>13. UK Marburg 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401175" y="448851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4">
                    <a:lumMod val="75000"/>
                  </a:schemeClr>
                </a:solidFill>
              </a:rPr>
              <a:t>14. UK Aachen</a:t>
            </a:r>
            <a:endParaRPr lang="de-DE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401175" y="4668512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4">
                    <a:lumMod val="75000"/>
                  </a:schemeClr>
                </a:solidFill>
              </a:rPr>
              <a:t>15. UK Bonn</a:t>
            </a:r>
            <a:endParaRPr lang="de-DE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401175" y="4848512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6">
                    <a:lumMod val="50000"/>
                  </a:schemeClr>
                </a:solidFill>
              </a:rPr>
              <a:t>16. KRI München</a:t>
            </a:r>
            <a:endParaRPr lang="de-DE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401175" y="5028512"/>
            <a:ext cx="1572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6">
                    <a:lumMod val="50000"/>
                  </a:schemeClr>
                </a:solidFill>
              </a:rPr>
              <a:t>17. KUM München</a:t>
            </a:r>
            <a:endParaRPr lang="de-DE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401175" y="5568512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6">
                    <a:lumMod val="50000"/>
                  </a:schemeClr>
                </a:solidFill>
              </a:rPr>
              <a:t>20. UK Ulm</a:t>
            </a:r>
            <a:endParaRPr lang="de-DE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401175" y="5388512"/>
            <a:ext cx="1579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6">
                    <a:lumMod val="50000"/>
                  </a:schemeClr>
                </a:solidFill>
              </a:rPr>
              <a:t>19. UK Regensburg</a:t>
            </a:r>
            <a:endParaRPr lang="de-DE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4793175" y="2832512"/>
            <a:ext cx="3420000" cy="72000"/>
          </a:xfrm>
          <a:prstGeom prst="roundRect">
            <a:avLst/>
          </a:prstGeom>
          <a:pattFill prst="dkVert">
            <a:fgClr>
              <a:schemeClr val="accent2">
                <a:lumMod val="20000"/>
                <a:lumOff val="80000"/>
              </a:schemeClr>
            </a:fgClr>
            <a:bgClr>
              <a:schemeClr val="bg2">
                <a:lumMod val="50000"/>
              </a:schemeClr>
            </a:bgClr>
          </a:patt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8" name="Abgerundetes Rechteck 87"/>
          <p:cNvSpPr/>
          <p:nvPr/>
        </p:nvSpPr>
        <p:spPr>
          <a:xfrm>
            <a:off x="4793175" y="3012512"/>
            <a:ext cx="3420000" cy="72000"/>
          </a:xfrm>
          <a:prstGeom prst="roundRect">
            <a:avLst/>
          </a:prstGeom>
          <a:pattFill prst="dkVert">
            <a:fgClr>
              <a:schemeClr val="accent2">
                <a:lumMod val="20000"/>
                <a:lumOff val="80000"/>
              </a:schemeClr>
            </a:fgClr>
            <a:bgClr>
              <a:schemeClr val="bg2">
                <a:lumMod val="50000"/>
              </a:schemeClr>
            </a:bgClr>
          </a:patt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9" name="Abgerundetes Rechteck 88"/>
          <p:cNvSpPr/>
          <p:nvPr/>
        </p:nvSpPr>
        <p:spPr>
          <a:xfrm>
            <a:off x="4793175" y="3192512"/>
            <a:ext cx="3420000" cy="72000"/>
          </a:xfrm>
          <a:prstGeom prst="roundRect">
            <a:avLst/>
          </a:prstGeom>
          <a:pattFill prst="dkVert">
            <a:fgClr>
              <a:schemeClr val="bg2">
                <a:lumMod val="75000"/>
              </a:schemeClr>
            </a:fgClr>
            <a:bgClr>
              <a:schemeClr val="accent2">
                <a:lumMod val="20000"/>
                <a:lumOff val="80000"/>
              </a:schemeClr>
            </a:bgClr>
          </a:patt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0" name="Abgerundetes Rechteck 89"/>
          <p:cNvSpPr/>
          <p:nvPr/>
        </p:nvSpPr>
        <p:spPr>
          <a:xfrm>
            <a:off x="2104882" y="2832512"/>
            <a:ext cx="2664000" cy="7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1" name="Abgerundetes Rechteck 90"/>
          <p:cNvSpPr/>
          <p:nvPr/>
        </p:nvSpPr>
        <p:spPr>
          <a:xfrm>
            <a:off x="2104882" y="3012512"/>
            <a:ext cx="2664000" cy="7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2" name="Abgerundetes Rechteck 91"/>
          <p:cNvSpPr/>
          <p:nvPr/>
        </p:nvSpPr>
        <p:spPr>
          <a:xfrm>
            <a:off x="2104882" y="3192512"/>
            <a:ext cx="2664000" cy="7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3" name="Abgerundetes Rechteck 92"/>
          <p:cNvSpPr/>
          <p:nvPr/>
        </p:nvSpPr>
        <p:spPr>
          <a:xfrm>
            <a:off x="4793175" y="3913536"/>
            <a:ext cx="3420000" cy="72000"/>
          </a:xfrm>
          <a:prstGeom prst="roundRect">
            <a:avLst/>
          </a:prstGeom>
          <a:pattFill prst="ltVert">
            <a:fgClr>
              <a:schemeClr val="bg2">
                <a:lumMod val="75000"/>
              </a:schemeClr>
            </a:fgClr>
            <a:bgClr>
              <a:schemeClr val="accent5">
                <a:lumMod val="20000"/>
                <a:lumOff val="80000"/>
              </a:schemeClr>
            </a:bgClr>
          </a:patt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4" name="Abgerundetes Rechteck 93"/>
          <p:cNvSpPr/>
          <p:nvPr/>
        </p:nvSpPr>
        <p:spPr>
          <a:xfrm>
            <a:off x="4793175" y="4093536"/>
            <a:ext cx="3420000" cy="72000"/>
          </a:xfrm>
          <a:prstGeom prst="roundRect">
            <a:avLst/>
          </a:prstGeom>
          <a:pattFill prst="ltVert">
            <a:fgClr>
              <a:schemeClr val="bg2">
                <a:lumMod val="75000"/>
              </a:schemeClr>
            </a:fgClr>
            <a:bgClr>
              <a:schemeClr val="accent5">
                <a:lumMod val="20000"/>
                <a:lumOff val="80000"/>
              </a:schemeClr>
            </a:bgClr>
          </a:patt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5" name="Abgerundetes Rechteck 94"/>
          <p:cNvSpPr/>
          <p:nvPr/>
        </p:nvSpPr>
        <p:spPr>
          <a:xfrm>
            <a:off x="4793175" y="4273536"/>
            <a:ext cx="3420000" cy="72000"/>
          </a:xfrm>
          <a:prstGeom prst="roundRect">
            <a:avLst/>
          </a:prstGeom>
          <a:pattFill prst="ltVert">
            <a:fgClr>
              <a:schemeClr val="bg2">
                <a:lumMod val="75000"/>
              </a:schemeClr>
            </a:fgClr>
            <a:bgClr>
              <a:schemeClr val="accent5">
                <a:lumMod val="20000"/>
                <a:lumOff val="80000"/>
              </a:schemeClr>
            </a:bgClr>
          </a:patt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6" name="Abgerundetes Rechteck 95"/>
          <p:cNvSpPr/>
          <p:nvPr/>
        </p:nvSpPr>
        <p:spPr>
          <a:xfrm>
            <a:off x="2140391" y="3913536"/>
            <a:ext cx="2664000" cy="72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7" name="Abgerundetes Rechteck 96"/>
          <p:cNvSpPr/>
          <p:nvPr/>
        </p:nvSpPr>
        <p:spPr>
          <a:xfrm>
            <a:off x="2140391" y="4093536"/>
            <a:ext cx="2664000" cy="72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8" name="Abgerundetes Rechteck 97"/>
          <p:cNvSpPr/>
          <p:nvPr/>
        </p:nvSpPr>
        <p:spPr>
          <a:xfrm>
            <a:off x="2140391" y="4273536"/>
            <a:ext cx="2664000" cy="72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9" name="Abgerundetes Rechteck 98"/>
          <p:cNvSpPr/>
          <p:nvPr/>
        </p:nvSpPr>
        <p:spPr>
          <a:xfrm>
            <a:off x="4793175" y="5352512"/>
            <a:ext cx="3420000" cy="72000"/>
          </a:xfrm>
          <a:prstGeom prst="roundRect">
            <a:avLst/>
          </a:prstGeom>
          <a:pattFill prst="ltVert">
            <a:fgClr>
              <a:schemeClr val="bg2">
                <a:lumMod val="50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0" name="Abgerundetes Rechteck 99"/>
          <p:cNvSpPr/>
          <p:nvPr/>
        </p:nvSpPr>
        <p:spPr>
          <a:xfrm>
            <a:off x="4793175" y="5532512"/>
            <a:ext cx="3420000" cy="72000"/>
          </a:xfrm>
          <a:prstGeom prst="roundRect">
            <a:avLst/>
          </a:prstGeom>
          <a:pattFill prst="ltVert">
            <a:fgClr>
              <a:schemeClr val="bg2">
                <a:lumMod val="50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1" name="Abgerundetes Rechteck 100"/>
          <p:cNvSpPr/>
          <p:nvPr/>
        </p:nvSpPr>
        <p:spPr>
          <a:xfrm>
            <a:off x="4793175" y="5712512"/>
            <a:ext cx="3420000" cy="72000"/>
          </a:xfrm>
          <a:prstGeom prst="roundRect">
            <a:avLst/>
          </a:prstGeom>
          <a:pattFill prst="ltVert">
            <a:fgClr>
              <a:schemeClr val="bg2">
                <a:lumMod val="50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2" name="Abgerundetes Rechteck 101"/>
          <p:cNvSpPr/>
          <p:nvPr/>
        </p:nvSpPr>
        <p:spPr>
          <a:xfrm>
            <a:off x="2152887" y="5352512"/>
            <a:ext cx="2664000" cy="7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3" name="Abgerundetes Rechteck 102"/>
          <p:cNvSpPr/>
          <p:nvPr/>
        </p:nvSpPr>
        <p:spPr>
          <a:xfrm>
            <a:off x="2152887" y="5532512"/>
            <a:ext cx="2664000" cy="7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4" name="Abgerundetes Rechteck 103"/>
          <p:cNvSpPr/>
          <p:nvPr/>
        </p:nvSpPr>
        <p:spPr>
          <a:xfrm>
            <a:off x="2152887" y="5712512"/>
            <a:ext cx="2664000" cy="7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5" name="Abgerundetes Rechteck 104"/>
          <p:cNvSpPr/>
          <p:nvPr/>
        </p:nvSpPr>
        <p:spPr>
          <a:xfrm>
            <a:off x="4793175" y="4452512"/>
            <a:ext cx="3420000" cy="72000"/>
          </a:xfrm>
          <a:prstGeom prst="roundRect">
            <a:avLst/>
          </a:prstGeom>
          <a:pattFill prst="ltVert">
            <a:fgClr>
              <a:schemeClr val="bg2">
                <a:lumMod val="75000"/>
              </a:schemeClr>
            </a:fgClr>
            <a:bgClr>
              <a:schemeClr val="accent5">
                <a:lumMod val="20000"/>
                <a:lumOff val="80000"/>
              </a:schemeClr>
            </a:bgClr>
          </a:patt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6" name="Abgerundetes Rechteck 105"/>
          <p:cNvSpPr/>
          <p:nvPr/>
        </p:nvSpPr>
        <p:spPr>
          <a:xfrm>
            <a:off x="4793175" y="4632512"/>
            <a:ext cx="3420000" cy="72000"/>
          </a:xfrm>
          <a:prstGeom prst="roundRect">
            <a:avLst/>
          </a:prstGeom>
          <a:pattFill prst="ltVert">
            <a:fgClr>
              <a:schemeClr val="bg2">
                <a:lumMod val="75000"/>
              </a:schemeClr>
            </a:fgClr>
            <a:bgClr>
              <a:schemeClr val="accent4">
                <a:lumMod val="20000"/>
                <a:lumOff val="80000"/>
              </a:schemeClr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7" name="Abgerundetes Rechteck 106"/>
          <p:cNvSpPr/>
          <p:nvPr/>
        </p:nvSpPr>
        <p:spPr>
          <a:xfrm>
            <a:off x="2122172" y="4452512"/>
            <a:ext cx="2664000" cy="72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8" name="Abgerundetes Rechteck 107"/>
          <p:cNvSpPr/>
          <p:nvPr/>
        </p:nvSpPr>
        <p:spPr>
          <a:xfrm>
            <a:off x="2122172" y="4632512"/>
            <a:ext cx="2664000" cy="72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9" name="Abgerundetes Rechteck 108"/>
          <p:cNvSpPr/>
          <p:nvPr/>
        </p:nvSpPr>
        <p:spPr>
          <a:xfrm>
            <a:off x="4793175" y="5172512"/>
            <a:ext cx="3420000" cy="72000"/>
          </a:xfrm>
          <a:prstGeom prst="roundRect">
            <a:avLst/>
          </a:prstGeom>
          <a:pattFill prst="ltVert">
            <a:fgClr>
              <a:schemeClr val="bg2">
                <a:lumMod val="50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0" name="Abgerundetes Rechteck 109"/>
          <p:cNvSpPr/>
          <p:nvPr/>
        </p:nvSpPr>
        <p:spPr>
          <a:xfrm>
            <a:off x="2126967" y="5172512"/>
            <a:ext cx="2664000" cy="7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1" name="Ellipse 110"/>
          <p:cNvSpPr/>
          <p:nvPr/>
        </p:nvSpPr>
        <p:spPr>
          <a:xfrm>
            <a:off x="3569175" y="2256512"/>
            <a:ext cx="216000" cy="14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2" name="Ellipse 111"/>
          <p:cNvSpPr/>
          <p:nvPr/>
        </p:nvSpPr>
        <p:spPr>
          <a:xfrm>
            <a:off x="3569175" y="2436512"/>
            <a:ext cx="216000" cy="14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3" name="Ellipse 112"/>
          <p:cNvSpPr/>
          <p:nvPr/>
        </p:nvSpPr>
        <p:spPr>
          <a:xfrm>
            <a:off x="3569175" y="2616512"/>
            <a:ext cx="216000" cy="14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4" name="Ellipse 113"/>
          <p:cNvSpPr/>
          <p:nvPr/>
        </p:nvSpPr>
        <p:spPr>
          <a:xfrm>
            <a:off x="3569175" y="3876512"/>
            <a:ext cx="216000" cy="144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5" name="Ellipse 114"/>
          <p:cNvSpPr/>
          <p:nvPr/>
        </p:nvSpPr>
        <p:spPr>
          <a:xfrm>
            <a:off x="3569175" y="4236512"/>
            <a:ext cx="216000" cy="144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6" name="Ellipse 115"/>
          <p:cNvSpPr/>
          <p:nvPr/>
        </p:nvSpPr>
        <p:spPr>
          <a:xfrm>
            <a:off x="3569175" y="4596512"/>
            <a:ext cx="216000" cy="14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7" name="Ellipse 116"/>
          <p:cNvSpPr/>
          <p:nvPr/>
        </p:nvSpPr>
        <p:spPr>
          <a:xfrm>
            <a:off x="3569175" y="4956512"/>
            <a:ext cx="216000" cy="14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8" name="Ellipse 117"/>
          <p:cNvSpPr/>
          <p:nvPr/>
        </p:nvSpPr>
        <p:spPr>
          <a:xfrm>
            <a:off x="3569175" y="2796512"/>
            <a:ext cx="216000" cy="14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9" name="Ellipse 118"/>
          <p:cNvSpPr/>
          <p:nvPr/>
        </p:nvSpPr>
        <p:spPr>
          <a:xfrm>
            <a:off x="3569175" y="2976512"/>
            <a:ext cx="216000" cy="14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0" name="Ellipse 119"/>
          <p:cNvSpPr/>
          <p:nvPr/>
        </p:nvSpPr>
        <p:spPr>
          <a:xfrm>
            <a:off x="3569175" y="3156512"/>
            <a:ext cx="216000" cy="14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1" name="Ellipse 120"/>
          <p:cNvSpPr/>
          <p:nvPr/>
        </p:nvSpPr>
        <p:spPr>
          <a:xfrm>
            <a:off x="3569175" y="3336512"/>
            <a:ext cx="216000" cy="144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2" name="Ellipse 121"/>
          <p:cNvSpPr/>
          <p:nvPr/>
        </p:nvSpPr>
        <p:spPr>
          <a:xfrm>
            <a:off x="3569175" y="3696512"/>
            <a:ext cx="216000" cy="144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3" name="Ellipse 122"/>
          <p:cNvSpPr/>
          <p:nvPr/>
        </p:nvSpPr>
        <p:spPr>
          <a:xfrm>
            <a:off x="3569175" y="4056512"/>
            <a:ext cx="216000" cy="144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4" name="Ellipse 123"/>
          <p:cNvSpPr/>
          <p:nvPr/>
        </p:nvSpPr>
        <p:spPr>
          <a:xfrm>
            <a:off x="3569175" y="4417697"/>
            <a:ext cx="216000" cy="144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5" name="Ellipse 124"/>
          <p:cNvSpPr/>
          <p:nvPr/>
        </p:nvSpPr>
        <p:spPr>
          <a:xfrm>
            <a:off x="3569175" y="4776377"/>
            <a:ext cx="216000" cy="14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6" name="Ellipse 125"/>
          <p:cNvSpPr/>
          <p:nvPr/>
        </p:nvSpPr>
        <p:spPr>
          <a:xfrm>
            <a:off x="3569175" y="5136512"/>
            <a:ext cx="216000" cy="14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7" name="Ellipse 126"/>
          <p:cNvSpPr/>
          <p:nvPr/>
        </p:nvSpPr>
        <p:spPr>
          <a:xfrm>
            <a:off x="3569175" y="5316512"/>
            <a:ext cx="216000" cy="14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8" name="Ellipse 127"/>
          <p:cNvSpPr/>
          <p:nvPr/>
        </p:nvSpPr>
        <p:spPr>
          <a:xfrm>
            <a:off x="3569175" y="5496512"/>
            <a:ext cx="216000" cy="14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9" name="Ellipse 128"/>
          <p:cNvSpPr/>
          <p:nvPr/>
        </p:nvSpPr>
        <p:spPr>
          <a:xfrm>
            <a:off x="3569175" y="5676512"/>
            <a:ext cx="216000" cy="14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0" name="Ellipse 129"/>
          <p:cNvSpPr/>
          <p:nvPr/>
        </p:nvSpPr>
        <p:spPr>
          <a:xfrm>
            <a:off x="3569175" y="3516512"/>
            <a:ext cx="216000" cy="144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131" name="Sechseck 130"/>
          <p:cNvSpPr/>
          <p:nvPr/>
        </p:nvSpPr>
        <p:spPr>
          <a:xfrm>
            <a:off x="2021175" y="2437024"/>
            <a:ext cx="360000" cy="144000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2" name="Gleichschenkliges Dreieck 131"/>
          <p:cNvSpPr/>
          <p:nvPr/>
        </p:nvSpPr>
        <p:spPr>
          <a:xfrm>
            <a:off x="2012751" y="5488591"/>
            <a:ext cx="360000" cy="144000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3" name="Regelmäßiges Fünfeck 132"/>
          <p:cNvSpPr/>
          <p:nvPr/>
        </p:nvSpPr>
        <p:spPr>
          <a:xfrm>
            <a:off x="2021175" y="2604530"/>
            <a:ext cx="360000" cy="144000"/>
          </a:xfrm>
          <a:prstGeom prst="pent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4" name="Regelmäßiges Fünfeck 133"/>
          <p:cNvSpPr/>
          <p:nvPr/>
        </p:nvSpPr>
        <p:spPr>
          <a:xfrm>
            <a:off x="2021175" y="3873146"/>
            <a:ext cx="360000" cy="144000"/>
          </a:xfrm>
          <a:prstGeom prst="pent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35" name="Rechteck 134"/>
          <p:cNvSpPr/>
          <p:nvPr/>
        </p:nvSpPr>
        <p:spPr>
          <a:xfrm>
            <a:off x="2020626" y="2802048"/>
            <a:ext cx="360000" cy="14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6" name="Gleichschenkliges Dreieck 135"/>
          <p:cNvSpPr/>
          <p:nvPr/>
        </p:nvSpPr>
        <p:spPr>
          <a:xfrm>
            <a:off x="2021175" y="2972770"/>
            <a:ext cx="360000" cy="1440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7" name="Trapezoid 136"/>
          <p:cNvSpPr/>
          <p:nvPr/>
        </p:nvSpPr>
        <p:spPr>
          <a:xfrm>
            <a:off x="2015880" y="3153139"/>
            <a:ext cx="360000" cy="144000"/>
          </a:xfrm>
          <a:prstGeom prst="trapezoi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8" name="Parallelogramm 137"/>
          <p:cNvSpPr/>
          <p:nvPr/>
        </p:nvSpPr>
        <p:spPr>
          <a:xfrm>
            <a:off x="2021794" y="4062978"/>
            <a:ext cx="360000" cy="144000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39" name="Sechseck 138"/>
          <p:cNvSpPr/>
          <p:nvPr/>
        </p:nvSpPr>
        <p:spPr>
          <a:xfrm>
            <a:off x="2021175" y="3498551"/>
            <a:ext cx="360000" cy="1440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Zierrahmen 139"/>
          <p:cNvSpPr/>
          <p:nvPr/>
        </p:nvSpPr>
        <p:spPr>
          <a:xfrm>
            <a:off x="2021175" y="3685751"/>
            <a:ext cx="360000" cy="144000"/>
          </a:xfrm>
          <a:prstGeom prst="plaqu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Wolke 140"/>
          <p:cNvSpPr/>
          <p:nvPr/>
        </p:nvSpPr>
        <p:spPr>
          <a:xfrm>
            <a:off x="2009110" y="3329040"/>
            <a:ext cx="360000" cy="144000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ine Ecke des Rechtecks schneiden 141"/>
          <p:cNvSpPr/>
          <p:nvPr/>
        </p:nvSpPr>
        <p:spPr>
          <a:xfrm>
            <a:off x="2021175" y="4236512"/>
            <a:ext cx="360000" cy="144000"/>
          </a:xfrm>
          <a:prstGeom prst="snip1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Diagonal liegende Ecken des Rechtecks schneiden 142"/>
          <p:cNvSpPr/>
          <p:nvPr/>
        </p:nvSpPr>
        <p:spPr>
          <a:xfrm>
            <a:off x="2021175" y="4416512"/>
            <a:ext cx="360000" cy="144000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Diagonal liegende Ecken des Rechtecks abrunden 143"/>
          <p:cNvSpPr/>
          <p:nvPr/>
        </p:nvSpPr>
        <p:spPr>
          <a:xfrm>
            <a:off x="2021175" y="4596512"/>
            <a:ext cx="360000" cy="144000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5" name="Sehne 144"/>
          <p:cNvSpPr/>
          <p:nvPr/>
        </p:nvSpPr>
        <p:spPr>
          <a:xfrm>
            <a:off x="2021175" y="4776512"/>
            <a:ext cx="576000" cy="144000"/>
          </a:xfrm>
          <a:prstGeom prst="chor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6" name="Träne 145"/>
          <p:cNvSpPr/>
          <p:nvPr/>
        </p:nvSpPr>
        <p:spPr>
          <a:xfrm>
            <a:off x="2021175" y="4952451"/>
            <a:ext cx="360000" cy="144000"/>
          </a:xfrm>
          <a:prstGeom prst="teardrop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7" name="Kreuz 146"/>
          <p:cNvSpPr/>
          <p:nvPr/>
        </p:nvSpPr>
        <p:spPr>
          <a:xfrm>
            <a:off x="2021175" y="5140620"/>
            <a:ext cx="360000" cy="144000"/>
          </a:xfrm>
          <a:prstGeom prst="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8" name="L-Form 147"/>
          <p:cNvSpPr/>
          <p:nvPr/>
        </p:nvSpPr>
        <p:spPr>
          <a:xfrm>
            <a:off x="2086944" y="5673070"/>
            <a:ext cx="360000" cy="144000"/>
          </a:xfrm>
          <a:prstGeom prst="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9" name="Richtungspfeil 148"/>
          <p:cNvSpPr/>
          <p:nvPr/>
        </p:nvSpPr>
        <p:spPr>
          <a:xfrm>
            <a:off x="2020626" y="5316906"/>
            <a:ext cx="360000" cy="14400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0" name="Ellipse 149"/>
          <p:cNvSpPr/>
          <p:nvPr/>
        </p:nvSpPr>
        <p:spPr>
          <a:xfrm>
            <a:off x="5722856" y="2256512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1" name="Ellipse 150"/>
          <p:cNvSpPr/>
          <p:nvPr/>
        </p:nvSpPr>
        <p:spPr>
          <a:xfrm>
            <a:off x="5722856" y="2436512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2" name="Ellipse 151"/>
          <p:cNvSpPr/>
          <p:nvPr/>
        </p:nvSpPr>
        <p:spPr>
          <a:xfrm>
            <a:off x="5722856" y="2616512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3" name="Ellipse 152"/>
          <p:cNvSpPr/>
          <p:nvPr/>
        </p:nvSpPr>
        <p:spPr>
          <a:xfrm>
            <a:off x="5722856" y="5676512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4" name="Ellipse 153"/>
          <p:cNvSpPr/>
          <p:nvPr/>
        </p:nvSpPr>
        <p:spPr>
          <a:xfrm>
            <a:off x="5722856" y="3516512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5" name="Ellipse 154"/>
          <p:cNvSpPr/>
          <p:nvPr/>
        </p:nvSpPr>
        <p:spPr>
          <a:xfrm>
            <a:off x="5722856" y="3336512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6" name="Ellipse 155"/>
          <p:cNvSpPr/>
          <p:nvPr/>
        </p:nvSpPr>
        <p:spPr>
          <a:xfrm>
            <a:off x="5722856" y="3696512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7" name="Ellipse 156"/>
          <p:cNvSpPr/>
          <p:nvPr/>
        </p:nvSpPr>
        <p:spPr>
          <a:xfrm>
            <a:off x="5722856" y="2796512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8" name="Ellipse 157"/>
          <p:cNvSpPr/>
          <p:nvPr/>
        </p:nvSpPr>
        <p:spPr>
          <a:xfrm>
            <a:off x="5722856" y="5496512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9" name="Ellipse 158"/>
          <p:cNvSpPr/>
          <p:nvPr/>
        </p:nvSpPr>
        <p:spPr>
          <a:xfrm>
            <a:off x="5722856" y="2976512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60" name="Ellipse 159"/>
          <p:cNvSpPr/>
          <p:nvPr/>
        </p:nvSpPr>
        <p:spPr>
          <a:xfrm>
            <a:off x="5722856" y="5316512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61" name="Ellipse 160"/>
          <p:cNvSpPr/>
          <p:nvPr/>
        </p:nvSpPr>
        <p:spPr>
          <a:xfrm>
            <a:off x="5722856" y="3156512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62" name="Ellipse 161"/>
          <p:cNvSpPr/>
          <p:nvPr/>
        </p:nvSpPr>
        <p:spPr>
          <a:xfrm>
            <a:off x="5722856" y="5136512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63" name="Ellipse 162"/>
          <p:cNvSpPr/>
          <p:nvPr/>
        </p:nvSpPr>
        <p:spPr>
          <a:xfrm>
            <a:off x="5722856" y="3876512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64" name="Ellipse 163"/>
          <p:cNvSpPr/>
          <p:nvPr/>
        </p:nvSpPr>
        <p:spPr>
          <a:xfrm>
            <a:off x="5722856" y="4236512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65" name="Ellipse 164"/>
          <p:cNvSpPr/>
          <p:nvPr/>
        </p:nvSpPr>
        <p:spPr>
          <a:xfrm>
            <a:off x="5722856" y="4056512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66" name="Ellipse 165"/>
          <p:cNvSpPr/>
          <p:nvPr/>
        </p:nvSpPr>
        <p:spPr>
          <a:xfrm>
            <a:off x="5722856" y="4596512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67" name="Ellipse 166"/>
          <p:cNvSpPr/>
          <p:nvPr/>
        </p:nvSpPr>
        <p:spPr>
          <a:xfrm>
            <a:off x="5722856" y="4417697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68" name="Ellipse 167"/>
          <p:cNvSpPr/>
          <p:nvPr/>
        </p:nvSpPr>
        <p:spPr>
          <a:xfrm>
            <a:off x="5722856" y="4956512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69" name="Ellipse 168"/>
          <p:cNvSpPr/>
          <p:nvPr/>
        </p:nvSpPr>
        <p:spPr>
          <a:xfrm>
            <a:off x="5722856" y="4776377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70" name="Ellipse 169"/>
          <p:cNvSpPr/>
          <p:nvPr/>
        </p:nvSpPr>
        <p:spPr>
          <a:xfrm>
            <a:off x="4674167" y="225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71" name="Ellipse 170"/>
          <p:cNvSpPr/>
          <p:nvPr/>
        </p:nvSpPr>
        <p:spPr>
          <a:xfrm>
            <a:off x="4674167" y="243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72" name="Ellipse 171"/>
          <p:cNvSpPr/>
          <p:nvPr/>
        </p:nvSpPr>
        <p:spPr>
          <a:xfrm>
            <a:off x="4674167" y="261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73" name="Ellipse 172"/>
          <p:cNvSpPr/>
          <p:nvPr/>
        </p:nvSpPr>
        <p:spPr>
          <a:xfrm>
            <a:off x="4674167" y="567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74" name="Ellipse 173"/>
          <p:cNvSpPr/>
          <p:nvPr/>
        </p:nvSpPr>
        <p:spPr>
          <a:xfrm>
            <a:off x="4674167" y="351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75" name="Ellipse 174"/>
          <p:cNvSpPr/>
          <p:nvPr/>
        </p:nvSpPr>
        <p:spPr>
          <a:xfrm>
            <a:off x="4674167" y="333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76" name="Ellipse 175"/>
          <p:cNvSpPr/>
          <p:nvPr/>
        </p:nvSpPr>
        <p:spPr>
          <a:xfrm>
            <a:off x="4674167" y="369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77" name="Ellipse 176"/>
          <p:cNvSpPr/>
          <p:nvPr/>
        </p:nvSpPr>
        <p:spPr>
          <a:xfrm>
            <a:off x="4674167" y="279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78" name="Ellipse 177"/>
          <p:cNvSpPr/>
          <p:nvPr/>
        </p:nvSpPr>
        <p:spPr>
          <a:xfrm>
            <a:off x="4674167" y="549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79" name="Ellipse 178"/>
          <p:cNvSpPr/>
          <p:nvPr/>
        </p:nvSpPr>
        <p:spPr>
          <a:xfrm>
            <a:off x="4674167" y="297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0" name="Ellipse 179"/>
          <p:cNvSpPr/>
          <p:nvPr/>
        </p:nvSpPr>
        <p:spPr>
          <a:xfrm>
            <a:off x="4674167" y="531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1" name="Ellipse 180"/>
          <p:cNvSpPr/>
          <p:nvPr/>
        </p:nvSpPr>
        <p:spPr>
          <a:xfrm>
            <a:off x="4674167" y="315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2" name="Ellipse 181"/>
          <p:cNvSpPr/>
          <p:nvPr/>
        </p:nvSpPr>
        <p:spPr>
          <a:xfrm>
            <a:off x="4674167" y="513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3" name="Ellipse 182"/>
          <p:cNvSpPr/>
          <p:nvPr/>
        </p:nvSpPr>
        <p:spPr>
          <a:xfrm>
            <a:off x="4674167" y="387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4" name="Ellipse 183"/>
          <p:cNvSpPr/>
          <p:nvPr/>
        </p:nvSpPr>
        <p:spPr>
          <a:xfrm>
            <a:off x="4674167" y="423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5" name="Ellipse 184"/>
          <p:cNvSpPr/>
          <p:nvPr/>
        </p:nvSpPr>
        <p:spPr>
          <a:xfrm>
            <a:off x="4674167" y="405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6" name="Ellipse 185"/>
          <p:cNvSpPr/>
          <p:nvPr/>
        </p:nvSpPr>
        <p:spPr>
          <a:xfrm>
            <a:off x="4674167" y="459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7" name="Ellipse 186"/>
          <p:cNvSpPr/>
          <p:nvPr/>
        </p:nvSpPr>
        <p:spPr>
          <a:xfrm>
            <a:off x="4674167" y="4417697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8" name="Ellipse 187"/>
          <p:cNvSpPr/>
          <p:nvPr/>
        </p:nvSpPr>
        <p:spPr>
          <a:xfrm>
            <a:off x="4674167" y="495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9" name="Ellipse 188"/>
          <p:cNvSpPr/>
          <p:nvPr/>
        </p:nvSpPr>
        <p:spPr>
          <a:xfrm>
            <a:off x="4674167" y="4776377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90" name="Ellipse 189"/>
          <p:cNvSpPr/>
          <p:nvPr/>
        </p:nvSpPr>
        <p:spPr>
          <a:xfrm>
            <a:off x="7021964" y="2255949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91" name="Ellipse 190"/>
          <p:cNvSpPr/>
          <p:nvPr/>
        </p:nvSpPr>
        <p:spPr>
          <a:xfrm>
            <a:off x="7021964" y="2435949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92" name="Ellipse 191"/>
          <p:cNvSpPr/>
          <p:nvPr/>
        </p:nvSpPr>
        <p:spPr>
          <a:xfrm>
            <a:off x="7021964" y="2615949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93" name="Ellipse 192"/>
          <p:cNvSpPr/>
          <p:nvPr/>
        </p:nvSpPr>
        <p:spPr>
          <a:xfrm>
            <a:off x="7021964" y="5675949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94" name="Ellipse 193"/>
          <p:cNvSpPr/>
          <p:nvPr/>
        </p:nvSpPr>
        <p:spPr>
          <a:xfrm>
            <a:off x="7021964" y="3515949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95" name="Ellipse 194"/>
          <p:cNvSpPr/>
          <p:nvPr/>
        </p:nvSpPr>
        <p:spPr>
          <a:xfrm>
            <a:off x="7021964" y="3335949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96" name="Ellipse 195"/>
          <p:cNvSpPr/>
          <p:nvPr/>
        </p:nvSpPr>
        <p:spPr>
          <a:xfrm>
            <a:off x="7021964" y="3695949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97" name="Ellipse 196"/>
          <p:cNvSpPr/>
          <p:nvPr/>
        </p:nvSpPr>
        <p:spPr>
          <a:xfrm>
            <a:off x="7021964" y="2795949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98" name="Ellipse 197"/>
          <p:cNvSpPr/>
          <p:nvPr/>
        </p:nvSpPr>
        <p:spPr>
          <a:xfrm>
            <a:off x="7021964" y="5495949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99" name="Ellipse 198"/>
          <p:cNvSpPr/>
          <p:nvPr/>
        </p:nvSpPr>
        <p:spPr>
          <a:xfrm>
            <a:off x="7021964" y="2975949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00" name="Ellipse 199"/>
          <p:cNvSpPr/>
          <p:nvPr/>
        </p:nvSpPr>
        <p:spPr>
          <a:xfrm>
            <a:off x="7021964" y="5315949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01" name="Ellipse 200"/>
          <p:cNvSpPr/>
          <p:nvPr/>
        </p:nvSpPr>
        <p:spPr>
          <a:xfrm>
            <a:off x="7021964" y="3155949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02" name="Ellipse 201"/>
          <p:cNvSpPr/>
          <p:nvPr/>
        </p:nvSpPr>
        <p:spPr>
          <a:xfrm>
            <a:off x="7021964" y="5135949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03" name="Ellipse 202"/>
          <p:cNvSpPr/>
          <p:nvPr/>
        </p:nvSpPr>
        <p:spPr>
          <a:xfrm>
            <a:off x="7021964" y="3875949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04" name="Ellipse 203"/>
          <p:cNvSpPr/>
          <p:nvPr/>
        </p:nvSpPr>
        <p:spPr>
          <a:xfrm>
            <a:off x="7021964" y="4235949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05" name="Ellipse 204"/>
          <p:cNvSpPr/>
          <p:nvPr/>
        </p:nvSpPr>
        <p:spPr>
          <a:xfrm>
            <a:off x="7021964" y="4055949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06" name="Ellipse 205"/>
          <p:cNvSpPr/>
          <p:nvPr/>
        </p:nvSpPr>
        <p:spPr>
          <a:xfrm>
            <a:off x="7021964" y="4595949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07" name="Ellipse 206"/>
          <p:cNvSpPr/>
          <p:nvPr/>
        </p:nvSpPr>
        <p:spPr>
          <a:xfrm>
            <a:off x="7021964" y="4417134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08" name="Ellipse 207"/>
          <p:cNvSpPr/>
          <p:nvPr/>
        </p:nvSpPr>
        <p:spPr>
          <a:xfrm>
            <a:off x="7021964" y="4955949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09" name="Ellipse 208"/>
          <p:cNvSpPr/>
          <p:nvPr/>
        </p:nvSpPr>
        <p:spPr>
          <a:xfrm>
            <a:off x="7021964" y="4775814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10" name="Ellipse 209"/>
          <p:cNvSpPr/>
          <p:nvPr/>
        </p:nvSpPr>
        <p:spPr>
          <a:xfrm>
            <a:off x="8092905" y="2256512"/>
            <a:ext cx="216000" cy="14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11" name="Ellipse 210"/>
          <p:cNvSpPr/>
          <p:nvPr/>
        </p:nvSpPr>
        <p:spPr>
          <a:xfrm>
            <a:off x="8092905" y="2436512"/>
            <a:ext cx="216000" cy="14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12" name="Ellipse 211"/>
          <p:cNvSpPr/>
          <p:nvPr/>
        </p:nvSpPr>
        <p:spPr>
          <a:xfrm>
            <a:off x="8092905" y="2616512"/>
            <a:ext cx="216000" cy="14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13" name="Ellipse 212"/>
          <p:cNvSpPr/>
          <p:nvPr/>
        </p:nvSpPr>
        <p:spPr>
          <a:xfrm>
            <a:off x="8092905" y="3516512"/>
            <a:ext cx="216000" cy="14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14" name="Ellipse 213"/>
          <p:cNvSpPr/>
          <p:nvPr/>
        </p:nvSpPr>
        <p:spPr>
          <a:xfrm>
            <a:off x="8092905" y="3336512"/>
            <a:ext cx="216000" cy="14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15" name="Ellipse 214"/>
          <p:cNvSpPr/>
          <p:nvPr/>
        </p:nvSpPr>
        <p:spPr>
          <a:xfrm>
            <a:off x="8092905" y="3696512"/>
            <a:ext cx="216000" cy="14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16" name="Ellipse 215"/>
          <p:cNvSpPr/>
          <p:nvPr/>
        </p:nvSpPr>
        <p:spPr>
          <a:xfrm>
            <a:off x="8092905" y="2796512"/>
            <a:ext cx="216000" cy="14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17" name="Ellipse 216"/>
          <p:cNvSpPr/>
          <p:nvPr/>
        </p:nvSpPr>
        <p:spPr>
          <a:xfrm>
            <a:off x="8092905" y="5496512"/>
            <a:ext cx="216000" cy="14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18" name="Ellipse 217"/>
          <p:cNvSpPr/>
          <p:nvPr/>
        </p:nvSpPr>
        <p:spPr>
          <a:xfrm>
            <a:off x="8092905" y="2976512"/>
            <a:ext cx="216000" cy="14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19" name="Ellipse 218"/>
          <p:cNvSpPr/>
          <p:nvPr/>
        </p:nvSpPr>
        <p:spPr>
          <a:xfrm>
            <a:off x="8092905" y="5316512"/>
            <a:ext cx="216000" cy="14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20" name="Ellipse 219"/>
          <p:cNvSpPr/>
          <p:nvPr/>
        </p:nvSpPr>
        <p:spPr>
          <a:xfrm>
            <a:off x="8092905" y="3156512"/>
            <a:ext cx="216000" cy="14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21" name="Ellipse 220"/>
          <p:cNvSpPr/>
          <p:nvPr/>
        </p:nvSpPr>
        <p:spPr>
          <a:xfrm>
            <a:off x="8092905" y="5136512"/>
            <a:ext cx="216000" cy="14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22" name="Ellipse 221"/>
          <p:cNvSpPr/>
          <p:nvPr/>
        </p:nvSpPr>
        <p:spPr>
          <a:xfrm>
            <a:off x="8092905" y="3876512"/>
            <a:ext cx="216000" cy="14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23" name="Ellipse 222"/>
          <p:cNvSpPr/>
          <p:nvPr/>
        </p:nvSpPr>
        <p:spPr>
          <a:xfrm>
            <a:off x="8092905" y="4236512"/>
            <a:ext cx="216000" cy="14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24" name="Ellipse 223"/>
          <p:cNvSpPr/>
          <p:nvPr/>
        </p:nvSpPr>
        <p:spPr>
          <a:xfrm>
            <a:off x="8092905" y="4056512"/>
            <a:ext cx="216000" cy="14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25" name="Ellipse 224"/>
          <p:cNvSpPr/>
          <p:nvPr/>
        </p:nvSpPr>
        <p:spPr>
          <a:xfrm>
            <a:off x="8092905" y="4596512"/>
            <a:ext cx="216000" cy="14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26" name="Ellipse 225"/>
          <p:cNvSpPr/>
          <p:nvPr/>
        </p:nvSpPr>
        <p:spPr>
          <a:xfrm>
            <a:off x="8092905" y="4417697"/>
            <a:ext cx="216000" cy="14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27" name="Ellipse 226"/>
          <p:cNvSpPr/>
          <p:nvPr/>
        </p:nvSpPr>
        <p:spPr>
          <a:xfrm>
            <a:off x="8092905" y="4956512"/>
            <a:ext cx="216000" cy="14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28" name="Ellipse 227"/>
          <p:cNvSpPr/>
          <p:nvPr/>
        </p:nvSpPr>
        <p:spPr>
          <a:xfrm>
            <a:off x="8092905" y="4776377"/>
            <a:ext cx="216000" cy="14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 rot="20125900">
            <a:off x="8391349" y="4821248"/>
            <a:ext cx="2335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Annotierte bedingt anonyme </a:t>
            </a:r>
            <a:b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Lokalergebnisse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 rot="18667458">
            <a:off x="3870434" y="3672157"/>
            <a:ext cx="1838196" cy="307777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txBody>
          <a:bodyPr wrap="none">
            <a:spAutoFit/>
          </a:bodyPr>
          <a:lstStyle/>
          <a:p>
            <a:r>
              <a:rPr lang="de-DE" sz="1400" dirty="0"/>
              <a:t>MII FHIR KDS + GECCO</a:t>
            </a:r>
          </a:p>
        </p:txBody>
      </p:sp>
      <p:sp>
        <p:nvSpPr>
          <p:cNvPr id="231" name="Richtungspfeil 230"/>
          <p:cNvSpPr/>
          <p:nvPr/>
        </p:nvSpPr>
        <p:spPr>
          <a:xfrm>
            <a:off x="3569175" y="2249040"/>
            <a:ext cx="288000" cy="144000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32" name="Richtungspfeil 231"/>
          <p:cNvSpPr/>
          <p:nvPr/>
        </p:nvSpPr>
        <p:spPr>
          <a:xfrm>
            <a:off x="3569175" y="2436512"/>
            <a:ext cx="288000" cy="144000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33" name="Richtungspfeil 232"/>
          <p:cNvSpPr/>
          <p:nvPr/>
        </p:nvSpPr>
        <p:spPr>
          <a:xfrm>
            <a:off x="3569175" y="2616512"/>
            <a:ext cx="288000" cy="144000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34" name="Richtungspfeil 233"/>
          <p:cNvSpPr/>
          <p:nvPr/>
        </p:nvSpPr>
        <p:spPr>
          <a:xfrm>
            <a:off x="3569175" y="2796512"/>
            <a:ext cx="288000" cy="144000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35" name="Richtungspfeil 234"/>
          <p:cNvSpPr/>
          <p:nvPr/>
        </p:nvSpPr>
        <p:spPr>
          <a:xfrm>
            <a:off x="3569175" y="2976512"/>
            <a:ext cx="288000" cy="144000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36" name="Richtungspfeil 235"/>
          <p:cNvSpPr/>
          <p:nvPr/>
        </p:nvSpPr>
        <p:spPr>
          <a:xfrm>
            <a:off x="3569175" y="3156512"/>
            <a:ext cx="288000" cy="144000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37" name="Richtungspfeil 236"/>
          <p:cNvSpPr/>
          <p:nvPr/>
        </p:nvSpPr>
        <p:spPr>
          <a:xfrm>
            <a:off x="3569175" y="3336118"/>
            <a:ext cx="288000" cy="1440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38" name="Richtungspfeil 237"/>
          <p:cNvSpPr/>
          <p:nvPr/>
        </p:nvSpPr>
        <p:spPr>
          <a:xfrm>
            <a:off x="3569175" y="3516512"/>
            <a:ext cx="288000" cy="1440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39" name="Richtungspfeil 238"/>
          <p:cNvSpPr/>
          <p:nvPr/>
        </p:nvSpPr>
        <p:spPr>
          <a:xfrm>
            <a:off x="3569175" y="3696512"/>
            <a:ext cx="288000" cy="1440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40" name="Richtungspfeil 239"/>
          <p:cNvSpPr/>
          <p:nvPr/>
        </p:nvSpPr>
        <p:spPr>
          <a:xfrm>
            <a:off x="3569175" y="3876512"/>
            <a:ext cx="288000" cy="1440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41" name="Richtungspfeil 240"/>
          <p:cNvSpPr/>
          <p:nvPr/>
        </p:nvSpPr>
        <p:spPr>
          <a:xfrm>
            <a:off x="3569175" y="4056512"/>
            <a:ext cx="288000" cy="1440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42" name="Richtungspfeil 241"/>
          <p:cNvSpPr/>
          <p:nvPr/>
        </p:nvSpPr>
        <p:spPr>
          <a:xfrm>
            <a:off x="3569175" y="4236512"/>
            <a:ext cx="288000" cy="1440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43" name="Richtungspfeil 242"/>
          <p:cNvSpPr/>
          <p:nvPr/>
        </p:nvSpPr>
        <p:spPr>
          <a:xfrm>
            <a:off x="3569175" y="4416512"/>
            <a:ext cx="288000" cy="1440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44" name="Richtungspfeil 243"/>
          <p:cNvSpPr/>
          <p:nvPr/>
        </p:nvSpPr>
        <p:spPr>
          <a:xfrm>
            <a:off x="3569175" y="4596512"/>
            <a:ext cx="288000" cy="144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45" name="Richtungspfeil 244"/>
          <p:cNvSpPr/>
          <p:nvPr/>
        </p:nvSpPr>
        <p:spPr>
          <a:xfrm>
            <a:off x="3569175" y="4776512"/>
            <a:ext cx="288000" cy="144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46" name="Richtungspfeil 245"/>
          <p:cNvSpPr/>
          <p:nvPr/>
        </p:nvSpPr>
        <p:spPr>
          <a:xfrm>
            <a:off x="3569175" y="4956512"/>
            <a:ext cx="288000" cy="14400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47" name="Richtungspfeil 246"/>
          <p:cNvSpPr/>
          <p:nvPr/>
        </p:nvSpPr>
        <p:spPr>
          <a:xfrm>
            <a:off x="3569175" y="5136512"/>
            <a:ext cx="288000" cy="14400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48" name="Richtungspfeil 247"/>
          <p:cNvSpPr/>
          <p:nvPr/>
        </p:nvSpPr>
        <p:spPr>
          <a:xfrm>
            <a:off x="3569175" y="5316512"/>
            <a:ext cx="288000" cy="14400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49" name="Richtungspfeil 248"/>
          <p:cNvSpPr/>
          <p:nvPr/>
        </p:nvSpPr>
        <p:spPr>
          <a:xfrm>
            <a:off x="3569175" y="5496512"/>
            <a:ext cx="288000" cy="14400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50" name="Richtungspfeil 249"/>
          <p:cNvSpPr/>
          <p:nvPr/>
        </p:nvSpPr>
        <p:spPr>
          <a:xfrm>
            <a:off x="3569175" y="5676512"/>
            <a:ext cx="288000" cy="14400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51" name="Ellipse 250"/>
          <p:cNvSpPr/>
          <p:nvPr/>
        </p:nvSpPr>
        <p:spPr>
          <a:xfrm>
            <a:off x="5709881" y="2259479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52" name="Ellipse 251"/>
          <p:cNvSpPr/>
          <p:nvPr/>
        </p:nvSpPr>
        <p:spPr>
          <a:xfrm>
            <a:off x="5709881" y="2439479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53" name="Ellipse 252"/>
          <p:cNvSpPr/>
          <p:nvPr/>
        </p:nvSpPr>
        <p:spPr>
          <a:xfrm>
            <a:off x="5709881" y="2619479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54" name="Ellipse 253"/>
          <p:cNvSpPr/>
          <p:nvPr/>
        </p:nvSpPr>
        <p:spPr>
          <a:xfrm>
            <a:off x="5709881" y="3879479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55" name="Ellipse 254"/>
          <p:cNvSpPr/>
          <p:nvPr/>
        </p:nvSpPr>
        <p:spPr>
          <a:xfrm>
            <a:off x="5709881" y="4239479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56" name="Ellipse 255"/>
          <p:cNvSpPr/>
          <p:nvPr/>
        </p:nvSpPr>
        <p:spPr>
          <a:xfrm>
            <a:off x="5709881" y="4599479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57" name="Ellipse 256"/>
          <p:cNvSpPr/>
          <p:nvPr/>
        </p:nvSpPr>
        <p:spPr>
          <a:xfrm>
            <a:off x="5709881" y="4959479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58" name="Ellipse 257"/>
          <p:cNvSpPr/>
          <p:nvPr/>
        </p:nvSpPr>
        <p:spPr>
          <a:xfrm>
            <a:off x="5709881" y="2799479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59" name="Ellipse 258"/>
          <p:cNvSpPr/>
          <p:nvPr/>
        </p:nvSpPr>
        <p:spPr>
          <a:xfrm>
            <a:off x="5709881" y="2979479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60" name="Ellipse 259"/>
          <p:cNvSpPr/>
          <p:nvPr/>
        </p:nvSpPr>
        <p:spPr>
          <a:xfrm>
            <a:off x="5709881" y="3159479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61" name="Ellipse 260"/>
          <p:cNvSpPr/>
          <p:nvPr/>
        </p:nvSpPr>
        <p:spPr>
          <a:xfrm>
            <a:off x="5709881" y="3339479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62" name="Ellipse 261"/>
          <p:cNvSpPr/>
          <p:nvPr/>
        </p:nvSpPr>
        <p:spPr>
          <a:xfrm>
            <a:off x="5709881" y="3699479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63" name="Ellipse 262"/>
          <p:cNvSpPr/>
          <p:nvPr/>
        </p:nvSpPr>
        <p:spPr>
          <a:xfrm>
            <a:off x="5709881" y="4059479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64" name="Ellipse 263"/>
          <p:cNvSpPr/>
          <p:nvPr/>
        </p:nvSpPr>
        <p:spPr>
          <a:xfrm>
            <a:off x="5709881" y="4420664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65" name="Ellipse 264"/>
          <p:cNvSpPr/>
          <p:nvPr/>
        </p:nvSpPr>
        <p:spPr>
          <a:xfrm>
            <a:off x="5709881" y="4779344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66" name="Ellipse 265"/>
          <p:cNvSpPr/>
          <p:nvPr/>
        </p:nvSpPr>
        <p:spPr>
          <a:xfrm>
            <a:off x="5709881" y="5139479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67" name="Ellipse 266"/>
          <p:cNvSpPr/>
          <p:nvPr/>
        </p:nvSpPr>
        <p:spPr>
          <a:xfrm>
            <a:off x="5709881" y="5319479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68" name="Ellipse 267"/>
          <p:cNvSpPr/>
          <p:nvPr/>
        </p:nvSpPr>
        <p:spPr>
          <a:xfrm>
            <a:off x="5709881" y="5499479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69" name="Ellipse 268"/>
          <p:cNvSpPr/>
          <p:nvPr/>
        </p:nvSpPr>
        <p:spPr>
          <a:xfrm>
            <a:off x="5709881" y="5679479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0" name="Ellipse 269"/>
          <p:cNvSpPr/>
          <p:nvPr/>
        </p:nvSpPr>
        <p:spPr>
          <a:xfrm>
            <a:off x="5709881" y="3519479"/>
            <a:ext cx="216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1" name="Richtungspfeil 270"/>
          <p:cNvSpPr/>
          <p:nvPr/>
        </p:nvSpPr>
        <p:spPr>
          <a:xfrm>
            <a:off x="5709881" y="2252007"/>
            <a:ext cx="288000" cy="14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2" name="Richtungspfeil 271"/>
          <p:cNvSpPr/>
          <p:nvPr/>
        </p:nvSpPr>
        <p:spPr>
          <a:xfrm>
            <a:off x="5709881" y="2439479"/>
            <a:ext cx="288000" cy="14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3" name="Richtungspfeil 272"/>
          <p:cNvSpPr/>
          <p:nvPr/>
        </p:nvSpPr>
        <p:spPr>
          <a:xfrm>
            <a:off x="5709881" y="2619479"/>
            <a:ext cx="288000" cy="14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4" name="Richtungspfeil 273"/>
          <p:cNvSpPr/>
          <p:nvPr/>
        </p:nvSpPr>
        <p:spPr>
          <a:xfrm>
            <a:off x="5709881" y="2799479"/>
            <a:ext cx="288000" cy="14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5" name="Richtungspfeil 274"/>
          <p:cNvSpPr/>
          <p:nvPr/>
        </p:nvSpPr>
        <p:spPr>
          <a:xfrm>
            <a:off x="5709881" y="2979479"/>
            <a:ext cx="288000" cy="14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6" name="Richtungspfeil 275"/>
          <p:cNvSpPr/>
          <p:nvPr/>
        </p:nvSpPr>
        <p:spPr>
          <a:xfrm>
            <a:off x="5709881" y="3159479"/>
            <a:ext cx="288000" cy="14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7" name="Richtungspfeil 276"/>
          <p:cNvSpPr/>
          <p:nvPr/>
        </p:nvSpPr>
        <p:spPr>
          <a:xfrm>
            <a:off x="5709881" y="3339085"/>
            <a:ext cx="288000" cy="144000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78" name="Richtungspfeil 277"/>
          <p:cNvSpPr/>
          <p:nvPr/>
        </p:nvSpPr>
        <p:spPr>
          <a:xfrm>
            <a:off x="5709881" y="3519479"/>
            <a:ext cx="288000" cy="144000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79" name="Richtungspfeil 278"/>
          <p:cNvSpPr/>
          <p:nvPr/>
        </p:nvSpPr>
        <p:spPr>
          <a:xfrm>
            <a:off x="5709881" y="3699479"/>
            <a:ext cx="288000" cy="144000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80" name="Richtungspfeil 279"/>
          <p:cNvSpPr/>
          <p:nvPr/>
        </p:nvSpPr>
        <p:spPr>
          <a:xfrm>
            <a:off x="5709881" y="3879479"/>
            <a:ext cx="288000" cy="144000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81" name="Richtungspfeil 280"/>
          <p:cNvSpPr/>
          <p:nvPr/>
        </p:nvSpPr>
        <p:spPr>
          <a:xfrm>
            <a:off x="5709881" y="4059479"/>
            <a:ext cx="288000" cy="144000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82" name="Richtungspfeil 281"/>
          <p:cNvSpPr/>
          <p:nvPr/>
        </p:nvSpPr>
        <p:spPr>
          <a:xfrm>
            <a:off x="5709881" y="4239479"/>
            <a:ext cx="288000" cy="144000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83" name="Richtungspfeil 282"/>
          <p:cNvSpPr/>
          <p:nvPr/>
        </p:nvSpPr>
        <p:spPr>
          <a:xfrm>
            <a:off x="5709881" y="4419479"/>
            <a:ext cx="288000" cy="144000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84" name="Richtungspfeil 283"/>
          <p:cNvSpPr/>
          <p:nvPr/>
        </p:nvSpPr>
        <p:spPr>
          <a:xfrm>
            <a:off x="5709881" y="4599479"/>
            <a:ext cx="288000" cy="14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85" name="Richtungspfeil 284"/>
          <p:cNvSpPr/>
          <p:nvPr/>
        </p:nvSpPr>
        <p:spPr>
          <a:xfrm>
            <a:off x="5709881" y="4779479"/>
            <a:ext cx="288000" cy="14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86" name="Richtungspfeil 285"/>
          <p:cNvSpPr/>
          <p:nvPr/>
        </p:nvSpPr>
        <p:spPr>
          <a:xfrm>
            <a:off x="5709881" y="4959479"/>
            <a:ext cx="288000" cy="14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87" name="Richtungspfeil 286"/>
          <p:cNvSpPr/>
          <p:nvPr/>
        </p:nvSpPr>
        <p:spPr>
          <a:xfrm>
            <a:off x="5709881" y="5139479"/>
            <a:ext cx="288000" cy="14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88" name="Richtungspfeil 287"/>
          <p:cNvSpPr/>
          <p:nvPr/>
        </p:nvSpPr>
        <p:spPr>
          <a:xfrm>
            <a:off x="5709881" y="5319479"/>
            <a:ext cx="288000" cy="14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89" name="Richtungspfeil 288"/>
          <p:cNvSpPr/>
          <p:nvPr/>
        </p:nvSpPr>
        <p:spPr>
          <a:xfrm>
            <a:off x="5709881" y="5499479"/>
            <a:ext cx="288000" cy="14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90" name="Richtungspfeil 289"/>
          <p:cNvSpPr/>
          <p:nvPr/>
        </p:nvSpPr>
        <p:spPr>
          <a:xfrm>
            <a:off x="5709881" y="5676512"/>
            <a:ext cx="288000" cy="14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91" name="Ellipse 290"/>
          <p:cNvSpPr/>
          <p:nvPr/>
        </p:nvSpPr>
        <p:spPr>
          <a:xfrm>
            <a:off x="7018474" y="2251878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92" name="Ellipse 291"/>
          <p:cNvSpPr/>
          <p:nvPr/>
        </p:nvSpPr>
        <p:spPr>
          <a:xfrm>
            <a:off x="7018474" y="2431878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93" name="Ellipse 292"/>
          <p:cNvSpPr/>
          <p:nvPr/>
        </p:nvSpPr>
        <p:spPr>
          <a:xfrm>
            <a:off x="7018474" y="2611878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94" name="Ellipse 293"/>
          <p:cNvSpPr/>
          <p:nvPr/>
        </p:nvSpPr>
        <p:spPr>
          <a:xfrm>
            <a:off x="7018474" y="3871878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95" name="Ellipse 294"/>
          <p:cNvSpPr/>
          <p:nvPr/>
        </p:nvSpPr>
        <p:spPr>
          <a:xfrm>
            <a:off x="7018474" y="4231878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96" name="Ellipse 295"/>
          <p:cNvSpPr/>
          <p:nvPr/>
        </p:nvSpPr>
        <p:spPr>
          <a:xfrm>
            <a:off x="7018474" y="4591878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97" name="Ellipse 296"/>
          <p:cNvSpPr/>
          <p:nvPr/>
        </p:nvSpPr>
        <p:spPr>
          <a:xfrm>
            <a:off x="7018474" y="4951878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98" name="Ellipse 297"/>
          <p:cNvSpPr/>
          <p:nvPr/>
        </p:nvSpPr>
        <p:spPr>
          <a:xfrm>
            <a:off x="7018474" y="2791878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99" name="Ellipse 298"/>
          <p:cNvSpPr/>
          <p:nvPr/>
        </p:nvSpPr>
        <p:spPr>
          <a:xfrm>
            <a:off x="7018474" y="2971878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00" name="Ellipse 299"/>
          <p:cNvSpPr/>
          <p:nvPr/>
        </p:nvSpPr>
        <p:spPr>
          <a:xfrm>
            <a:off x="7018474" y="3151878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01" name="Ellipse 300"/>
          <p:cNvSpPr/>
          <p:nvPr/>
        </p:nvSpPr>
        <p:spPr>
          <a:xfrm>
            <a:off x="7018474" y="3331878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02" name="Ellipse 301"/>
          <p:cNvSpPr/>
          <p:nvPr/>
        </p:nvSpPr>
        <p:spPr>
          <a:xfrm>
            <a:off x="7018474" y="3691878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03" name="Ellipse 302"/>
          <p:cNvSpPr/>
          <p:nvPr/>
        </p:nvSpPr>
        <p:spPr>
          <a:xfrm>
            <a:off x="7018474" y="4051878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04" name="Ellipse 303"/>
          <p:cNvSpPr/>
          <p:nvPr/>
        </p:nvSpPr>
        <p:spPr>
          <a:xfrm>
            <a:off x="7018474" y="4413063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05" name="Ellipse 304"/>
          <p:cNvSpPr/>
          <p:nvPr/>
        </p:nvSpPr>
        <p:spPr>
          <a:xfrm>
            <a:off x="7018474" y="4771743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06" name="Ellipse 305"/>
          <p:cNvSpPr/>
          <p:nvPr/>
        </p:nvSpPr>
        <p:spPr>
          <a:xfrm>
            <a:off x="7018474" y="5131878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07" name="Ellipse 306"/>
          <p:cNvSpPr/>
          <p:nvPr/>
        </p:nvSpPr>
        <p:spPr>
          <a:xfrm>
            <a:off x="7018474" y="5311878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08" name="Ellipse 307"/>
          <p:cNvSpPr/>
          <p:nvPr/>
        </p:nvSpPr>
        <p:spPr>
          <a:xfrm>
            <a:off x="7018474" y="5491878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09" name="Ellipse 308"/>
          <p:cNvSpPr/>
          <p:nvPr/>
        </p:nvSpPr>
        <p:spPr>
          <a:xfrm>
            <a:off x="7018474" y="5671878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10" name="Ellipse 309"/>
          <p:cNvSpPr/>
          <p:nvPr/>
        </p:nvSpPr>
        <p:spPr>
          <a:xfrm>
            <a:off x="7018474" y="3511878"/>
            <a:ext cx="216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311" name="Richtungspfeil 310"/>
          <p:cNvSpPr/>
          <p:nvPr/>
        </p:nvSpPr>
        <p:spPr>
          <a:xfrm>
            <a:off x="7018474" y="2244406"/>
            <a:ext cx="288000" cy="144000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12" name="Richtungspfeil 311"/>
          <p:cNvSpPr/>
          <p:nvPr/>
        </p:nvSpPr>
        <p:spPr>
          <a:xfrm>
            <a:off x="7018474" y="2431878"/>
            <a:ext cx="288000" cy="144000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13" name="Richtungspfeil 312"/>
          <p:cNvSpPr/>
          <p:nvPr/>
        </p:nvSpPr>
        <p:spPr>
          <a:xfrm>
            <a:off x="7018474" y="2611878"/>
            <a:ext cx="288000" cy="144000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14" name="Richtungspfeil 313"/>
          <p:cNvSpPr/>
          <p:nvPr/>
        </p:nvSpPr>
        <p:spPr>
          <a:xfrm>
            <a:off x="7018474" y="2791878"/>
            <a:ext cx="288000" cy="144000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15" name="Richtungspfeil 314"/>
          <p:cNvSpPr/>
          <p:nvPr/>
        </p:nvSpPr>
        <p:spPr>
          <a:xfrm>
            <a:off x="7018474" y="2971878"/>
            <a:ext cx="288000" cy="144000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16" name="Richtungspfeil 315"/>
          <p:cNvSpPr/>
          <p:nvPr/>
        </p:nvSpPr>
        <p:spPr>
          <a:xfrm>
            <a:off x="7018474" y="3151878"/>
            <a:ext cx="288000" cy="144000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17" name="Richtungspfeil 316"/>
          <p:cNvSpPr/>
          <p:nvPr/>
        </p:nvSpPr>
        <p:spPr>
          <a:xfrm>
            <a:off x="7018474" y="3331484"/>
            <a:ext cx="288000" cy="144000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18" name="Richtungspfeil 317"/>
          <p:cNvSpPr/>
          <p:nvPr/>
        </p:nvSpPr>
        <p:spPr>
          <a:xfrm>
            <a:off x="7018474" y="3511878"/>
            <a:ext cx="288000" cy="144000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19" name="Richtungspfeil 318"/>
          <p:cNvSpPr/>
          <p:nvPr/>
        </p:nvSpPr>
        <p:spPr>
          <a:xfrm>
            <a:off x="7018474" y="3691878"/>
            <a:ext cx="288000" cy="144000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20" name="Richtungspfeil 319"/>
          <p:cNvSpPr/>
          <p:nvPr/>
        </p:nvSpPr>
        <p:spPr>
          <a:xfrm>
            <a:off x="7018474" y="3871878"/>
            <a:ext cx="288000" cy="144000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21" name="Richtungspfeil 320"/>
          <p:cNvSpPr/>
          <p:nvPr/>
        </p:nvSpPr>
        <p:spPr>
          <a:xfrm>
            <a:off x="7018474" y="4051878"/>
            <a:ext cx="288000" cy="144000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22" name="Richtungspfeil 321"/>
          <p:cNvSpPr/>
          <p:nvPr/>
        </p:nvSpPr>
        <p:spPr>
          <a:xfrm>
            <a:off x="7018474" y="4231878"/>
            <a:ext cx="288000" cy="144000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23" name="Richtungspfeil 322"/>
          <p:cNvSpPr/>
          <p:nvPr/>
        </p:nvSpPr>
        <p:spPr>
          <a:xfrm>
            <a:off x="7018474" y="4411878"/>
            <a:ext cx="288000" cy="144000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24" name="Richtungspfeil 323"/>
          <p:cNvSpPr/>
          <p:nvPr/>
        </p:nvSpPr>
        <p:spPr>
          <a:xfrm>
            <a:off x="7018474" y="4591878"/>
            <a:ext cx="288000" cy="144000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25" name="Richtungspfeil 324"/>
          <p:cNvSpPr/>
          <p:nvPr/>
        </p:nvSpPr>
        <p:spPr>
          <a:xfrm>
            <a:off x="7018474" y="4771878"/>
            <a:ext cx="288000" cy="144000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26" name="Richtungspfeil 325"/>
          <p:cNvSpPr/>
          <p:nvPr/>
        </p:nvSpPr>
        <p:spPr>
          <a:xfrm>
            <a:off x="7018474" y="4951878"/>
            <a:ext cx="288000" cy="144000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27" name="Richtungspfeil 326"/>
          <p:cNvSpPr/>
          <p:nvPr/>
        </p:nvSpPr>
        <p:spPr>
          <a:xfrm>
            <a:off x="7018474" y="5131878"/>
            <a:ext cx="288000" cy="144000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28" name="Richtungspfeil 327"/>
          <p:cNvSpPr/>
          <p:nvPr/>
        </p:nvSpPr>
        <p:spPr>
          <a:xfrm>
            <a:off x="7018474" y="5311878"/>
            <a:ext cx="288000" cy="144000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29" name="Richtungspfeil 328"/>
          <p:cNvSpPr/>
          <p:nvPr/>
        </p:nvSpPr>
        <p:spPr>
          <a:xfrm>
            <a:off x="7018474" y="5491878"/>
            <a:ext cx="288000" cy="144000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30" name="Richtungspfeil 329"/>
          <p:cNvSpPr/>
          <p:nvPr/>
        </p:nvSpPr>
        <p:spPr>
          <a:xfrm>
            <a:off x="7018474" y="5671878"/>
            <a:ext cx="288000" cy="144000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31" name="Rechteck 330"/>
          <p:cNvSpPr/>
          <p:nvPr/>
        </p:nvSpPr>
        <p:spPr>
          <a:xfrm rot="18667458">
            <a:off x="4819454" y="3507350"/>
            <a:ext cx="2037096" cy="523220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de-DE" sz="1400" dirty="0" err="1" smtClean="0"/>
              <a:t>FHIRSearch</a:t>
            </a:r>
            <a:r>
              <a:rPr lang="de-DE" sz="1400" dirty="0" smtClean="0"/>
              <a:t> / </a:t>
            </a:r>
            <a:r>
              <a:rPr lang="de-DE" sz="1400" dirty="0" err="1" smtClean="0"/>
              <a:t>FHIRcrackR</a:t>
            </a:r>
            <a:r>
              <a:rPr lang="de-DE" sz="1400" dirty="0" smtClean="0"/>
              <a:t>/</a:t>
            </a:r>
            <a:br>
              <a:rPr lang="de-DE" sz="1400" dirty="0" smtClean="0"/>
            </a:br>
            <a:r>
              <a:rPr lang="de-DE" sz="1400" dirty="0" err="1" smtClean="0"/>
              <a:t>FHIRExtinguisher</a:t>
            </a:r>
            <a:endParaRPr lang="de-DE" sz="1400" dirty="0"/>
          </a:p>
        </p:txBody>
      </p:sp>
      <p:sp>
        <p:nvSpPr>
          <p:cNvPr id="332" name="Rechteck 331"/>
          <p:cNvSpPr/>
          <p:nvPr/>
        </p:nvSpPr>
        <p:spPr>
          <a:xfrm rot="18667458">
            <a:off x="1723485" y="3710960"/>
            <a:ext cx="1216039" cy="307777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txBody>
          <a:bodyPr wrap="none">
            <a:spAutoFit/>
          </a:bodyPr>
          <a:lstStyle/>
          <a:p>
            <a:r>
              <a:rPr lang="de-DE" sz="1400" dirty="0" smtClean="0"/>
              <a:t>KIS, KAS, et al.</a:t>
            </a:r>
            <a:endParaRPr lang="de-DE" sz="1400" dirty="0"/>
          </a:p>
        </p:txBody>
      </p:sp>
      <p:sp>
        <p:nvSpPr>
          <p:cNvPr id="333" name="Rechteck 332"/>
          <p:cNvSpPr/>
          <p:nvPr/>
        </p:nvSpPr>
        <p:spPr>
          <a:xfrm rot="18667458">
            <a:off x="2289858" y="3777276"/>
            <a:ext cx="2408223" cy="307777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txBody>
          <a:bodyPr wrap="none">
            <a:spAutoFit/>
          </a:bodyPr>
          <a:lstStyle/>
          <a:p>
            <a:r>
              <a:rPr lang="de-DE" sz="1400" dirty="0" smtClean="0"/>
              <a:t>ETL-Strecken und DIZ-Prozesse</a:t>
            </a:r>
            <a:endParaRPr lang="de-DE" sz="1400" dirty="0"/>
          </a:p>
        </p:txBody>
      </p:sp>
      <p:sp>
        <p:nvSpPr>
          <p:cNvPr id="334" name="Rechteck 333"/>
          <p:cNvSpPr/>
          <p:nvPr/>
        </p:nvSpPr>
        <p:spPr>
          <a:xfrm rot="18667458">
            <a:off x="6696490" y="3652843"/>
            <a:ext cx="720069" cy="307777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txBody>
          <a:bodyPr wrap="none">
            <a:spAutoFit/>
          </a:bodyPr>
          <a:lstStyle/>
          <a:p>
            <a:r>
              <a:rPr lang="de-DE" sz="1400" dirty="0" smtClean="0"/>
              <a:t>R &amp; Co.</a:t>
            </a:r>
            <a:endParaRPr lang="de-DE" sz="1400" dirty="0"/>
          </a:p>
        </p:txBody>
      </p:sp>
      <p:sp>
        <p:nvSpPr>
          <p:cNvPr id="335" name="Rechteck 334"/>
          <p:cNvSpPr/>
          <p:nvPr/>
        </p:nvSpPr>
        <p:spPr>
          <a:xfrm rot="18667458">
            <a:off x="7149610" y="3611535"/>
            <a:ext cx="2335960" cy="523220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txBody>
          <a:bodyPr wrap="none">
            <a:spAutoFit/>
          </a:bodyPr>
          <a:lstStyle/>
          <a:p>
            <a:r>
              <a:rPr lang="de-DE" sz="1400" dirty="0"/>
              <a:t>Annotierte </a:t>
            </a:r>
            <a:r>
              <a:rPr lang="de-DE" sz="1400" dirty="0" smtClean="0"/>
              <a:t>bedingt anonyme 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Lokalergebnisse</a:t>
            </a:r>
          </a:p>
        </p:txBody>
      </p:sp>
      <p:pic>
        <p:nvPicPr>
          <p:cNvPr id="336" name="Grafik 3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376" y="6605243"/>
            <a:ext cx="527504" cy="282041"/>
          </a:xfrm>
          <a:prstGeom prst="rect">
            <a:avLst/>
          </a:prstGeom>
        </p:spPr>
      </p:pic>
      <p:pic>
        <p:nvPicPr>
          <p:cNvPr id="337" name="Grafik 33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503814" y="6536208"/>
            <a:ext cx="641792" cy="362662"/>
          </a:xfrm>
          <a:prstGeom prst="rect">
            <a:avLst/>
          </a:prstGeom>
        </p:spPr>
      </p:pic>
      <p:cxnSp>
        <p:nvCxnSpPr>
          <p:cNvPr id="338" name="Gekrümmter Verbinder 337"/>
          <p:cNvCxnSpPr>
            <a:stCxn id="221" idx="6"/>
            <a:endCxn id="341" idx="1"/>
          </p:cNvCxnSpPr>
          <p:nvPr/>
        </p:nvCxnSpPr>
        <p:spPr>
          <a:xfrm flipV="1">
            <a:off x="8308905" y="3226183"/>
            <a:ext cx="1582781" cy="1982329"/>
          </a:xfrm>
          <a:prstGeom prst="curvedConnector3">
            <a:avLst>
              <a:gd name="adj1" fmla="val 50000"/>
            </a:avLst>
          </a:prstGeom>
          <a:ln w="38100">
            <a:solidFill>
              <a:srgbClr val="00375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Gekrümmter Verbinder 338"/>
          <p:cNvCxnSpPr>
            <a:stCxn id="211" idx="6"/>
            <a:endCxn id="341" idx="1"/>
          </p:cNvCxnSpPr>
          <p:nvPr/>
        </p:nvCxnSpPr>
        <p:spPr>
          <a:xfrm>
            <a:off x="8308905" y="2508512"/>
            <a:ext cx="1582781" cy="717671"/>
          </a:xfrm>
          <a:prstGeom prst="curvedConnector3">
            <a:avLst>
              <a:gd name="adj1" fmla="val 50000"/>
            </a:avLst>
          </a:prstGeom>
          <a:ln w="38100">
            <a:solidFill>
              <a:srgbClr val="00375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Gekrümmter Verbinder 339"/>
          <p:cNvCxnSpPr>
            <a:stCxn id="210" idx="6"/>
            <a:endCxn id="341" idx="1"/>
          </p:cNvCxnSpPr>
          <p:nvPr/>
        </p:nvCxnSpPr>
        <p:spPr>
          <a:xfrm>
            <a:off x="8308905" y="2328512"/>
            <a:ext cx="1582781" cy="897671"/>
          </a:xfrm>
          <a:prstGeom prst="curvedConnector3">
            <a:avLst>
              <a:gd name="adj1" fmla="val 50000"/>
            </a:avLst>
          </a:prstGeom>
          <a:ln w="38100">
            <a:solidFill>
              <a:srgbClr val="00375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Abgerundetes Rechteck 340"/>
          <p:cNvSpPr/>
          <p:nvPr/>
        </p:nvSpPr>
        <p:spPr>
          <a:xfrm>
            <a:off x="9891686" y="2248887"/>
            <a:ext cx="2136348" cy="1954592"/>
          </a:xfrm>
          <a:prstGeom prst="roundRect">
            <a:avLst/>
          </a:prstGeom>
          <a:solidFill>
            <a:srgbClr val="003754">
              <a:alpha val="10196"/>
            </a:srgbClr>
          </a:solidFill>
          <a:ln w="38100">
            <a:solidFill>
              <a:srgbClr val="00375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003754"/>
                </a:solidFill>
              </a:rPr>
              <a:t>„SMPC“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err="1" smtClean="0">
                <a:solidFill>
                  <a:srgbClr val="003754"/>
                </a:solidFill>
              </a:rPr>
              <a:t>EasySMPC</a:t>
            </a:r>
            <a:r>
              <a:rPr lang="de-DE" sz="2000" dirty="0" smtClean="0">
                <a:solidFill>
                  <a:srgbClr val="003754"/>
                </a:solidFill>
              </a:rPr>
              <a:t/>
            </a:r>
            <a:br>
              <a:rPr lang="de-DE" sz="2000" dirty="0" smtClean="0">
                <a:solidFill>
                  <a:srgbClr val="003754"/>
                </a:solidFill>
              </a:rPr>
            </a:br>
            <a:r>
              <a:rPr lang="de-DE" sz="2000" dirty="0" smtClean="0">
                <a:solidFill>
                  <a:srgbClr val="003754"/>
                </a:solidFill>
              </a:rPr>
              <a:t>(</a:t>
            </a:r>
            <a:r>
              <a:rPr lang="de-DE" sz="2000" dirty="0" err="1" smtClean="0">
                <a:solidFill>
                  <a:srgbClr val="003754"/>
                </a:solidFill>
              </a:rPr>
              <a:t>TUDa</a:t>
            </a:r>
            <a:r>
              <a:rPr lang="de-DE" sz="2000" dirty="0" smtClean="0">
                <a:solidFill>
                  <a:srgbClr val="003754"/>
                </a:solidFill>
              </a:rPr>
              <a:t>/BIH)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err="1">
                <a:solidFill>
                  <a:srgbClr val="003754"/>
                </a:solidFill>
              </a:rPr>
              <a:t>f</a:t>
            </a:r>
            <a:r>
              <a:rPr lang="de-DE" sz="2000" b="1" dirty="0" err="1" smtClean="0">
                <a:solidFill>
                  <a:srgbClr val="003754"/>
                </a:solidFill>
              </a:rPr>
              <a:t>drtd</a:t>
            </a:r>
            <a:r>
              <a:rPr lang="de-DE" sz="2000" dirty="0" smtClean="0">
                <a:solidFill>
                  <a:srgbClr val="003754"/>
                </a:solidFill>
              </a:rPr>
              <a:t/>
            </a:r>
            <a:br>
              <a:rPr lang="de-DE" sz="2000" dirty="0" smtClean="0">
                <a:solidFill>
                  <a:srgbClr val="003754"/>
                </a:solidFill>
              </a:rPr>
            </a:br>
            <a:r>
              <a:rPr lang="de-DE" sz="2000" dirty="0" smtClean="0">
                <a:solidFill>
                  <a:srgbClr val="003754"/>
                </a:solidFill>
              </a:rPr>
              <a:t>(KUM|LMU)</a:t>
            </a:r>
          </a:p>
        </p:txBody>
      </p:sp>
      <p:cxnSp>
        <p:nvCxnSpPr>
          <p:cNvPr id="342" name="Gekrümmter Verbinder 341"/>
          <p:cNvCxnSpPr>
            <a:stCxn id="212" idx="6"/>
            <a:endCxn id="341" idx="1"/>
          </p:cNvCxnSpPr>
          <p:nvPr/>
        </p:nvCxnSpPr>
        <p:spPr>
          <a:xfrm>
            <a:off x="8308905" y="2688512"/>
            <a:ext cx="1582781" cy="537671"/>
          </a:xfrm>
          <a:prstGeom prst="curvedConnector3">
            <a:avLst>
              <a:gd name="adj1" fmla="val 50000"/>
            </a:avLst>
          </a:prstGeom>
          <a:ln w="38100">
            <a:solidFill>
              <a:srgbClr val="00375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Gekrümmter Verbinder 342"/>
          <p:cNvCxnSpPr>
            <a:stCxn id="213" idx="6"/>
            <a:endCxn id="341" idx="1"/>
          </p:cNvCxnSpPr>
          <p:nvPr/>
        </p:nvCxnSpPr>
        <p:spPr>
          <a:xfrm flipV="1">
            <a:off x="8308905" y="3226183"/>
            <a:ext cx="1582781" cy="362329"/>
          </a:xfrm>
          <a:prstGeom prst="curvedConnector3">
            <a:avLst>
              <a:gd name="adj1" fmla="val 50000"/>
            </a:avLst>
          </a:prstGeom>
          <a:ln w="38100">
            <a:solidFill>
              <a:srgbClr val="00375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feld 343"/>
          <p:cNvSpPr txBox="1"/>
          <p:nvPr/>
        </p:nvSpPr>
        <p:spPr>
          <a:xfrm>
            <a:off x="247246" y="194676"/>
            <a:ext cx="6573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solidFill>
                  <a:srgbClr val="003754"/>
                </a:solidFill>
              </a:rPr>
              <a:t>Collaboration</a:t>
            </a:r>
            <a:r>
              <a:rPr lang="de-DE" sz="2400" b="1" dirty="0" smtClean="0">
                <a:solidFill>
                  <a:srgbClr val="003754"/>
                </a:solidFill>
              </a:rPr>
              <a:t> </a:t>
            </a:r>
            <a:r>
              <a:rPr lang="de-DE" sz="2400" b="1" dirty="0">
                <a:solidFill>
                  <a:srgbClr val="003754"/>
                </a:solidFill>
              </a:rPr>
              <a:t>on Rare </a:t>
            </a:r>
            <a:r>
              <a:rPr lang="de-DE" sz="2400" b="1" dirty="0" err="1" smtClean="0">
                <a:solidFill>
                  <a:srgbClr val="003754"/>
                </a:solidFill>
              </a:rPr>
              <a:t>Diseases</a:t>
            </a:r>
            <a:r>
              <a:rPr lang="de-DE" sz="2400" b="1" dirty="0" smtClean="0">
                <a:solidFill>
                  <a:srgbClr val="003754"/>
                </a:solidFill>
              </a:rPr>
              <a:t> (CORD-MI)</a:t>
            </a:r>
          </a:p>
          <a:p>
            <a:r>
              <a:rPr lang="de-DE" sz="2400" b="1" dirty="0" smtClean="0">
                <a:solidFill>
                  <a:srgbClr val="003754"/>
                </a:solidFill>
              </a:rPr>
              <a:t>Neue Ansätze der Ergebniszusammenführung</a:t>
            </a:r>
          </a:p>
        </p:txBody>
      </p:sp>
      <p:pic>
        <p:nvPicPr>
          <p:cNvPr id="345" name="Grafik 3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8474" y="89775"/>
            <a:ext cx="1823527" cy="957174"/>
          </a:xfrm>
          <a:prstGeom prst="rect">
            <a:avLst/>
          </a:prstGeom>
        </p:spPr>
      </p:pic>
      <p:cxnSp>
        <p:nvCxnSpPr>
          <p:cNvPr id="346" name="Gerader Verbinder 345"/>
          <p:cNvCxnSpPr/>
          <p:nvPr/>
        </p:nvCxnSpPr>
        <p:spPr>
          <a:xfrm flipV="1">
            <a:off x="-1" y="6536208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7" name="Grafik 3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02" y="6569007"/>
            <a:ext cx="733000" cy="322683"/>
          </a:xfrm>
          <a:prstGeom prst="rect">
            <a:avLst/>
          </a:prstGeom>
        </p:spPr>
      </p:pic>
      <p:pic>
        <p:nvPicPr>
          <p:cNvPr id="348" name="Grafik 3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790" y="6640787"/>
            <a:ext cx="565230" cy="214723"/>
          </a:xfrm>
          <a:prstGeom prst="rect">
            <a:avLst/>
          </a:prstGeom>
        </p:spPr>
      </p:pic>
      <p:pic>
        <p:nvPicPr>
          <p:cNvPr id="349" name="Grafik 3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6844" y="6608553"/>
            <a:ext cx="896659" cy="315575"/>
          </a:xfrm>
          <a:prstGeom prst="rect">
            <a:avLst/>
          </a:prstGeom>
        </p:spPr>
      </p:pic>
      <p:sp>
        <p:nvSpPr>
          <p:cNvPr id="350" name="Abgerundetes Rechteck 349"/>
          <p:cNvSpPr/>
          <p:nvPr/>
        </p:nvSpPr>
        <p:spPr>
          <a:xfrm>
            <a:off x="8185019" y="6152927"/>
            <a:ext cx="365706" cy="2770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1" name="Textfeld 350"/>
          <p:cNvSpPr txBox="1"/>
          <p:nvPr/>
        </p:nvSpPr>
        <p:spPr>
          <a:xfrm>
            <a:off x="8135464" y="6159397"/>
            <a:ext cx="619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</a:rPr>
              <a:t>Ü2b</a:t>
            </a:r>
            <a:endParaRPr lang="de-DE" sz="1400" b="1" dirty="0">
              <a:solidFill>
                <a:srgbClr val="FF0000"/>
              </a:solidFill>
            </a:endParaRPr>
          </a:p>
        </p:txBody>
      </p:sp>
      <p:sp>
        <p:nvSpPr>
          <p:cNvPr id="352" name="Ellipse 351"/>
          <p:cNvSpPr/>
          <p:nvPr/>
        </p:nvSpPr>
        <p:spPr>
          <a:xfrm>
            <a:off x="8092905" y="5676512"/>
            <a:ext cx="216000" cy="14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353" name="Abgerundetes Rechteck 352"/>
          <p:cNvSpPr/>
          <p:nvPr/>
        </p:nvSpPr>
        <p:spPr>
          <a:xfrm>
            <a:off x="6250589" y="1470620"/>
            <a:ext cx="458735" cy="3261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4" name="Textfeld 353"/>
          <p:cNvSpPr txBox="1"/>
          <p:nvPr/>
        </p:nvSpPr>
        <p:spPr>
          <a:xfrm>
            <a:off x="6225035" y="1527938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</a:rPr>
              <a:t>Ü2a</a:t>
            </a:r>
            <a:endParaRPr lang="de-DE" sz="1400" b="1" dirty="0">
              <a:solidFill>
                <a:srgbClr val="FF0000"/>
              </a:solidFill>
            </a:endParaRPr>
          </a:p>
        </p:txBody>
      </p:sp>
      <p:sp>
        <p:nvSpPr>
          <p:cNvPr id="355" name="Abgerundetes Rechteck 354"/>
          <p:cNvSpPr/>
          <p:nvPr/>
        </p:nvSpPr>
        <p:spPr>
          <a:xfrm>
            <a:off x="6292311" y="6173544"/>
            <a:ext cx="458735" cy="3261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6" name="Textfeld 355"/>
          <p:cNvSpPr txBox="1"/>
          <p:nvPr/>
        </p:nvSpPr>
        <p:spPr>
          <a:xfrm>
            <a:off x="6282043" y="6186670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</a:rPr>
              <a:t>Ü2a</a:t>
            </a:r>
            <a:endParaRPr lang="de-DE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1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301" y="6386860"/>
            <a:ext cx="815923" cy="35918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34100" y="166600"/>
            <a:ext cx="10150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rgbClr val="003754"/>
                </a:solidFill>
              </a:rPr>
              <a:t>Collaboration</a:t>
            </a:r>
            <a:r>
              <a:rPr lang="de-DE" sz="2400" b="1" dirty="0">
                <a:solidFill>
                  <a:srgbClr val="003754"/>
                </a:solidFill>
              </a:rPr>
              <a:t> on Rare </a:t>
            </a:r>
            <a:r>
              <a:rPr lang="de-DE" sz="2400" b="1" dirty="0" err="1" smtClean="0">
                <a:solidFill>
                  <a:srgbClr val="003754"/>
                </a:solidFill>
              </a:rPr>
              <a:t>Diseases</a:t>
            </a:r>
            <a:r>
              <a:rPr lang="de-DE" sz="2400" b="1" dirty="0" smtClean="0">
                <a:solidFill>
                  <a:srgbClr val="003754"/>
                </a:solidFill>
              </a:rPr>
              <a:t> (CORD-MI)</a:t>
            </a:r>
          </a:p>
          <a:p>
            <a:r>
              <a:rPr lang="de-DE" sz="2400" b="1" dirty="0" smtClean="0">
                <a:solidFill>
                  <a:srgbClr val="003754"/>
                </a:solidFill>
              </a:rPr>
              <a:t>in der MI-Initiative des BMBF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05" y="6440819"/>
            <a:ext cx="565230" cy="214723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3" name="Rechteck 12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19" name="Gerader Verbinder 18"/>
          <p:cNvCxnSpPr/>
          <p:nvPr/>
        </p:nvCxnSpPr>
        <p:spPr>
          <a:xfrm flipV="1">
            <a:off x="-1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813158" y="1302678"/>
            <a:ext cx="105156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3754"/>
                </a:solidFill>
              </a:rPr>
              <a:t> </a:t>
            </a:r>
            <a:endParaRPr lang="de-DE" dirty="0">
              <a:solidFill>
                <a:srgbClr val="003754"/>
              </a:solidFill>
            </a:endParaRPr>
          </a:p>
          <a:p>
            <a:endParaRPr lang="de-DE" sz="2000" dirty="0" smtClean="0">
              <a:solidFill>
                <a:srgbClr val="003754"/>
              </a:solidFill>
            </a:endParaRPr>
          </a:p>
          <a:p>
            <a:endParaRPr lang="de-DE" sz="2000" dirty="0" smtClean="0">
              <a:solidFill>
                <a:srgbClr val="003754"/>
              </a:solidFill>
            </a:endParaRPr>
          </a:p>
          <a:p>
            <a:r>
              <a:rPr lang="de-DE" sz="2000" dirty="0" smtClean="0">
                <a:solidFill>
                  <a:srgbClr val="003754"/>
                </a:solidFill>
              </a:rPr>
              <a:t>Vielen Dank für Ihre Aufmerksamkeit </a:t>
            </a:r>
            <a:r>
              <a:rPr lang="de-DE" sz="2000" dirty="0">
                <a:solidFill>
                  <a:srgbClr val="003754"/>
                </a:solidFill>
              </a:rPr>
              <a:t>	</a:t>
            </a:r>
          </a:p>
          <a:p>
            <a:endParaRPr lang="de-DE" sz="2000" dirty="0" smtClean="0">
              <a:solidFill>
                <a:srgbClr val="003754"/>
              </a:solidFill>
            </a:endParaRPr>
          </a:p>
          <a:p>
            <a:endParaRPr lang="de-DE" sz="2000" dirty="0" smtClean="0">
              <a:solidFill>
                <a:srgbClr val="003754"/>
              </a:solidFill>
            </a:endParaRPr>
          </a:p>
          <a:p>
            <a:endParaRPr lang="de-DE" sz="2000" dirty="0">
              <a:solidFill>
                <a:srgbClr val="003754"/>
              </a:solidFill>
            </a:endParaRPr>
          </a:p>
          <a:p>
            <a:endParaRPr lang="de-DE" sz="2000" dirty="0">
              <a:solidFill>
                <a:srgbClr val="003754"/>
              </a:solidFill>
            </a:endParaRPr>
          </a:p>
          <a:p>
            <a:r>
              <a:rPr lang="de-DE" sz="2000" dirty="0" smtClean="0">
                <a:solidFill>
                  <a:srgbClr val="003754"/>
                </a:solidFill>
              </a:rPr>
              <a:t>Josef Schepers</a:t>
            </a:r>
          </a:p>
          <a:p>
            <a:endParaRPr lang="de-DE" sz="2000" dirty="0" smtClean="0">
              <a:solidFill>
                <a:srgbClr val="003754"/>
              </a:solidFill>
            </a:endParaRPr>
          </a:p>
          <a:p>
            <a:r>
              <a:rPr lang="de-DE" sz="1200" dirty="0">
                <a:solidFill>
                  <a:srgbClr val="003754"/>
                </a:solidFill>
              </a:rPr>
              <a:t>j</a:t>
            </a:r>
            <a:r>
              <a:rPr lang="de-DE" sz="1200" dirty="0" smtClean="0">
                <a:solidFill>
                  <a:srgbClr val="003754"/>
                </a:solidFill>
              </a:rPr>
              <a:t>osef.schepers@charite.de; josef.schepers@bihealth.de</a:t>
            </a:r>
          </a:p>
          <a:p>
            <a:endParaRPr lang="de-DE" sz="1200" dirty="0" smtClean="0">
              <a:solidFill>
                <a:srgbClr val="003754"/>
              </a:solidFill>
            </a:endParaRPr>
          </a:p>
          <a:p>
            <a:endParaRPr lang="de-DE" sz="2000" dirty="0" smtClean="0">
              <a:solidFill>
                <a:srgbClr val="003754"/>
              </a:solidFill>
            </a:endParaRPr>
          </a:p>
          <a:p>
            <a:endParaRPr lang="de-DE" sz="2000" dirty="0">
              <a:solidFill>
                <a:srgbClr val="003754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517394" y="6383891"/>
            <a:ext cx="454156" cy="365125"/>
          </a:xfrm>
        </p:spPr>
        <p:txBody>
          <a:bodyPr/>
          <a:lstStyle/>
          <a:p>
            <a:fld id="{FB38BD5B-C513-5D48-961B-7A15C2F163C9}" type="slidenum">
              <a:rPr lang="de-DE" smtClean="0"/>
              <a:t>17</a:t>
            </a:fld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245145" y="2763693"/>
            <a:ext cx="5925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3754"/>
                </a:solidFill>
              </a:rPr>
              <a:t>Herzlich Willkommen </a:t>
            </a:r>
            <a:r>
              <a:rPr lang="de-DE" sz="2000" dirty="0" smtClean="0">
                <a:solidFill>
                  <a:srgbClr val="003754"/>
                </a:solidFill>
              </a:rPr>
              <a:t>zum 10. CORD-MI-</a:t>
            </a:r>
            <a:r>
              <a:rPr lang="de-DE" sz="2000" dirty="0" err="1" smtClean="0">
                <a:solidFill>
                  <a:srgbClr val="003754"/>
                </a:solidFill>
              </a:rPr>
              <a:t>WebWorkshop</a:t>
            </a:r>
            <a:endParaRPr lang="de-DE" sz="2000" dirty="0">
              <a:solidFill>
                <a:srgbClr val="003754"/>
              </a:solidFill>
            </a:endParaRP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403174"/>
              </p:ext>
            </p:extLst>
          </p:nvPr>
        </p:nvGraphicFramePr>
        <p:xfrm>
          <a:off x="6338657" y="3270469"/>
          <a:ext cx="5290842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90842">
                  <a:extLst>
                    <a:ext uri="{9D8B030D-6E8A-4147-A177-3AD203B41FA5}">
                      <a16:colId xmlns:a16="http://schemas.microsoft.com/office/drawing/2014/main" val="2825960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solidFill>
                            <a:srgbClr val="003754"/>
                          </a:solidFill>
                          <a:effectLst/>
                        </a:rPr>
                        <a:t>10. CORD-MI-</a:t>
                      </a:r>
                      <a:r>
                        <a:rPr lang="de-DE" sz="1800" dirty="0" err="1" smtClean="0">
                          <a:solidFill>
                            <a:srgbClr val="003754"/>
                          </a:solidFill>
                          <a:effectLst/>
                        </a:rPr>
                        <a:t>WebWorkshop</a:t>
                      </a:r>
                      <a:r>
                        <a:rPr lang="de-DE" sz="1800" dirty="0" smtClean="0">
                          <a:solidFill>
                            <a:srgbClr val="003754"/>
                          </a:solidFill>
                          <a:effectLst/>
                        </a:rPr>
                        <a:t> </a:t>
                      </a:r>
                      <a:br>
                        <a:rPr lang="de-DE" sz="1800" dirty="0" smtClean="0">
                          <a:solidFill>
                            <a:srgbClr val="003754"/>
                          </a:solidFill>
                          <a:effectLst/>
                        </a:rPr>
                      </a:br>
                      <a:r>
                        <a:rPr lang="de-DE" sz="1800" dirty="0" smtClean="0">
                          <a:solidFill>
                            <a:srgbClr val="003754"/>
                          </a:solidFill>
                          <a:effectLst/>
                        </a:rPr>
                        <a:t>als</a:t>
                      </a:r>
                      <a:r>
                        <a:rPr lang="de-DE" sz="1800" baseline="0" dirty="0" smtClean="0">
                          <a:solidFill>
                            <a:srgbClr val="003754"/>
                          </a:solidFill>
                          <a:effectLst/>
                        </a:rPr>
                        <a:t> Abschlussworkshop des 4. MII-</a:t>
                      </a:r>
                      <a:r>
                        <a:rPr lang="de-DE" sz="1800" baseline="0" dirty="0" err="1" smtClean="0">
                          <a:solidFill>
                            <a:srgbClr val="003754"/>
                          </a:solidFill>
                          <a:effectLst/>
                        </a:rPr>
                        <a:t>Projektathon</a:t>
                      </a:r>
                      <a:r>
                        <a:rPr lang="de-DE" sz="1800" dirty="0">
                          <a:solidFill>
                            <a:srgbClr val="003754"/>
                          </a:solidFill>
                          <a:effectLst/>
                        </a:rPr>
                        <a:t/>
                      </a:r>
                      <a:br>
                        <a:rPr lang="de-DE" sz="1800" dirty="0">
                          <a:solidFill>
                            <a:srgbClr val="003754"/>
                          </a:solidFill>
                          <a:effectLst/>
                        </a:rPr>
                      </a:br>
                      <a:r>
                        <a:rPr lang="de-DE" sz="1800" dirty="0" smtClean="0">
                          <a:solidFill>
                            <a:srgbClr val="003754"/>
                          </a:solidFill>
                          <a:effectLst/>
                        </a:rPr>
                        <a:t>Freitag, 16. April 2021, </a:t>
                      </a:r>
                      <a:r>
                        <a:rPr lang="de-DE" sz="1800" dirty="0">
                          <a:solidFill>
                            <a:srgbClr val="003754"/>
                          </a:solidFill>
                          <a:effectLst/>
                        </a:rPr>
                        <a:t>13:57 - 16:00 (CET) </a:t>
                      </a:r>
                      <a:br>
                        <a:rPr lang="de-DE" sz="1800" dirty="0">
                          <a:solidFill>
                            <a:srgbClr val="003754"/>
                          </a:solidFill>
                          <a:effectLst/>
                        </a:rPr>
                      </a:br>
                      <a:r>
                        <a:rPr lang="de-DE" sz="1100" dirty="0">
                          <a:solidFill>
                            <a:srgbClr val="003754"/>
                          </a:solidFill>
                          <a:effectLst/>
                        </a:rPr>
                        <a:t/>
                      </a:r>
                      <a:br>
                        <a:rPr lang="de-DE" sz="1100" dirty="0">
                          <a:solidFill>
                            <a:srgbClr val="003754"/>
                          </a:solidFill>
                          <a:effectLst/>
                        </a:rPr>
                      </a:br>
                      <a:r>
                        <a:rPr lang="de-DE" sz="1100" dirty="0">
                          <a:solidFill>
                            <a:srgbClr val="003754"/>
                          </a:solidFill>
                          <a:effectLst/>
                        </a:rPr>
                        <a:t>Nehmen Sie an meinem Meeting per Computer, Tablet oder Smartphone teil. </a:t>
                      </a:r>
                      <a:br>
                        <a:rPr lang="de-DE" sz="1100" dirty="0">
                          <a:solidFill>
                            <a:srgbClr val="003754"/>
                          </a:solidFill>
                          <a:effectLst/>
                        </a:rPr>
                      </a:br>
                      <a:r>
                        <a:rPr lang="de-DE" sz="1800" u="sng" dirty="0">
                          <a:solidFill>
                            <a:srgbClr val="003754"/>
                          </a:solidFill>
                          <a:effectLst/>
                          <a:hlinkClick r:id="rId7"/>
                        </a:rPr>
                        <a:t>https://</a:t>
                      </a:r>
                      <a:r>
                        <a:rPr lang="de-DE" sz="1800" u="sng" dirty="0" smtClean="0">
                          <a:solidFill>
                            <a:srgbClr val="003754"/>
                          </a:solidFill>
                          <a:effectLst/>
                          <a:hlinkClick r:id="rId7"/>
                        </a:rPr>
                        <a:t>www.gotomeet.me/cord-mi/10wws</a:t>
                      </a:r>
                      <a:r>
                        <a:rPr lang="de-DE" sz="1800" dirty="0" smtClean="0">
                          <a:solidFill>
                            <a:srgbClr val="003754"/>
                          </a:solidFill>
                          <a:effectLst/>
                        </a:rPr>
                        <a:t> </a:t>
                      </a:r>
                      <a:r>
                        <a:rPr lang="de-DE" sz="1100" dirty="0">
                          <a:solidFill>
                            <a:srgbClr val="003754"/>
                          </a:solidFill>
                          <a:effectLst/>
                        </a:rPr>
                        <a:t/>
                      </a:r>
                      <a:br>
                        <a:rPr lang="de-DE" sz="1100" dirty="0">
                          <a:solidFill>
                            <a:srgbClr val="003754"/>
                          </a:solidFill>
                          <a:effectLst/>
                        </a:rPr>
                      </a:br>
                      <a:r>
                        <a:rPr lang="de-DE" sz="1100" dirty="0">
                          <a:solidFill>
                            <a:srgbClr val="003754"/>
                          </a:solidFill>
                          <a:effectLst/>
                        </a:rPr>
                        <a:t/>
                      </a:r>
                      <a:br>
                        <a:rPr lang="de-DE" sz="1100" dirty="0">
                          <a:solidFill>
                            <a:srgbClr val="003754"/>
                          </a:solidFill>
                          <a:effectLst/>
                        </a:rPr>
                      </a:br>
                      <a:r>
                        <a:rPr lang="de-DE" sz="1100" dirty="0">
                          <a:solidFill>
                            <a:srgbClr val="003754"/>
                          </a:solidFill>
                          <a:effectLst/>
                        </a:rPr>
                        <a:t>Sie können sich auch über ein Telefon einwählen. </a:t>
                      </a:r>
                      <a:br>
                        <a:rPr lang="de-DE" sz="1100" dirty="0">
                          <a:solidFill>
                            <a:srgbClr val="003754"/>
                          </a:solidFill>
                          <a:effectLst/>
                        </a:rPr>
                      </a:br>
                      <a:r>
                        <a:rPr lang="de-DE" sz="1100" dirty="0" smtClean="0">
                          <a:solidFill>
                            <a:srgbClr val="003754"/>
                          </a:solidFill>
                        </a:rPr>
                        <a:t>Deutschland: </a:t>
                      </a:r>
                      <a:r>
                        <a:rPr lang="de-DE" sz="1100" dirty="0" smtClean="0">
                          <a:solidFill>
                            <a:srgbClr val="003754"/>
                          </a:solidFill>
                          <a:hlinkClick r:id="rId8"/>
                        </a:rPr>
                        <a:t>+49 891 2140 2090</a:t>
                      </a:r>
                      <a:r>
                        <a:rPr lang="de-DE" sz="1100" dirty="0" smtClean="0">
                          <a:solidFill>
                            <a:srgbClr val="003754"/>
                          </a:solidFill>
                        </a:rPr>
                        <a:t>  ---  </a:t>
                      </a:r>
                      <a:r>
                        <a:rPr lang="de-DE" sz="1100" b="1" dirty="0" smtClean="0">
                          <a:solidFill>
                            <a:srgbClr val="003754"/>
                          </a:solidFill>
                        </a:rPr>
                        <a:t>Zugangscode:</a:t>
                      </a:r>
                      <a:r>
                        <a:rPr lang="de-DE" sz="1100" dirty="0" smtClean="0">
                          <a:solidFill>
                            <a:srgbClr val="003754"/>
                          </a:solidFill>
                        </a:rPr>
                        <a:t> 728-923-293 </a:t>
                      </a:r>
                      <a:r>
                        <a:rPr lang="de-DE" sz="1100" dirty="0">
                          <a:solidFill>
                            <a:srgbClr val="003754"/>
                          </a:solidFill>
                          <a:effectLst/>
                        </a:rPr>
                        <a:t/>
                      </a:r>
                      <a:br>
                        <a:rPr lang="de-DE" sz="1100" dirty="0">
                          <a:solidFill>
                            <a:srgbClr val="003754"/>
                          </a:solidFill>
                          <a:effectLst/>
                        </a:rPr>
                      </a:br>
                      <a:r>
                        <a:rPr lang="de-DE" sz="1100" dirty="0">
                          <a:solidFill>
                            <a:srgbClr val="003754"/>
                          </a:solidFill>
                          <a:effectLst/>
                        </a:rPr>
                        <a:t/>
                      </a:r>
                      <a:br>
                        <a:rPr lang="de-DE" sz="1100" dirty="0">
                          <a:solidFill>
                            <a:srgbClr val="003754"/>
                          </a:solidFill>
                          <a:effectLst/>
                        </a:rPr>
                      </a:br>
                      <a:r>
                        <a:rPr lang="de-DE" sz="600" dirty="0">
                          <a:solidFill>
                            <a:srgbClr val="003754"/>
                          </a:solidFill>
                          <a:effectLst/>
                        </a:rPr>
                        <a:t>Sie kennen </a:t>
                      </a:r>
                      <a:r>
                        <a:rPr lang="de-DE" sz="600" dirty="0" err="1">
                          <a:solidFill>
                            <a:srgbClr val="003754"/>
                          </a:solidFill>
                          <a:effectLst/>
                        </a:rPr>
                        <a:t>GoToMeeting</a:t>
                      </a:r>
                      <a:r>
                        <a:rPr lang="de-DE" sz="600" dirty="0">
                          <a:solidFill>
                            <a:srgbClr val="003754"/>
                          </a:solidFill>
                          <a:effectLst/>
                        </a:rPr>
                        <a:t> noch nicht? Installieren Sie jetzt die App, damit Sie für Ihr erstes Meeting bereit sind: </a:t>
                      </a:r>
                      <a:r>
                        <a:rPr lang="de-DE" sz="600" u="sng" dirty="0">
                          <a:solidFill>
                            <a:srgbClr val="003754"/>
                          </a:solidFill>
                          <a:effectLst/>
                          <a:hlinkClick r:id="rId9"/>
                        </a:rPr>
                        <a:t>https://global.gotomeeting.com/install/235302653</a:t>
                      </a:r>
                      <a:endParaRPr lang="de-DE" sz="1100" dirty="0">
                        <a:solidFill>
                          <a:srgbClr val="00375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754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01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53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/>
          <p:cNvSpPr txBox="1"/>
          <p:nvPr/>
        </p:nvSpPr>
        <p:spPr>
          <a:xfrm>
            <a:off x="85940" y="184916"/>
            <a:ext cx="10594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rgbClr val="003754"/>
                </a:solidFill>
              </a:rPr>
              <a:t>Collaboration</a:t>
            </a:r>
            <a:r>
              <a:rPr lang="de-DE" sz="2400" b="1" dirty="0">
                <a:solidFill>
                  <a:srgbClr val="003754"/>
                </a:solidFill>
              </a:rPr>
              <a:t> on Rare </a:t>
            </a:r>
            <a:r>
              <a:rPr lang="de-DE" sz="2400" b="1" dirty="0" err="1" smtClean="0">
                <a:solidFill>
                  <a:srgbClr val="003754"/>
                </a:solidFill>
              </a:rPr>
              <a:t>Diseases</a:t>
            </a:r>
            <a:r>
              <a:rPr lang="de-DE" sz="2400" b="1" dirty="0" smtClean="0">
                <a:solidFill>
                  <a:srgbClr val="003754"/>
                </a:solidFill>
              </a:rPr>
              <a:t>  (CORD-MI) </a:t>
            </a:r>
            <a:br>
              <a:rPr lang="de-DE" sz="2400" b="1" dirty="0" smtClean="0">
                <a:solidFill>
                  <a:srgbClr val="003754"/>
                </a:solidFill>
              </a:rPr>
            </a:br>
            <a:r>
              <a:rPr lang="de-DE" sz="2400" b="1" dirty="0" smtClean="0">
                <a:solidFill>
                  <a:srgbClr val="003754"/>
                </a:solidFill>
              </a:rPr>
              <a:t>Beteiligte Partner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301" y="6386860"/>
            <a:ext cx="815923" cy="359188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05" y="6440819"/>
            <a:ext cx="565230" cy="21472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pic>
        <p:nvPicPr>
          <p:cNvPr id="24" name="Picture 3" descr="C:\Users\KrauseFranziska\Desktop\VerteilungCORD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1" r="8424"/>
          <a:stretch/>
        </p:blipFill>
        <p:spPr bwMode="auto">
          <a:xfrm>
            <a:off x="6343650" y="1179387"/>
            <a:ext cx="5570268" cy="502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Inhaltsplatzhalter 1"/>
          <p:cNvGraphicFramePr>
            <a:graphicFrameLocks/>
          </p:cNvGraphicFramePr>
          <p:nvPr>
            <p:extLst/>
          </p:nvPr>
        </p:nvGraphicFramePr>
        <p:xfrm>
          <a:off x="179395" y="1109795"/>
          <a:ext cx="4003519" cy="5283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9552">
                  <a:extLst>
                    <a:ext uri="{9D8B030D-6E8A-4147-A177-3AD203B41FA5}">
                      <a16:colId xmlns:a16="http://schemas.microsoft.com/office/drawing/2014/main" val="1644076623"/>
                    </a:ext>
                  </a:extLst>
                </a:gridCol>
                <a:gridCol w="608351">
                  <a:extLst>
                    <a:ext uri="{9D8B030D-6E8A-4147-A177-3AD203B41FA5}">
                      <a16:colId xmlns:a16="http://schemas.microsoft.com/office/drawing/2014/main" val="4079651306"/>
                    </a:ext>
                  </a:extLst>
                </a:gridCol>
                <a:gridCol w="2743548">
                  <a:extLst>
                    <a:ext uri="{9D8B030D-6E8A-4147-A177-3AD203B41FA5}">
                      <a16:colId xmlns:a16="http://schemas.microsoft.com/office/drawing/2014/main" val="3178489365"/>
                    </a:ext>
                  </a:extLst>
                </a:gridCol>
                <a:gridCol w="402068">
                  <a:extLst>
                    <a:ext uri="{9D8B030D-6E8A-4147-A177-3AD203B41FA5}">
                      <a16:colId xmlns:a16="http://schemas.microsoft.com/office/drawing/2014/main" val="1875247368"/>
                    </a:ext>
                  </a:extLst>
                </a:gridCol>
              </a:tblGrid>
              <a:tr h="15878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Verbund- und Data-Sharing-Partner</a:t>
                      </a:r>
                      <a:endParaRPr lang="de-DE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446559208"/>
                  </a:ext>
                </a:extLst>
              </a:tr>
              <a:tr h="162464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1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Charité – </a:t>
                      </a:r>
                      <a:r>
                        <a:rPr lang="en-US" sz="1200" b="1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Universitätsmedizin</a:t>
                      </a:r>
                      <a:r>
                        <a:rPr lang="en-US" sz="1200" b="1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Berlin 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LP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366483328"/>
                  </a:ext>
                </a:extLst>
              </a:tr>
              <a:tr h="15878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2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UKHD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UK Heidelberg 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VP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4104157223"/>
                  </a:ext>
                </a:extLst>
              </a:tr>
              <a:tr h="15878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3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UKW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UK </a:t>
                      </a:r>
                      <a:r>
                        <a:rPr lang="de-DE" sz="1200" b="1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Würzburg 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>
                          <a:latin typeface="+mn-lt"/>
                        </a:rPr>
                        <a:t>VP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3683788348"/>
                  </a:ext>
                </a:extLst>
              </a:tr>
              <a:tr h="15878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4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UKK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UK </a:t>
                      </a:r>
                      <a:r>
                        <a:rPr lang="de-DE" sz="1200" b="1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zu </a:t>
                      </a:r>
                      <a:r>
                        <a:rPr lang="de-DE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Köln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VP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599794644"/>
                  </a:ext>
                </a:extLst>
              </a:tr>
              <a:tr h="15878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5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UKFR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UK Freiburg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>
                          <a:latin typeface="+mn-lt"/>
                        </a:rPr>
                        <a:t>VP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121141994"/>
                  </a:ext>
                </a:extLst>
              </a:tr>
              <a:tr h="15878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6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UKFM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UK </a:t>
                      </a:r>
                      <a:r>
                        <a:rPr lang="de-DE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Frankfurt/Main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VP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2237986630"/>
                  </a:ext>
                </a:extLst>
              </a:tr>
              <a:tr h="15878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7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UMM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UM Mannheim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 smtClean="0">
                          <a:latin typeface="+mn-lt"/>
                        </a:rPr>
                        <a:t>VP</a:t>
                      </a:r>
                      <a:r>
                        <a:rPr lang="de-DE" sz="1200" b="1" baseline="-25000" dirty="0" err="1" smtClean="0">
                          <a:latin typeface="+mn-lt"/>
                        </a:rPr>
                        <a:t>m</a:t>
                      </a:r>
                      <a:endParaRPr lang="de-DE" sz="1200" b="1" baseline="-25000" dirty="0" smtClean="0">
                        <a:latin typeface="+mn-lt"/>
                      </a:endParaRP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2484639512"/>
                  </a:ext>
                </a:extLst>
              </a:tr>
              <a:tr h="15878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8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UKDD</a:t>
                      </a:r>
                      <a:endParaRPr lang="de-DE" sz="1200" b="1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UK </a:t>
                      </a:r>
                      <a:r>
                        <a:rPr lang="de-DE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Carl Gustav Carus Dresden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VP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289652921"/>
                  </a:ext>
                </a:extLst>
              </a:tr>
              <a:tr h="15878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9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UKB</a:t>
                      </a:r>
                      <a:endParaRPr lang="de-DE" sz="1200" b="1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UK </a:t>
                      </a:r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Bonn</a:t>
                      </a: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>
                          <a:latin typeface="+mn-lt"/>
                        </a:rPr>
                        <a:t>VP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151108124"/>
                  </a:ext>
                </a:extLst>
              </a:tr>
              <a:tr h="15878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10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UKA</a:t>
                      </a:r>
                      <a:endParaRPr lang="de-DE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UK Aachen</a:t>
                      </a:r>
                      <a:endParaRPr lang="de-DE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VP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4008665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11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Kl</a:t>
                      </a:r>
                      <a:r>
                        <a:rPr lang="de-DE" sz="12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200" b="1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RdI</a:t>
                      </a:r>
                      <a:endParaRPr lang="de-DE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Klinikum </a:t>
                      </a:r>
                      <a:r>
                        <a:rPr lang="de-DE" sz="12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RdI</a:t>
                      </a:r>
                      <a:r>
                        <a:rPr lang="de-DE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TU München</a:t>
                      </a:r>
                      <a:endParaRPr lang="de-DE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>
                          <a:latin typeface="+mn-lt"/>
                        </a:rPr>
                        <a:t>VP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2257676843"/>
                  </a:ext>
                </a:extLst>
              </a:tr>
              <a:tr h="13809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12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UKT</a:t>
                      </a:r>
                      <a:endParaRPr lang="de-DE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UK Tübingen</a:t>
                      </a: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VP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258805939"/>
                  </a:ext>
                </a:extLst>
              </a:tr>
              <a:tr h="814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13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UKR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UK Regensburg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>
                          <a:latin typeface="+mn-lt"/>
                        </a:rPr>
                        <a:t>VP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13246378"/>
                  </a:ext>
                </a:extLst>
              </a:tr>
              <a:tr h="15878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14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UMG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UM Göttingen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VP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2343327763"/>
                  </a:ext>
                </a:extLst>
              </a:tr>
              <a:tr h="15878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15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LMU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LMU München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>
                          <a:latin typeface="+mn-lt"/>
                        </a:rPr>
                        <a:t>VP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587716948"/>
                  </a:ext>
                </a:extLst>
              </a:tr>
              <a:tr h="15878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16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marR="7175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UKU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UK Ulm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VP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928835588"/>
                  </a:ext>
                </a:extLst>
              </a:tr>
              <a:tr h="15878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17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marR="7175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UKGI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UK Gießen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DP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460153162"/>
                  </a:ext>
                </a:extLst>
              </a:tr>
              <a:tr h="15878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18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marR="7175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UKMB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UK Marburg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DP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3165917856"/>
                  </a:ext>
                </a:extLst>
              </a:tr>
              <a:tr h="15878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19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marR="7175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UK MD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UK Magdeburg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DP</a:t>
                      </a:r>
                      <a:endParaRPr kumimoji="0" lang="de-DE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930299171"/>
                  </a:ext>
                </a:extLst>
              </a:tr>
              <a:tr h="15878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20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marR="7175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UKMS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UK Münster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DP</a:t>
                      </a:r>
                      <a:endParaRPr kumimoji="0" lang="de-DE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815190168"/>
                  </a:ext>
                </a:extLst>
              </a:tr>
              <a:tr h="15878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21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DKFZ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Dt. </a:t>
                      </a:r>
                      <a:r>
                        <a:rPr lang="de-DE" sz="1200" b="1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Krebsforschungszentrum </a:t>
                      </a:r>
                      <a:r>
                        <a:rPr lang="de-DE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Heidelberg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VP</a:t>
                      </a:r>
                      <a:r>
                        <a:rPr kumimoji="0" lang="de-DE" sz="1200" b="1" i="0" u="none" strike="noStrike" kern="1200" cap="none" spc="0" normalizeH="0" baseline="-2500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</a:t>
                      </a:r>
                      <a:endParaRPr kumimoji="0" lang="de-DE" sz="1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837380840"/>
                  </a:ext>
                </a:extLst>
              </a:tr>
              <a:tr h="15878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latin typeface="+mn-lt"/>
                        </a:rPr>
                        <a:t>22</a:t>
                      </a:r>
                      <a:endParaRPr lang="de-DE" sz="1200" b="1" dirty="0">
                        <a:latin typeface="+mn-lt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TUDA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TU Darmstadt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VP</a:t>
                      </a:r>
                      <a:r>
                        <a:rPr kumimoji="0" lang="de-DE" sz="1200" b="1" i="0" u="none" strike="noStrike" kern="1200" cap="none" spc="0" normalizeH="0" baseline="-2500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kumimoji="0" lang="de-DE" sz="1200" b="1" i="0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2675637276"/>
                  </a:ext>
                </a:extLst>
              </a:tr>
              <a:tr h="158786"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23</a:t>
                      </a:r>
                      <a:endParaRPr lang="de-DE" sz="1200" b="1" dirty="0"/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marR="7175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RWTH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RWTH Aachen</a:t>
                      </a:r>
                      <a:endParaRPr lang="de-DE" sz="12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875" marR="0" marT="2603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VP</a:t>
                      </a:r>
                      <a:r>
                        <a:rPr kumimoji="0" lang="de-DE" sz="1200" b="1" i="0" u="none" strike="noStrike" kern="1200" cap="none" spc="0" normalizeH="0" baseline="-2500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</a:t>
                      </a:r>
                      <a:endParaRPr kumimoji="0" lang="de-DE" sz="1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654240978"/>
                  </a:ext>
                </a:extLst>
              </a:tr>
            </a:tbl>
          </a:graphicData>
        </a:graphic>
      </p:graphicFrame>
      <p:sp>
        <p:nvSpPr>
          <p:cNvPr id="31" name="Textfeld 30"/>
          <p:cNvSpPr txBox="1"/>
          <p:nvPr/>
        </p:nvSpPr>
        <p:spPr>
          <a:xfrm>
            <a:off x="4266357" y="1259096"/>
            <a:ext cx="17648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003754"/>
                </a:solidFill>
              </a:rPr>
              <a:t>Ergänzende Partner: </a:t>
            </a:r>
            <a:endParaRPr lang="de-DE" sz="1400" b="1" dirty="0" smtClean="0">
              <a:solidFill>
                <a:srgbClr val="003754"/>
              </a:solidFill>
            </a:endParaRPr>
          </a:p>
          <a:p>
            <a:r>
              <a:rPr lang="de-DE" sz="1200" b="1" dirty="0" smtClean="0">
                <a:solidFill>
                  <a:srgbClr val="003754"/>
                </a:solidFill>
              </a:rPr>
              <a:t>ACHSE </a:t>
            </a:r>
            <a:r>
              <a:rPr lang="de-DE" sz="1200" b="1" dirty="0">
                <a:solidFill>
                  <a:srgbClr val="003754"/>
                </a:solidFill>
              </a:rPr>
              <a:t>e.V., </a:t>
            </a:r>
            <a:endParaRPr lang="de-DE" sz="1200" b="1" dirty="0" smtClean="0">
              <a:solidFill>
                <a:srgbClr val="003754"/>
              </a:solidFill>
            </a:endParaRPr>
          </a:p>
          <a:p>
            <a:r>
              <a:rPr lang="de-DE" sz="1200" b="1" dirty="0" smtClean="0">
                <a:solidFill>
                  <a:srgbClr val="003754"/>
                </a:solidFill>
              </a:rPr>
              <a:t>NAMSE </a:t>
            </a:r>
            <a:r>
              <a:rPr lang="de-DE" sz="1200" b="1" dirty="0">
                <a:solidFill>
                  <a:srgbClr val="003754"/>
                </a:solidFill>
              </a:rPr>
              <a:t>e.V., </a:t>
            </a:r>
            <a:endParaRPr lang="de-DE" sz="1200" b="1" dirty="0" smtClean="0">
              <a:solidFill>
                <a:srgbClr val="003754"/>
              </a:solidFill>
            </a:endParaRPr>
          </a:p>
          <a:p>
            <a:r>
              <a:rPr lang="de-DE" sz="1200" b="1" dirty="0" smtClean="0">
                <a:solidFill>
                  <a:srgbClr val="003754"/>
                </a:solidFill>
              </a:rPr>
              <a:t>TMF </a:t>
            </a:r>
            <a:r>
              <a:rPr lang="de-DE" sz="1200" b="1" dirty="0">
                <a:solidFill>
                  <a:srgbClr val="003754"/>
                </a:solidFill>
              </a:rPr>
              <a:t>e.V</a:t>
            </a:r>
            <a:r>
              <a:rPr lang="de-DE" sz="1200" b="1" dirty="0" smtClean="0">
                <a:solidFill>
                  <a:srgbClr val="003754"/>
                </a:solidFill>
              </a:rPr>
              <a:t>.</a:t>
            </a:r>
          </a:p>
          <a:p>
            <a:r>
              <a:rPr lang="de-DE" sz="1200" b="1" dirty="0" smtClean="0">
                <a:solidFill>
                  <a:srgbClr val="003754"/>
                </a:solidFill>
              </a:rPr>
              <a:t>DIMDI/</a:t>
            </a:r>
            <a:r>
              <a:rPr lang="de-DE" sz="1200" b="1" dirty="0" err="1" smtClean="0">
                <a:solidFill>
                  <a:srgbClr val="003754"/>
                </a:solidFill>
              </a:rPr>
              <a:t>BFArM</a:t>
            </a:r>
            <a:endParaRPr lang="de-DE" sz="1200" b="1" dirty="0" smtClean="0">
              <a:solidFill>
                <a:srgbClr val="003754"/>
              </a:solidFill>
            </a:endParaRPr>
          </a:p>
          <a:p>
            <a:r>
              <a:rPr lang="de-DE" sz="1200" b="1" dirty="0" smtClean="0">
                <a:solidFill>
                  <a:srgbClr val="003754"/>
                </a:solidFill>
              </a:rPr>
              <a:t>Monarch </a:t>
            </a:r>
            <a:r>
              <a:rPr lang="de-DE" sz="1200" b="1" dirty="0">
                <a:solidFill>
                  <a:srgbClr val="003754"/>
                </a:solidFill>
              </a:rPr>
              <a:t>Initiative</a:t>
            </a:r>
            <a:r>
              <a:rPr lang="de-DE" sz="1200" b="1" dirty="0" smtClean="0">
                <a:solidFill>
                  <a:srgbClr val="003754"/>
                </a:solidFill>
              </a:rPr>
              <a:t>,</a:t>
            </a:r>
          </a:p>
          <a:p>
            <a:r>
              <a:rPr lang="de-DE" sz="1200" b="1" dirty="0" err="1" smtClean="0">
                <a:solidFill>
                  <a:srgbClr val="003754"/>
                </a:solidFill>
              </a:rPr>
              <a:t>CoCos</a:t>
            </a:r>
            <a:r>
              <a:rPr lang="de-DE" sz="1200" b="1" dirty="0" smtClean="0">
                <a:solidFill>
                  <a:srgbClr val="003754"/>
                </a:solidFill>
              </a:rPr>
              <a:t> </a:t>
            </a:r>
          </a:p>
          <a:p>
            <a:r>
              <a:rPr lang="de-DE" sz="1200" b="1" dirty="0">
                <a:ea typeface="Calibri" panose="020F0502020204030204" pitchFamily="34" charset="0"/>
                <a:cs typeface="Calibri" panose="020F0502020204030204" pitchFamily="34" charset="0"/>
              </a:rPr>
              <a:t>Berlin Institute </a:t>
            </a:r>
            <a:r>
              <a:rPr lang="de-DE" sz="1200" b="1" dirty="0" err="1"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2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ea typeface="Calibri" panose="020F0502020204030204" pitchFamily="34" charset="0"/>
                <a:cs typeface="Calibri" panose="020F0502020204030204" pitchFamily="34" charset="0"/>
              </a:rPr>
              <a:t>Health</a:t>
            </a:r>
            <a:endParaRPr lang="de-DE" sz="1200" b="1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400" b="1" dirty="0">
              <a:solidFill>
                <a:srgbClr val="0037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92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/>
          <p:cNvSpPr txBox="1"/>
          <p:nvPr/>
        </p:nvSpPr>
        <p:spPr>
          <a:xfrm>
            <a:off x="287201" y="156235"/>
            <a:ext cx="5814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rgbClr val="003754"/>
                </a:solidFill>
              </a:rPr>
              <a:t>Collaboration</a:t>
            </a:r>
            <a:r>
              <a:rPr lang="de-DE" sz="2400" b="1" dirty="0">
                <a:solidFill>
                  <a:srgbClr val="003754"/>
                </a:solidFill>
              </a:rPr>
              <a:t> on Rare </a:t>
            </a:r>
            <a:r>
              <a:rPr lang="de-DE" sz="2400" b="1" dirty="0" err="1" smtClean="0">
                <a:solidFill>
                  <a:srgbClr val="003754"/>
                </a:solidFill>
              </a:rPr>
              <a:t>Diseases</a:t>
            </a:r>
            <a:r>
              <a:rPr lang="de-DE" sz="2400" b="1" dirty="0" smtClean="0">
                <a:solidFill>
                  <a:srgbClr val="003754"/>
                </a:solidFill>
              </a:rPr>
              <a:t>  (CORD-MI)</a:t>
            </a:r>
          </a:p>
          <a:p>
            <a:r>
              <a:rPr lang="de-DE" sz="2400" b="1" dirty="0" smtClean="0">
                <a:solidFill>
                  <a:srgbClr val="003754"/>
                </a:solidFill>
              </a:rPr>
              <a:t>Medizinische Ziele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301" y="6386860"/>
            <a:ext cx="815923" cy="359188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05" y="6440819"/>
            <a:ext cx="565230" cy="21472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293483" y="1675000"/>
            <a:ext cx="4871265" cy="2677656"/>
          </a:xfrm>
          <a:prstGeom prst="rect">
            <a:avLst/>
          </a:prstGeom>
          <a:noFill/>
          <a:ln w="19050">
            <a:solidFill>
              <a:srgbClr val="00375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003754"/>
                </a:solidFill>
              </a:rPr>
              <a:t>Medizinische Ziele von CORD-MI</a:t>
            </a:r>
            <a:r>
              <a:rPr lang="de-DE" sz="2000" b="1" dirty="0">
                <a:solidFill>
                  <a:srgbClr val="003754"/>
                </a:solidFill>
              </a:rPr>
              <a:t/>
            </a:r>
            <a:br>
              <a:rPr lang="de-DE" sz="2000" b="1" dirty="0">
                <a:solidFill>
                  <a:srgbClr val="003754"/>
                </a:solidFill>
              </a:rPr>
            </a:br>
            <a:endParaRPr lang="de-DE" sz="800" dirty="0">
              <a:solidFill>
                <a:srgbClr val="003754"/>
              </a:solidFill>
            </a:endParaRPr>
          </a:p>
          <a:p>
            <a:pPr marL="339416" indent="-339416">
              <a:buAutoNum type="arabicParenBoth"/>
            </a:pPr>
            <a:r>
              <a:rPr lang="de-DE" b="1" dirty="0">
                <a:solidFill>
                  <a:srgbClr val="003754"/>
                </a:solidFill>
              </a:rPr>
              <a:t>Sichtbarmachung der Seltenen Erkrankungen</a:t>
            </a:r>
          </a:p>
          <a:p>
            <a:pPr marL="339416" indent="-339416">
              <a:buAutoNum type="arabicParenBoth"/>
            </a:pPr>
            <a:r>
              <a:rPr lang="de-DE" b="1" dirty="0" smtClean="0">
                <a:solidFill>
                  <a:srgbClr val="003754"/>
                </a:solidFill>
              </a:rPr>
              <a:t>Verbesserung </a:t>
            </a:r>
            <a:r>
              <a:rPr lang="de-DE" b="1" dirty="0">
                <a:solidFill>
                  <a:srgbClr val="003754"/>
                </a:solidFill>
              </a:rPr>
              <a:t>der Diagnosefindung bei behandelbaren Seltenen Erkrankungen</a:t>
            </a:r>
          </a:p>
          <a:p>
            <a:pPr marL="339416" indent="-339416">
              <a:buFontTx/>
              <a:buAutoNum type="arabicParenBoth"/>
            </a:pPr>
            <a:r>
              <a:rPr lang="de-DE" b="1" dirty="0">
                <a:solidFill>
                  <a:srgbClr val="003754"/>
                </a:solidFill>
              </a:rPr>
              <a:t>Erfassung relevanter Komorbiditäten</a:t>
            </a:r>
          </a:p>
          <a:p>
            <a:pPr marL="339416" indent="-339416">
              <a:buAutoNum type="arabicParenBoth"/>
            </a:pPr>
            <a:r>
              <a:rPr lang="de-DE" b="1" dirty="0">
                <a:solidFill>
                  <a:srgbClr val="003754"/>
                </a:solidFill>
              </a:rPr>
              <a:t>Verbesserung der </a:t>
            </a:r>
            <a:r>
              <a:rPr lang="de-DE" b="1" dirty="0" smtClean="0">
                <a:solidFill>
                  <a:srgbClr val="003754"/>
                </a:solidFill>
              </a:rPr>
              <a:t>Versorgungsqualität</a:t>
            </a:r>
          </a:p>
          <a:p>
            <a:endParaRPr lang="de-DE" sz="800" dirty="0" smtClean="0">
              <a:solidFill>
                <a:srgbClr val="003754"/>
              </a:solidFill>
            </a:endParaRPr>
          </a:p>
          <a:p>
            <a:pPr marL="339416" indent="-339416">
              <a:buAutoNum type="arabicParenBoth"/>
            </a:pPr>
            <a:endParaRPr lang="de-DE" sz="800" dirty="0">
              <a:solidFill>
                <a:srgbClr val="003754"/>
              </a:solidFill>
            </a:endParaRPr>
          </a:p>
          <a:p>
            <a:r>
              <a:rPr lang="de-DE" sz="800" dirty="0" smtClean="0">
                <a:solidFill>
                  <a:srgbClr val="003754"/>
                </a:solidFill>
              </a:rPr>
              <a:t/>
            </a:r>
            <a:br>
              <a:rPr lang="de-DE" sz="800" dirty="0" smtClean="0">
                <a:solidFill>
                  <a:srgbClr val="003754"/>
                </a:solidFill>
              </a:rPr>
            </a:br>
            <a:endParaRPr lang="de-DE" sz="800" dirty="0">
              <a:solidFill>
                <a:srgbClr val="003754"/>
              </a:solidFill>
            </a:endParaRPr>
          </a:p>
          <a:p>
            <a:r>
              <a:rPr lang="de-DE" b="1" dirty="0">
                <a:solidFill>
                  <a:srgbClr val="003754"/>
                </a:solidFill>
              </a:rPr>
              <a:t>… weil selten häufig ist.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5383216" y="1706925"/>
            <a:ext cx="6315852" cy="4078039"/>
          </a:xfrm>
          <a:prstGeom prst="rect">
            <a:avLst/>
          </a:prstGeom>
          <a:noFill/>
          <a:ln w="19050">
            <a:solidFill>
              <a:srgbClr val="003754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de-DE" sz="2000" b="1" dirty="0" smtClean="0">
                <a:solidFill>
                  <a:srgbClr val="003754"/>
                </a:solidFill>
              </a:rPr>
              <a:t>Tracer-Diagnosen in CORD-MI</a:t>
            </a:r>
          </a:p>
          <a:p>
            <a:pPr>
              <a:spcBef>
                <a:spcPts val="300"/>
              </a:spcBef>
            </a:pPr>
            <a:r>
              <a:rPr lang="de-DE" dirty="0" smtClean="0">
                <a:solidFill>
                  <a:srgbClr val="003754"/>
                </a:solidFill>
              </a:rPr>
              <a:t>Bei </a:t>
            </a:r>
            <a:r>
              <a:rPr lang="de-DE" dirty="0">
                <a:solidFill>
                  <a:srgbClr val="003754"/>
                </a:solidFill>
              </a:rPr>
              <a:t>angenommenen 8.000 Seltenen Erkrankungen gibt es nur ca. 500 mit einem eigenen ICD-Kode. Daher wird  eine ergänzende Erfassung von </a:t>
            </a:r>
            <a:r>
              <a:rPr lang="de-DE" dirty="0" err="1">
                <a:solidFill>
                  <a:srgbClr val="003754"/>
                </a:solidFill>
              </a:rPr>
              <a:t>Orpha</a:t>
            </a:r>
            <a:r>
              <a:rPr lang="de-DE" dirty="0">
                <a:solidFill>
                  <a:srgbClr val="003754"/>
                </a:solidFill>
              </a:rPr>
              <a:t>-Kennnummern </a:t>
            </a:r>
            <a:r>
              <a:rPr lang="de-DE" dirty="0" smtClean="0">
                <a:solidFill>
                  <a:srgbClr val="003754"/>
                </a:solidFill>
              </a:rPr>
              <a:t>aufgebaut .</a:t>
            </a:r>
          </a:p>
          <a:p>
            <a:pPr>
              <a:spcBef>
                <a:spcPts val="300"/>
              </a:spcBef>
            </a:pPr>
            <a:r>
              <a:rPr lang="de-DE" dirty="0" smtClean="0">
                <a:solidFill>
                  <a:srgbClr val="003754"/>
                </a:solidFill>
              </a:rPr>
              <a:t>CORD-MI </a:t>
            </a:r>
            <a:r>
              <a:rPr lang="de-DE" dirty="0">
                <a:solidFill>
                  <a:srgbClr val="003754"/>
                </a:solidFill>
              </a:rPr>
              <a:t>startet mit Studien zu einer Auswahl:</a:t>
            </a:r>
          </a:p>
          <a:p>
            <a:pPr marL="203302" indent="-203302">
              <a:buFont typeface="Arial" panose="020B0604020202020204" pitchFamily="34" charset="0"/>
              <a:buChar char="•"/>
              <a:tabLst>
                <a:tab pos="2508250" algn="l"/>
                <a:tab pos="4032250" algn="l"/>
              </a:tabLst>
            </a:pPr>
            <a:r>
              <a:rPr lang="de-DE" b="1" dirty="0">
                <a:solidFill>
                  <a:srgbClr val="003754"/>
                </a:solidFill>
              </a:rPr>
              <a:t>Phenylketonurie 	ICD-10: </a:t>
            </a:r>
            <a:r>
              <a:rPr lang="de-DE" b="1" dirty="0" smtClean="0">
                <a:solidFill>
                  <a:srgbClr val="003754"/>
                </a:solidFill>
              </a:rPr>
              <a:t>E70.0</a:t>
            </a:r>
            <a:r>
              <a:rPr lang="de-DE" b="1" dirty="0">
                <a:solidFill>
                  <a:srgbClr val="003754"/>
                </a:solidFill>
              </a:rPr>
              <a:t>	ORPHA: 716</a:t>
            </a:r>
          </a:p>
          <a:p>
            <a:pPr marL="203302" indent="-203302">
              <a:buFont typeface="Arial" panose="020B0604020202020204" pitchFamily="34" charset="0"/>
              <a:buChar char="•"/>
              <a:tabLst>
                <a:tab pos="2508250" algn="l"/>
                <a:tab pos="4032250" algn="l"/>
              </a:tabLst>
            </a:pPr>
            <a:r>
              <a:rPr lang="de-DE" b="1" dirty="0">
                <a:solidFill>
                  <a:srgbClr val="003754"/>
                </a:solidFill>
              </a:rPr>
              <a:t>Mukoviszidose / CF	ICD-10: </a:t>
            </a:r>
            <a:r>
              <a:rPr lang="de-DE" b="1" dirty="0" smtClean="0">
                <a:solidFill>
                  <a:srgbClr val="003754"/>
                </a:solidFill>
              </a:rPr>
              <a:t>E84.-</a:t>
            </a:r>
            <a:r>
              <a:rPr lang="de-DE" b="1" dirty="0">
                <a:solidFill>
                  <a:srgbClr val="003754"/>
                </a:solidFill>
              </a:rPr>
              <a:t>	ORPHA: 586</a:t>
            </a:r>
          </a:p>
          <a:p>
            <a:pPr marL="203302" indent="-203302">
              <a:buFont typeface="Arial" panose="020B0604020202020204" pitchFamily="34" charset="0"/>
              <a:buChar char="•"/>
              <a:tabLst>
                <a:tab pos="2508250" algn="l"/>
                <a:tab pos="4032250" algn="l"/>
              </a:tabLst>
            </a:pPr>
            <a:r>
              <a:rPr lang="de-DE" b="1" dirty="0" smtClean="0">
                <a:solidFill>
                  <a:srgbClr val="003754"/>
                </a:solidFill>
              </a:rPr>
              <a:t>Morbus Fabry</a:t>
            </a:r>
            <a:r>
              <a:rPr lang="de-DE" b="1" dirty="0">
                <a:solidFill>
                  <a:srgbClr val="003754"/>
                </a:solidFill>
              </a:rPr>
              <a:t>	ICD-10: </a:t>
            </a:r>
            <a:r>
              <a:rPr lang="de-DE" b="1" dirty="0" smtClean="0">
                <a:solidFill>
                  <a:srgbClr val="003754"/>
                </a:solidFill>
              </a:rPr>
              <a:t>(E75.2)</a:t>
            </a:r>
            <a:r>
              <a:rPr lang="de-DE" b="1" dirty="0">
                <a:solidFill>
                  <a:srgbClr val="003754"/>
                </a:solidFill>
              </a:rPr>
              <a:t>	ORPHA: z.B. 324 </a:t>
            </a:r>
          </a:p>
          <a:p>
            <a:pPr marL="203302" indent="-203302">
              <a:buFont typeface="Arial" panose="020B0604020202020204" pitchFamily="34" charset="0"/>
              <a:buChar char="•"/>
              <a:tabLst>
                <a:tab pos="2508250" algn="l"/>
                <a:tab pos="4032250" algn="l"/>
              </a:tabLst>
            </a:pPr>
            <a:r>
              <a:rPr lang="de-DE" b="1" dirty="0" err="1" smtClean="0">
                <a:solidFill>
                  <a:srgbClr val="003754"/>
                </a:solidFill>
              </a:rPr>
              <a:t>Sagittalnahtsynostose</a:t>
            </a:r>
            <a:r>
              <a:rPr lang="de-DE" b="1" dirty="0" smtClean="0">
                <a:solidFill>
                  <a:srgbClr val="003754"/>
                </a:solidFill>
              </a:rPr>
              <a:t>	ICD-10</a:t>
            </a:r>
            <a:r>
              <a:rPr lang="de-DE" b="1" dirty="0">
                <a:solidFill>
                  <a:srgbClr val="003754"/>
                </a:solidFill>
              </a:rPr>
              <a:t>: </a:t>
            </a:r>
            <a:r>
              <a:rPr lang="de-DE" b="1" dirty="0" smtClean="0">
                <a:solidFill>
                  <a:srgbClr val="003754"/>
                </a:solidFill>
              </a:rPr>
              <a:t>-	ORPHA: 35093 </a:t>
            </a:r>
          </a:p>
          <a:p>
            <a:pPr marL="203302" indent="-203302">
              <a:buFont typeface="Arial" panose="020B0604020202020204" pitchFamily="34" charset="0"/>
              <a:buChar char="•"/>
              <a:tabLst>
                <a:tab pos="2508250" algn="l"/>
                <a:tab pos="4032250" algn="l"/>
              </a:tabLst>
            </a:pPr>
            <a:r>
              <a:rPr lang="de-DE" b="1" dirty="0" smtClean="0">
                <a:solidFill>
                  <a:srgbClr val="003754"/>
                </a:solidFill>
              </a:rPr>
              <a:t>POMC-Mangel	ICD-10</a:t>
            </a:r>
            <a:r>
              <a:rPr lang="de-DE" b="1" dirty="0">
                <a:solidFill>
                  <a:srgbClr val="003754"/>
                </a:solidFill>
              </a:rPr>
              <a:t>: -	ORPHA</a:t>
            </a:r>
            <a:r>
              <a:rPr lang="de-DE" b="1" dirty="0" smtClean="0">
                <a:solidFill>
                  <a:srgbClr val="003754"/>
                </a:solidFill>
              </a:rPr>
              <a:t>: 71526</a:t>
            </a:r>
          </a:p>
          <a:p>
            <a:pPr>
              <a:tabLst>
                <a:tab pos="2508250" algn="l"/>
                <a:tab pos="4032250" algn="l"/>
              </a:tabLst>
            </a:pPr>
            <a:r>
              <a:rPr lang="de-DE" dirty="0" smtClean="0">
                <a:solidFill>
                  <a:srgbClr val="003754"/>
                </a:solidFill>
              </a:rPr>
              <a:t>Aus gegebenem Anlass werden in die Beobachtungen einbezogen:</a:t>
            </a:r>
          </a:p>
          <a:p>
            <a:pPr marL="203302" indent="-203302">
              <a:buFont typeface="Arial" panose="020B0604020202020204" pitchFamily="34" charset="0"/>
              <a:buChar char="•"/>
              <a:tabLst>
                <a:tab pos="2508250" algn="l"/>
                <a:tab pos="4032250" algn="l"/>
              </a:tabLst>
            </a:pPr>
            <a:r>
              <a:rPr lang="de-DE" b="1" dirty="0" smtClean="0">
                <a:solidFill>
                  <a:srgbClr val="C00000"/>
                </a:solidFill>
              </a:rPr>
              <a:t>Kawasaki-Krankheit</a:t>
            </a:r>
            <a:r>
              <a:rPr lang="de-DE" b="1" dirty="0">
                <a:solidFill>
                  <a:srgbClr val="C00000"/>
                </a:solidFill>
              </a:rPr>
              <a:t>	ICD-10: M30.3	ORPHA: 2331</a:t>
            </a:r>
          </a:p>
          <a:p>
            <a:pPr marL="203302" indent="-203302">
              <a:buFont typeface="Arial" panose="020B0604020202020204" pitchFamily="34" charset="0"/>
              <a:buChar char="•"/>
              <a:tabLst>
                <a:tab pos="2508250" algn="l"/>
                <a:tab pos="4032250" algn="l"/>
              </a:tabLst>
            </a:pPr>
            <a:r>
              <a:rPr lang="de-DE" b="1" dirty="0">
                <a:solidFill>
                  <a:srgbClr val="C00000"/>
                </a:solidFill>
              </a:rPr>
              <a:t>Covid-19 (bei Kindern)	ICD-10: U07.1!	ORPHA: -</a:t>
            </a:r>
            <a:endParaRPr lang="de-D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97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62313" y="2332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85940" y="365321"/>
            <a:ext cx="1059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rgbClr val="003754"/>
                </a:solidFill>
              </a:rPr>
              <a:t>Collaboration</a:t>
            </a:r>
            <a:r>
              <a:rPr lang="de-DE" sz="2400" b="1" dirty="0">
                <a:solidFill>
                  <a:srgbClr val="003754"/>
                </a:solidFill>
              </a:rPr>
              <a:t> on Rare </a:t>
            </a:r>
            <a:r>
              <a:rPr lang="de-DE" sz="2400" b="1" dirty="0" err="1" smtClean="0">
                <a:solidFill>
                  <a:srgbClr val="003754"/>
                </a:solidFill>
              </a:rPr>
              <a:t>Diseases</a:t>
            </a:r>
            <a:r>
              <a:rPr lang="de-DE" sz="2400" b="1" dirty="0" smtClean="0">
                <a:solidFill>
                  <a:srgbClr val="003754"/>
                </a:solidFill>
              </a:rPr>
              <a:t>  (CORD-MI) in </a:t>
            </a:r>
            <a:r>
              <a:rPr lang="de-DE" sz="2400" b="1" dirty="0">
                <a:solidFill>
                  <a:srgbClr val="003754"/>
                </a:solidFill>
              </a:rPr>
              <a:t>der </a:t>
            </a:r>
            <a:r>
              <a:rPr lang="de-DE" sz="2400" b="1" dirty="0" smtClean="0">
                <a:solidFill>
                  <a:srgbClr val="003754"/>
                </a:solidFill>
              </a:rPr>
              <a:t>MI-Initiative des BMBF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301" y="6386860"/>
            <a:ext cx="815923" cy="359188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05" y="6440819"/>
            <a:ext cx="565230" cy="21472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347358" y="1318522"/>
            <a:ext cx="19753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7188" indent="-357188"/>
            <a:r>
              <a:rPr lang="de-DE" sz="2400" b="1" dirty="0">
                <a:solidFill>
                  <a:srgbClr val="003754"/>
                </a:solidFill>
              </a:rPr>
              <a:t>Arbeitspakete</a:t>
            </a:r>
          </a:p>
          <a:p>
            <a:pPr marL="357188" indent="-357188"/>
            <a:endParaRPr lang="de-DE" sz="2000" dirty="0">
              <a:solidFill>
                <a:srgbClr val="C00000"/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328" y="1223885"/>
            <a:ext cx="6439140" cy="494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26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/>
          <p:cNvSpPr txBox="1"/>
          <p:nvPr/>
        </p:nvSpPr>
        <p:spPr>
          <a:xfrm>
            <a:off x="307214" y="170233"/>
            <a:ext cx="7547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rgbClr val="003754"/>
                </a:solidFill>
              </a:rPr>
              <a:t>Collaboration</a:t>
            </a:r>
            <a:r>
              <a:rPr lang="de-DE" sz="2400" b="1" dirty="0">
                <a:solidFill>
                  <a:srgbClr val="003754"/>
                </a:solidFill>
              </a:rPr>
              <a:t> on Rare </a:t>
            </a:r>
            <a:r>
              <a:rPr lang="de-DE" sz="2400" b="1" dirty="0" err="1" smtClean="0">
                <a:solidFill>
                  <a:srgbClr val="003754"/>
                </a:solidFill>
              </a:rPr>
              <a:t>Diseases</a:t>
            </a:r>
            <a:r>
              <a:rPr lang="de-DE" sz="2400" b="1" dirty="0" smtClean="0">
                <a:solidFill>
                  <a:srgbClr val="003754"/>
                </a:solidFill>
              </a:rPr>
              <a:t>  (CORD-MI)</a:t>
            </a:r>
          </a:p>
          <a:p>
            <a:r>
              <a:rPr lang="de-DE" sz="2400" b="1" dirty="0" smtClean="0">
                <a:solidFill>
                  <a:srgbClr val="003754"/>
                </a:solidFill>
              </a:rPr>
              <a:t>Varianten des Verteilten Rechnens in CORD-MI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5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1" y="6192564"/>
            <a:ext cx="12192001" cy="729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cxnSp>
        <p:nvCxnSpPr>
          <p:cNvPr id="80" name="Gerader Verbinder 79"/>
          <p:cNvCxnSpPr/>
          <p:nvPr/>
        </p:nvCxnSpPr>
        <p:spPr>
          <a:xfrm flipV="1">
            <a:off x="-1" y="6345564"/>
            <a:ext cx="12192001" cy="1673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pic>
        <p:nvPicPr>
          <p:cNvPr id="394" name="Grafik 3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4301" y="6386860"/>
            <a:ext cx="815923" cy="359188"/>
          </a:xfrm>
          <a:prstGeom prst="rect">
            <a:avLst/>
          </a:prstGeom>
        </p:spPr>
      </p:pic>
      <p:pic>
        <p:nvPicPr>
          <p:cNvPr id="395" name="Grafik 3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05" y="6440819"/>
            <a:ext cx="565230" cy="214723"/>
          </a:xfrm>
          <a:prstGeom prst="rect">
            <a:avLst/>
          </a:prstGeom>
        </p:spPr>
      </p:pic>
      <p:pic>
        <p:nvPicPr>
          <p:cNvPr id="396" name="Grafik 3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pic>
        <p:nvPicPr>
          <p:cNvPr id="397" name="Grafik 3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6901" y="1268657"/>
            <a:ext cx="4597456" cy="2358579"/>
          </a:xfrm>
          <a:prstGeom prst="rect">
            <a:avLst/>
          </a:prstGeom>
          <a:ln>
            <a:solidFill>
              <a:srgbClr val="003754"/>
            </a:solidFill>
          </a:ln>
        </p:spPr>
      </p:pic>
      <p:pic>
        <p:nvPicPr>
          <p:cNvPr id="398" name="Grafik 39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6899" y="3844893"/>
            <a:ext cx="4597457" cy="2365721"/>
          </a:xfrm>
          <a:prstGeom prst="rect">
            <a:avLst/>
          </a:prstGeom>
          <a:ln>
            <a:solidFill>
              <a:srgbClr val="003754"/>
            </a:solidFill>
          </a:ln>
        </p:spPr>
      </p:pic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108550"/>
              </p:ext>
            </p:extLst>
          </p:nvPr>
        </p:nvGraphicFramePr>
        <p:xfrm>
          <a:off x="755934" y="1403787"/>
          <a:ext cx="4723642" cy="4444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642">
                  <a:extLst>
                    <a:ext uri="{9D8B030D-6E8A-4147-A177-3AD203B41FA5}">
                      <a16:colId xmlns:a16="http://schemas.microsoft.com/office/drawing/2014/main" val="215435608"/>
                    </a:ext>
                  </a:extLst>
                </a:gridCol>
              </a:tblGrid>
              <a:tr h="1912850">
                <a:tc>
                  <a:txBody>
                    <a:bodyPr/>
                    <a:lstStyle/>
                    <a:p>
                      <a:endParaRPr lang="de-DE" dirty="0" smtClean="0">
                        <a:solidFill>
                          <a:srgbClr val="003754"/>
                        </a:solidFill>
                      </a:endParaRPr>
                    </a:p>
                    <a:p>
                      <a:endParaRPr lang="de-DE" dirty="0" smtClean="0">
                        <a:solidFill>
                          <a:srgbClr val="003754"/>
                        </a:solidFill>
                      </a:endParaRPr>
                    </a:p>
                    <a:p>
                      <a:r>
                        <a:rPr lang="de-DE" dirty="0" smtClean="0">
                          <a:solidFill>
                            <a:srgbClr val="003754"/>
                          </a:solidFill>
                        </a:rPr>
                        <a:t>CORD-MI-Initialphase:</a:t>
                      </a:r>
                    </a:p>
                    <a:p>
                      <a:r>
                        <a:rPr lang="de-DE" dirty="0" smtClean="0">
                          <a:solidFill>
                            <a:srgbClr val="003754"/>
                          </a:solidFill>
                        </a:rPr>
                        <a:t>Dezentrale</a:t>
                      </a:r>
                      <a:r>
                        <a:rPr lang="de-DE" baseline="0" dirty="0" smtClean="0">
                          <a:solidFill>
                            <a:srgbClr val="003754"/>
                          </a:solidFill>
                        </a:rPr>
                        <a:t> Analysen mit ICD und </a:t>
                      </a:r>
                      <a:r>
                        <a:rPr lang="de-DE" baseline="0" dirty="0" err="1" smtClean="0">
                          <a:solidFill>
                            <a:srgbClr val="003754"/>
                          </a:solidFill>
                        </a:rPr>
                        <a:t>Orpha</a:t>
                      </a:r>
                      <a:r>
                        <a:rPr lang="de-DE" baseline="0" dirty="0" smtClean="0">
                          <a:solidFill>
                            <a:srgbClr val="003754"/>
                          </a:solidFill>
                        </a:rPr>
                        <a:t>-Kodes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baseline="0" dirty="0" smtClean="0">
                          <a:solidFill>
                            <a:srgbClr val="003754"/>
                          </a:solidFill>
                        </a:rPr>
                        <a:t>Datenqualitätsanalysen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baseline="0" dirty="0" smtClean="0">
                          <a:solidFill>
                            <a:srgbClr val="003754"/>
                          </a:solidFill>
                        </a:rPr>
                        <a:t>Machbarkeitsabfragen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baseline="0" dirty="0" smtClean="0">
                          <a:solidFill>
                            <a:srgbClr val="003754"/>
                          </a:solidFill>
                        </a:rPr>
                        <a:t>Studienprotokolle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de-DE" b="0" baseline="0" dirty="0" smtClean="0">
                        <a:solidFill>
                          <a:srgbClr val="003754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de-DE" b="0" dirty="0">
                        <a:solidFill>
                          <a:srgbClr val="00375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307722"/>
                  </a:ext>
                </a:extLst>
              </a:tr>
              <a:tr h="1884013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rgbClr val="003754"/>
                          </a:solidFill>
                        </a:rPr>
                        <a:t>Anschließend:</a:t>
                      </a:r>
                    </a:p>
                    <a:p>
                      <a:r>
                        <a:rPr lang="de-DE" b="1" dirty="0" smtClean="0">
                          <a:solidFill>
                            <a:srgbClr val="003754"/>
                          </a:solidFill>
                        </a:rPr>
                        <a:t>Entwicklung der Methodenvielfalt mit erweiterter Dokumentation (ERDRI CDS)</a:t>
                      </a:r>
                    </a:p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kern="1200" baseline="0" dirty="0" smtClean="0">
                          <a:solidFill>
                            <a:srgbClr val="003754"/>
                          </a:solidFill>
                          <a:latin typeface="+mn-lt"/>
                          <a:ea typeface="+mn-ea"/>
                          <a:cs typeface="+mn-cs"/>
                        </a:rPr>
                        <a:t>Secure Multi Party </a:t>
                      </a:r>
                      <a:r>
                        <a:rPr lang="de-DE" sz="1800" b="0" kern="1200" baseline="0" dirty="0" err="1" smtClean="0">
                          <a:solidFill>
                            <a:srgbClr val="003754"/>
                          </a:solidFill>
                          <a:latin typeface="+mn-lt"/>
                          <a:ea typeface="+mn-ea"/>
                          <a:cs typeface="+mn-cs"/>
                        </a:rPr>
                        <a:t>Computation</a:t>
                      </a:r>
                      <a:endParaRPr lang="de-DE" sz="1800" b="0" kern="1200" baseline="0" dirty="0" smtClean="0">
                        <a:solidFill>
                          <a:srgbClr val="00375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kern="1200" baseline="0" dirty="0" err="1" smtClean="0">
                          <a:solidFill>
                            <a:srgbClr val="003754"/>
                          </a:solidFill>
                          <a:latin typeface="+mn-lt"/>
                          <a:ea typeface="+mn-ea"/>
                          <a:cs typeface="+mn-cs"/>
                        </a:rPr>
                        <a:t>DataShield</a:t>
                      </a:r>
                      <a:endParaRPr lang="de-DE" sz="1800" b="0" kern="1200" baseline="0" dirty="0" smtClean="0">
                        <a:solidFill>
                          <a:srgbClr val="00375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kern="1200" baseline="0" dirty="0" smtClean="0">
                          <a:solidFill>
                            <a:srgbClr val="003754"/>
                          </a:solidFill>
                          <a:latin typeface="+mn-lt"/>
                          <a:ea typeface="+mn-ea"/>
                          <a:cs typeface="+mn-cs"/>
                        </a:rPr>
                        <a:t>Personal </a:t>
                      </a:r>
                      <a:r>
                        <a:rPr lang="de-DE" sz="1800" b="0" kern="1200" baseline="0" dirty="0" err="1" smtClean="0">
                          <a:solidFill>
                            <a:srgbClr val="003754"/>
                          </a:solidFill>
                          <a:latin typeface="+mn-lt"/>
                          <a:ea typeface="+mn-ea"/>
                          <a:cs typeface="+mn-cs"/>
                        </a:rPr>
                        <a:t>Health</a:t>
                      </a:r>
                      <a:r>
                        <a:rPr lang="de-DE" sz="1800" b="0" kern="1200" baseline="0" dirty="0" smtClean="0">
                          <a:solidFill>
                            <a:srgbClr val="003754"/>
                          </a:solidFill>
                          <a:latin typeface="+mn-lt"/>
                          <a:ea typeface="+mn-ea"/>
                          <a:cs typeface="+mn-cs"/>
                        </a:rPr>
                        <a:t> Train</a:t>
                      </a:r>
                      <a:endParaRPr lang="de-DE" sz="1800" b="0" kern="1200" baseline="0" dirty="0">
                        <a:solidFill>
                          <a:srgbClr val="00375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064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96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/>
          <p:cNvSpPr txBox="1"/>
          <p:nvPr/>
        </p:nvSpPr>
        <p:spPr>
          <a:xfrm>
            <a:off x="307214" y="170233"/>
            <a:ext cx="7239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rgbClr val="003754"/>
                </a:solidFill>
              </a:rPr>
              <a:t>Collaboration</a:t>
            </a:r>
            <a:r>
              <a:rPr lang="de-DE" sz="2400" b="1" dirty="0">
                <a:solidFill>
                  <a:srgbClr val="003754"/>
                </a:solidFill>
              </a:rPr>
              <a:t> on Rare </a:t>
            </a:r>
            <a:r>
              <a:rPr lang="de-DE" sz="2400" b="1" dirty="0" err="1" smtClean="0">
                <a:solidFill>
                  <a:srgbClr val="003754"/>
                </a:solidFill>
              </a:rPr>
              <a:t>Diseases</a:t>
            </a:r>
            <a:r>
              <a:rPr lang="de-DE" sz="2400" b="1" dirty="0" smtClean="0">
                <a:solidFill>
                  <a:srgbClr val="003754"/>
                </a:solidFill>
              </a:rPr>
              <a:t>  (CORD-MI) </a:t>
            </a:r>
            <a:br>
              <a:rPr lang="de-DE" sz="2400" b="1" dirty="0" smtClean="0">
                <a:solidFill>
                  <a:srgbClr val="003754"/>
                </a:solidFill>
              </a:rPr>
            </a:br>
            <a:r>
              <a:rPr lang="de-DE" sz="2400" b="1" dirty="0" smtClean="0">
                <a:solidFill>
                  <a:srgbClr val="003754"/>
                </a:solidFill>
              </a:rPr>
              <a:t>CORD-MI-Beteiligung am 4. MII-</a:t>
            </a:r>
            <a:r>
              <a:rPr lang="de-DE" sz="2400" b="1" dirty="0" err="1" smtClean="0">
                <a:solidFill>
                  <a:srgbClr val="003754"/>
                </a:solidFill>
              </a:rPr>
              <a:t>Projektathon</a:t>
            </a:r>
            <a:endParaRPr lang="de-DE" sz="2400" b="1" dirty="0" smtClean="0">
              <a:solidFill>
                <a:srgbClr val="003754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6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1" y="6192564"/>
            <a:ext cx="12192001" cy="729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cxnSp>
        <p:nvCxnSpPr>
          <p:cNvPr id="80" name="Gerader Verbinder 79"/>
          <p:cNvCxnSpPr/>
          <p:nvPr/>
        </p:nvCxnSpPr>
        <p:spPr>
          <a:xfrm flipV="1">
            <a:off x="-1" y="6345564"/>
            <a:ext cx="12192001" cy="1673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pic>
        <p:nvPicPr>
          <p:cNvPr id="394" name="Grafik 3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4301" y="6386860"/>
            <a:ext cx="815923" cy="359188"/>
          </a:xfrm>
          <a:prstGeom prst="rect">
            <a:avLst/>
          </a:prstGeom>
        </p:spPr>
      </p:pic>
      <p:pic>
        <p:nvPicPr>
          <p:cNvPr id="395" name="Grafik 3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05" y="6440819"/>
            <a:ext cx="565230" cy="214723"/>
          </a:xfrm>
          <a:prstGeom prst="rect">
            <a:avLst/>
          </a:prstGeom>
        </p:spPr>
      </p:pic>
      <p:pic>
        <p:nvPicPr>
          <p:cNvPr id="396" name="Grafik 3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398058" y="1108120"/>
            <a:ext cx="113958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3754"/>
                </a:solidFill>
              </a:rPr>
              <a:t>Vorbereitungstermine					*</a:t>
            </a:r>
            <a:r>
              <a:rPr lang="de-DE" dirty="0">
                <a:solidFill>
                  <a:srgbClr val="003754"/>
                </a:solidFill>
              </a:rPr>
              <a:t> WWS: monatlicher CORD-MI-</a:t>
            </a:r>
            <a:r>
              <a:rPr lang="de-DE" dirty="0" err="1">
                <a:solidFill>
                  <a:srgbClr val="003754"/>
                </a:solidFill>
              </a:rPr>
              <a:t>WebWorkshop</a:t>
            </a:r>
            <a:endParaRPr lang="de-DE" dirty="0" smtClean="0">
              <a:solidFill>
                <a:srgbClr val="003754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003754"/>
                </a:solidFill>
              </a:rPr>
              <a:t>4. Dezember 2020: 6. CORD-MI-WWS*	(Erstes FHIR-</a:t>
            </a:r>
            <a:r>
              <a:rPr lang="de-DE" dirty="0" err="1" smtClean="0">
                <a:solidFill>
                  <a:srgbClr val="003754"/>
                </a:solidFill>
              </a:rPr>
              <a:t>Cracking</a:t>
            </a:r>
            <a:r>
              <a:rPr lang="de-DE" dirty="0">
                <a:solidFill>
                  <a:srgbClr val="003754"/>
                </a:solidFill>
              </a:rPr>
              <a:t> </a:t>
            </a:r>
            <a:r>
              <a:rPr lang="de-DE" dirty="0" smtClean="0">
                <a:solidFill>
                  <a:srgbClr val="003754"/>
                </a:solidFill>
              </a:rPr>
              <a:t>...	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003754"/>
                </a:solidFill>
              </a:rPr>
              <a:t>15. Januar 2021: 7. CORD-MI-WWS*	(Annäherung an Schaufensterauswertungen, Zeitreihen und SMPC)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003754"/>
                </a:solidFill>
              </a:rPr>
              <a:t>12. Februar 2021: 8. CORD-MI-WWS*	(Annäherung an Alterspyramiden und SMPC)</a:t>
            </a:r>
          </a:p>
          <a:p>
            <a:endParaRPr lang="de-DE" sz="800" dirty="0"/>
          </a:p>
          <a:p>
            <a:r>
              <a:rPr lang="de-DE" dirty="0" smtClean="0">
                <a:solidFill>
                  <a:srgbClr val="003754"/>
                </a:solidFill>
              </a:rPr>
              <a:t>9. März 2021: Kickoff-Meeting des 4. MII-</a:t>
            </a:r>
            <a:r>
              <a:rPr lang="de-DE" dirty="0" err="1" smtClean="0">
                <a:solidFill>
                  <a:srgbClr val="003754"/>
                </a:solidFill>
              </a:rPr>
              <a:t>Projektathon</a:t>
            </a:r>
            <a:endParaRPr lang="de-DE" dirty="0" smtClean="0">
              <a:solidFill>
                <a:srgbClr val="003754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smtClean="0">
                <a:solidFill>
                  <a:srgbClr val="003754"/>
                </a:solidFill>
              </a:rPr>
              <a:t>Thema 1: </a:t>
            </a:r>
            <a:r>
              <a:rPr lang="de-DE" dirty="0">
                <a:solidFill>
                  <a:srgbClr val="003754"/>
                </a:solidFill>
              </a:rPr>
              <a:t>V</a:t>
            </a:r>
            <a:r>
              <a:rPr lang="de-DE" dirty="0" smtClean="0">
                <a:solidFill>
                  <a:srgbClr val="003754"/>
                </a:solidFill>
              </a:rPr>
              <a:t>orbereitung der MII-Auditierung – Machbarkeitsanalysen mit „Echtdaten“ der Standorte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b="1" dirty="0" smtClean="0">
                <a:solidFill>
                  <a:srgbClr val="72425D"/>
                </a:solidFill>
              </a:rPr>
              <a:t>Thema 2: </a:t>
            </a:r>
            <a:r>
              <a:rPr lang="de-DE" b="1" dirty="0">
                <a:solidFill>
                  <a:srgbClr val="72425D"/>
                </a:solidFill>
              </a:rPr>
              <a:t>Ankündigung der Breakout-Session mit CORD-MI-Musterauswertungen </a:t>
            </a:r>
            <a:r>
              <a:rPr lang="de-DE" b="1" dirty="0" smtClean="0">
                <a:solidFill>
                  <a:srgbClr val="72425D"/>
                </a:solidFill>
              </a:rPr>
              <a:t>mit Musterdaten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smtClean="0">
                <a:solidFill>
                  <a:srgbClr val="003754"/>
                </a:solidFill>
              </a:rPr>
              <a:t>Thema 3: Ankündigung der Breakout-Session mit </a:t>
            </a:r>
            <a:r>
              <a:rPr lang="de-DE" dirty="0" err="1" smtClean="0">
                <a:solidFill>
                  <a:srgbClr val="003754"/>
                </a:solidFill>
              </a:rPr>
              <a:t>HiGHmed</a:t>
            </a:r>
            <a:r>
              <a:rPr lang="de-DE" dirty="0" smtClean="0">
                <a:solidFill>
                  <a:srgbClr val="003754"/>
                </a:solidFill>
              </a:rPr>
              <a:t>-Data-Sharing-Framework</a:t>
            </a:r>
          </a:p>
          <a:p>
            <a:pPr lvl="1"/>
            <a:endParaRPr lang="de-DE" sz="800" b="1" dirty="0" smtClean="0">
              <a:solidFill>
                <a:srgbClr val="72425D"/>
              </a:solidFill>
            </a:endParaRPr>
          </a:p>
          <a:p>
            <a:pPr lvl="1"/>
            <a:endParaRPr lang="de-DE" sz="800" b="1" dirty="0">
              <a:solidFill>
                <a:srgbClr val="72425D"/>
              </a:solidFill>
            </a:endParaRPr>
          </a:p>
          <a:p>
            <a:r>
              <a:rPr lang="de-DE" sz="1900" b="1" dirty="0" smtClean="0">
                <a:solidFill>
                  <a:srgbClr val="72425D"/>
                </a:solidFill>
              </a:rPr>
              <a:t>12. März 2021: 9. CORD-MI-WWS* als Breakout-Session des 4. MII-</a:t>
            </a:r>
            <a:r>
              <a:rPr lang="de-DE" sz="1900" b="1" dirty="0" err="1" smtClean="0">
                <a:solidFill>
                  <a:srgbClr val="72425D"/>
                </a:solidFill>
              </a:rPr>
              <a:t>Projektathons</a:t>
            </a:r>
            <a:endParaRPr lang="de-DE" sz="1900" b="1" dirty="0" smtClean="0">
              <a:solidFill>
                <a:srgbClr val="72425D"/>
              </a:solidFill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de-DE" sz="1900" b="1" dirty="0" smtClean="0">
                <a:solidFill>
                  <a:srgbClr val="72425D"/>
                </a:solidFill>
              </a:rPr>
              <a:t>Aufgabenblock A: Alterspyramiden für ausgewählte Diagnosen (I20.0; E70.0; E84,-; E75.2)</a:t>
            </a:r>
          </a:p>
          <a:p>
            <a:pPr marL="800100" lvl="1" indent="-342900">
              <a:buFont typeface="+mj-lt"/>
              <a:buAutoNum type="alphaLcParenR"/>
            </a:pPr>
            <a:r>
              <a:rPr lang="de-DE" sz="1900" b="1" dirty="0" smtClean="0">
                <a:solidFill>
                  <a:srgbClr val="72425D"/>
                </a:solidFill>
              </a:rPr>
              <a:t>Aufgabenblock B: Zeitreihen (Monate 2020) für ausgewählten Diagnosen (E84,-; J12.8; U10.9; M30.3)</a:t>
            </a:r>
          </a:p>
          <a:p>
            <a:pPr marL="800100" lvl="1" indent="-342900">
              <a:buFont typeface="+mj-lt"/>
              <a:buAutoNum type="alphaLcParenR"/>
            </a:pPr>
            <a:r>
              <a:rPr lang="de-DE" sz="1900" b="1" dirty="0" smtClean="0">
                <a:solidFill>
                  <a:srgbClr val="72425D"/>
                </a:solidFill>
              </a:rPr>
              <a:t>Aufgabenblock C: Diagnosen-Koinzidenz für Mukoviszidose und Entbindung (</a:t>
            </a:r>
            <a:r>
              <a:rPr lang="de-DE" sz="1900" b="1" dirty="0">
                <a:solidFill>
                  <a:srgbClr val="72425D"/>
                </a:solidFill>
              </a:rPr>
              <a:t>ICD:E84</a:t>
            </a:r>
            <a:r>
              <a:rPr lang="de-DE" sz="1900" b="1" dirty="0" smtClean="0">
                <a:solidFill>
                  <a:srgbClr val="72425D"/>
                </a:solidFill>
              </a:rPr>
              <a:t>,- X ICD:O80)</a:t>
            </a:r>
          </a:p>
          <a:p>
            <a:pPr marL="800100" lvl="1" indent="-342900">
              <a:buFont typeface="+mj-lt"/>
              <a:buAutoNum type="alphaLcParenR"/>
            </a:pPr>
            <a:endParaRPr lang="de-DE" sz="800" b="1" dirty="0" smtClean="0">
              <a:solidFill>
                <a:srgbClr val="72425D"/>
              </a:solidFill>
            </a:endParaRPr>
          </a:p>
          <a:p>
            <a:r>
              <a:rPr lang="de-DE" sz="1900" b="1" dirty="0" smtClean="0">
                <a:solidFill>
                  <a:srgbClr val="72425D"/>
                </a:solidFill>
              </a:rPr>
              <a:t>Sprechstunden: voraussichtlich 16. und 17. März 2021</a:t>
            </a:r>
          </a:p>
          <a:p>
            <a:pPr marL="800100" lvl="1" indent="-342900">
              <a:buFont typeface="+mj-lt"/>
              <a:buAutoNum type="alphaLcParenR"/>
            </a:pPr>
            <a:endParaRPr lang="de-DE" sz="800" b="1" dirty="0" smtClean="0">
              <a:solidFill>
                <a:srgbClr val="72425D"/>
              </a:solidFill>
            </a:endParaRPr>
          </a:p>
          <a:p>
            <a:r>
              <a:rPr lang="de-DE" dirty="0" smtClean="0">
                <a:solidFill>
                  <a:srgbClr val="003754"/>
                </a:solidFill>
              </a:rPr>
              <a:t>19. März 2021: Abschlussveranstaltung des </a:t>
            </a:r>
            <a:r>
              <a:rPr lang="de-DE" dirty="0">
                <a:solidFill>
                  <a:srgbClr val="003754"/>
                </a:solidFill>
              </a:rPr>
              <a:t>4. </a:t>
            </a:r>
            <a:r>
              <a:rPr lang="de-DE" dirty="0" smtClean="0">
                <a:solidFill>
                  <a:srgbClr val="003754"/>
                </a:solidFill>
              </a:rPr>
              <a:t>MII-</a:t>
            </a:r>
            <a:r>
              <a:rPr lang="de-DE" dirty="0" err="1" smtClean="0">
                <a:solidFill>
                  <a:srgbClr val="003754"/>
                </a:solidFill>
              </a:rPr>
              <a:t>Projektathon</a:t>
            </a:r>
            <a:r>
              <a:rPr lang="de-DE" dirty="0" smtClean="0">
                <a:solidFill>
                  <a:srgbClr val="003754"/>
                </a:solidFill>
              </a:rPr>
              <a:t> </a:t>
            </a:r>
            <a:endParaRPr lang="de-DE" dirty="0">
              <a:solidFill>
                <a:srgbClr val="003754"/>
              </a:solidFill>
            </a:endParaRPr>
          </a:p>
          <a:p>
            <a:endParaRPr lang="de-DE" sz="800" dirty="0" smtClean="0"/>
          </a:p>
          <a:p>
            <a:r>
              <a:rPr lang="de-DE" sz="1900" b="1" dirty="0" smtClean="0">
                <a:solidFill>
                  <a:srgbClr val="72425D"/>
                </a:solidFill>
              </a:rPr>
              <a:t>Nachbereitung: 16. April 2021: 10. CORD-MI-WWS*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5776" y="126120"/>
            <a:ext cx="1659660" cy="851435"/>
          </a:xfrm>
          <a:prstGeom prst="rect">
            <a:avLst/>
          </a:prstGeom>
          <a:ln>
            <a:solidFill>
              <a:srgbClr val="003754"/>
            </a:solidFill>
          </a:ln>
        </p:spPr>
      </p:pic>
    </p:spTree>
    <p:extLst>
      <p:ext uri="{BB962C8B-B14F-4D97-AF65-F5344CB8AC3E}">
        <p14:creationId xmlns:p14="http://schemas.microsoft.com/office/powerpoint/2010/main" val="193009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/>
          <p:cNvSpPr txBox="1"/>
          <p:nvPr/>
        </p:nvSpPr>
        <p:spPr>
          <a:xfrm>
            <a:off x="307214" y="170233"/>
            <a:ext cx="7239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rgbClr val="003754"/>
                </a:solidFill>
              </a:rPr>
              <a:t>Collaboration</a:t>
            </a:r>
            <a:r>
              <a:rPr lang="de-DE" sz="2400" b="1" dirty="0">
                <a:solidFill>
                  <a:srgbClr val="003754"/>
                </a:solidFill>
              </a:rPr>
              <a:t> on Rare </a:t>
            </a:r>
            <a:r>
              <a:rPr lang="de-DE" sz="2400" b="1" dirty="0" err="1" smtClean="0">
                <a:solidFill>
                  <a:srgbClr val="003754"/>
                </a:solidFill>
              </a:rPr>
              <a:t>Diseases</a:t>
            </a:r>
            <a:r>
              <a:rPr lang="de-DE" sz="2400" b="1" dirty="0" smtClean="0">
                <a:solidFill>
                  <a:srgbClr val="003754"/>
                </a:solidFill>
              </a:rPr>
              <a:t>  (CORD-MI) </a:t>
            </a:r>
            <a:br>
              <a:rPr lang="de-DE" sz="2400" b="1" dirty="0" smtClean="0">
                <a:solidFill>
                  <a:srgbClr val="003754"/>
                </a:solidFill>
              </a:rPr>
            </a:br>
            <a:r>
              <a:rPr lang="de-DE" sz="2400" b="1" dirty="0" smtClean="0">
                <a:solidFill>
                  <a:srgbClr val="003754"/>
                </a:solidFill>
              </a:rPr>
              <a:t>CORD-MI-Beteiligung am 4. MII-</a:t>
            </a:r>
            <a:r>
              <a:rPr lang="de-DE" sz="2400" b="1" dirty="0" err="1" smtClean="0">
                <a:solidFill>
                  <a:srgbClr val="003754"/>
                </a:solidFill>
              </a:rPr>
              <a:t>Projektathon</a:t>
            </a:r>
            <a:endParaRPr lang="de-DE" sz="2400" b="1" dirty="0" smtClean="0">
              <a:solidFill>
                <a:srgbClr val="003754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7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1" y="6192564"/>
            <a:ext cx="12192001" cy="729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cxnSp>
        <p:nvCxnSpPr>
          <p:cNvPr id="80" name="Gerader Verbinder 79"/>
          <p:cNvCxnSpPr/>
          <p:nvPr/>
        </p:nvCxnSpPr>
        <p:spPr>
          <a:xfrm flipV="1">
            <a:off x="-1" y="6345564"/>
            <a:ext cx="12192001" cy="1673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pic>
        <p:nvPicPr>
          <p:cNvPr id="394" name="Grafik 3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4301" y="6386860"/>
            <a:ext cx="815923" cy="359188"/>
          </a:xfrm>
          <a:prstGeom prst="rect">
            <a:avLst/>
          </a:prstGeom>
        </p:spPr>
      </p:pic>
      <p:pic>
        <p:nvPicPr>
          <p:cNvPr id="395" name="Grafik 3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05" y="6440819"/>
            <a:ext cx="565230" cy="214723"/>
          </a:xfrm>
          <a:prstGeom prst="rect">
            <a:avLst/>
          </a:prstGeom>
        </p:spPr>
      </p:pic>
      <p:pic>
        <p:nvPicPr>
          <p:cNvPr id="396" name="Grafik 3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8963" y="147602"/>
            <a:ext cx="1680124" cy="861934"/>
          </a:xfrm>
          <a:prstGeom prst="rect">
            <a:avLst/>
          </a:prstGeom>
          <a:ln>
            <a:solidFill>
              <a:srgbClr val="003754"/>
            </a:solidFill>
          </a:ln>
        </p:spPr>
      </p:pic>
      <p:sp>
        <p:nvSpPr>
          <p:cNvPr id="26" name="Abgerundetes Rechteck 25"/>
          <p:cNvSpPr/>
          <p:nvPr/>
        </p:nvSpPr>
        <p:spPr>
          <a:xfrm>
            <a:off x="10193853" y="3728647"/>
            <a:ext cx="1620000" cy="252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9696734" y="5512983"/>
            <a:ext cx="2128009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7684743" y="1672059"/>
            <a:ext cx="41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bgerundetes Rechteck 18"/>
          <p:cNvSpPr/>
          <p:nvPr/>
        </p:nvSpPr>
        <p:spPr>
          <a:xfrm>
            <a:off x="7684743" y="1946262"/>
            <a:ext cx="41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bgerundetes Rechteck 19"/>
          <p:cNvSpPr/>
          <p:nvPr/>
        </p:nvSpPr>
        <p:spPr>
          <a:xfrm>
            <a:off x="7684743" y="2208282"/>
            <a:ext cx="2060812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bgerundetes Rechteck 20"/>
          <p:cNvSpPr/>
          <p:nvPr/>
        </p:nvSpPr>
        <p:spPr>
          <a:xfrm>
            <a:off x="7684743" y="2473740"/>
            <a:ext cx="41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/>
          <p:cNvSpPr/>
          <p:nvPr/>
        </p:nvSpPr>
        <p:spPr>
          <a:xfrm>
            <a:off x="9779884" y="2209474"/>
            <a:ext cx="2052000" cy="25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/>
          <p:cNvSpPr/>
          <p:nvPr/>
        </p:nvSpPr>
        <p:spPr>
          <a:xfrm>
            <a:off x="7684743" y="2945515"/>
            <a:ext cx="4140000" cy="25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bgerundetes Rechteck 24"/>
          <p:cNvSpPr/>
          <p:nvPr/>
        </p:nvSpPr>
        <p:spPr>
          <a:xfrm>
            <a:off x="7684743" y="3211631"/>
            <a:ext cx="4140000" cy="25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bgerundetes Rechteck 26"/>
          <p:cNvSpPr/>
          <p:nvPr/>
        </p:nvSpPr>
        <p:spPr>
          <a:xfrm>
            <a:off x="7684743" y="3484085"/>
            <a:ext cx="4140000" cy="25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Abgerundetes Rechteck 30"/>
          <p:cNvSpPr/>
          <p:nvPr/>
        </p:nvSpPr>
        <p:spPr>
          <a:xfrm>
            <a:off x="7684743" y="4453097"/>
            <a:ext cx="4140000" cy="25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Abgerundetes Rechteck 32"/>
          <p:cNvSpPr/>
          <p:nvPr/>
        </p:nvSpPr>
        <p:spPr>
          <a:xfrm>
            <a:off x="7684743" y="3986993"/>
            <a:ext cx="4140000" cy="25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Abgerundetes Rechteck 33"/>
          <p:cNvSpPr/>
          <p:nvPr/>
        </p:nvSpPr>
        <p:spPr>
          <a:xfrm>
            <a:off x="7684743" y="3731528"/>
            <a:ext cx="2484000" cy="25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Abgerundetes Rechteck 34"/>
          <p:cNvSpPr/>
          <p:nvPr/>
        </p:nvSpPr>
        <p:spPr>
          <a:xfrm>
            <a:off x="7684743" y="4721583"/>
            <a:ext cx="4140000" cy="25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bgerundetes Rechteck 35"/>
          <p:cNvSpPr/>
          <p:nvPr/>
        </p:nvSpPr>
        <p:spPr>
          <a:xfrm>
            <a:off x="7684743" y="4977461"/>
            <a:ext cx="4140000" cy="25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bgerundetes Rechteck 37"/>
          <p:cNvSpPr/>
          <p:nvPr/>
        </p:nvSpPr>
        <p:spPr>
          <a:xfrm>
            <a:off x="7684743" y="5507595"/>
            <a:ext cx="2011991" cy="25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7684743" y="5249412"/>
            <a:ext cx="4140000" cy="252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340752" y="940608"/>
            <a:ext cx="11659739" cy="48782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endParaRPr lang="de-DE" sz="800" b="1" dirty="0">
              <a:solidFill>
                <a:srgbClr val="72425D"/>
              </a:solidFill>
            </a:endParaRPr>
          </a:p>
          <a:p>
            <a:r>
              <a:rPr lang="de-DE" sz="1900" b="1" dirty="0" smtClean="0">
                <a:solidFill>
                  <a:srgbClr val="72425D"/>
                </a:solidFill>
              </a:rPr>
              <a:t>12. März 2021: 9. CORD-MI-WWS* als Breakout-Session des 4. MII-</a:t>
            </a:r>
            <a:r>
              <a:rPr lang="de-DE" sz="1900" b="1" dirty="0" err="1" smtClean="0">
                <a:solidFill>
                  <a:srgbClr val="72425D"/>
                </a:solidFill>
              </a:rPr>
              <a:t>Projektathons</a:t>
            </a:r>
            <a:endParaRPr lang="de-DE" sz="1900" b="1" dirty="0" smtClean="0">
              <a:solidFill>
                <a:srgbClr val="72425D"/>
              </a:solidFill>
            </a:endParaRPr>
          </a:p>
          <a:p>
            <a:pPr marL="800100" lvl="1" indent="-342900">
              <a:buFont typeface="+mj-lt"/>
              <a:buAutoNum type="alphaLcParenR"/>
            </a:pPr>
            <a:endParaRPr lang="de-DE" sz="1900" b="1" dirty="0" smtClean="0">
              <a:solidFill>
                <a:srgbClr val="72425D"/>
              </a:solidFill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de-DE" sz="1900" b="1" dirty="0" smtClean="0">
                <a:solidFill>
                  <a:srgbClr val="72425D"/>
                </a:solidFill>
              </a:rPr>
              <a:t>A: Alterspyramiden für ausgewählte Diagnosen 		Moderation: Fabian Praßer </a:t>
            </a:r>
            <a:r>
              <a:rPr lang="de-DE" sz="1600" b="1" dirty="0" smtClean="0">
                <a:solidFill>
                  <a:srgbClr val="72425D"/>
                </a:solidFill>
              </a:rPr>
              <a:t>(BIH, 14:15 Uhr)</a:t>
            </a:r>
          </a:p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sz="1600" b="1" dirty="0" smtClean="0">
                <a:solidFill>
                  <a:srgbClr val="72425D"/>
                </a:solidFill>
              </a:rPr>
              <a:t>Lokales Ü1-ETL mit </a:t>
            </a:r>
            <a:r>
              <a:rPr lang="de-DE" sz="1600" b="1" dirty="0" err="1" smtClean="0">
                <a:solidFill>
                  <a:srgbClr val="72425D"/>
                </a:solidFill>
              </a:rPr>
              <a:t>FHIRExtinguisher</a:t>
            </a:r>
            <a:r>
              <a:rPr lang="de-DE" sz="1600" b="1" dirty="0" smtClean="0">
                <a:solidFill>
                  <a:srgbClr val="72425D"/>
                </a:solidFill>
              </a:rPr>
              <a:t>				Johannes Oehm (UKM) 	</a:t>
            </a:r>
          </a:p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sz="1600" b="1" dirty="0">
                <a:solidFill>
                  <a:srgbClr val="72425D"/>
                </a:solidFill>
              </a:rPr>
              <a:t>Lokale Ü2a-Berechnung von </a:t>
            </a:r>
            <a:r>
              <a:rPr lang="de-DE" sz="1600" b="1" dirty="0" smtClean="0">
                <a:solidFill>
                  <a:srgbClr val="72425D"/>
                </a:solidFill>
              </a:rPr>
              <a:t>Alterspyramiden </a:t>
            </a:r>
            <a:r>
              <a:rPr lang="de-DE" sz="1600" b="1" dirty="0">
                <a:solidFill>
                  <a:srgbClr val="72425D"/>
                </a:solidFill>
              </a:rPr>
              <a:t>mit </a:t>
            </a:r>
            <a:r>
              <a:rPr lang="de-DE" sz="1600" b="1" dirty="0" smtClean="0">
                <a:solidFill>
                  <a:srgbClr val="72425D"/>
                </a:solidFill>
              </a:rPr>
              <a:t>R		Johannes Oehm (UKM), Rajesh Murali  (UMM) </a:t>
            </a:r>
          </a:p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sz="1600" b="1" dirty="0" smtClean="0">
                <a:solidFill>
                  <a:srgbClr val="72425D"/>
                </a:solidFill>
              </a:rPr>
              <a:t>Ü2b-Zusammenführung der Alterspyramiden mit Easy SMPC		Tobias Kussel (</a:t>
            </a:r>
            <a:r>
              <a:rPr lang="de-DE" sz="1600" b="1" dirty="0" err="1" smtClean="0">
                <a:solidFill>
                  <a:srgbClr val="72425D"/>
                </a:solidFill>
              </a:rPr>
              <a:t>TUDa</a:t>
            </a:r>
            <a:r>
              <a:rPr lang="de-DE" sz="1600" b="1" dirty="0" smtClean="0">
                <a:solidFill>
                  <a:srgbClr val="72425D"/>
                </a:solidFill>
              </a:rPr>
              <a:t>)</a:t>
            </a:r>
          </a:p>
          <a:p>
            <a:pPr lvl="1"/>
            <a:endParaRPr lang="de-DE" sz="1600" b="1" dirty="0" smtClean="0">
              <a:solidFill>
                <a:srgbClr val="72425D"/>
              </a:solidFill>
            </a:endParaRPr>
          </a:p>
          <a:p>
            <a:pPr marL="914400" lvl="1" indent="-457200">
              <a:buFont typeface="+mj-lt"/>
              <a:buAutoNum type="alphaLcParenR" startAt="2"/>
            </a:pPr>
            <a:r>
              <a:rPr lang="de-DE" sz="1900" b="1" dirty="0" smtClean="0">
                <a:solidFill>
                  <a:srgbClr val="72425D"/>
                </a:solidFill>
              </a:rPr>
              <a:t>B: Zeitreihen für ausgewählten Diagnosen			Moderation: Martin Boeker </a:t>
            </a:r>
            <a:r>
              <a:rPr lang="de-DE" sz="1600" b="1" dirty="0" smtClean="0">
                <a:solidFill>
                  <a:srgbClr val="72425D"/>
                </a:solidFill>
              </a:rPr>
              <a:t>(TUM, 14:45)</a:t>
            </a:r>
          </a:p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sz="1600" b="1" dirty="0">
                <a:solidFill>
                  <a:srgbClr val="72425D"/>
                </a:solidFill>
              </a:rPr>
              <a:t>Lokales Ü1-ETL </a:t>
            </a:r>
            <a:r>
              <a:rPr lang="de-DE" sz="1600" b="1" dirty="0" smtClean="0">
                <a:solidFill>
                  <a:srgbClr val="72425D"/>
                </a:solidFill>
              </a:rPr>
              <a:t>mit </a:t>
            </a:r>
            <a:r>
              <a:rPr lang="de-DE" sz="1600" b="1" dirty="0" err="1" smtClean="0">
                <a:solidFill>
                  <a:srgbClr val="72425D"/>
                </a:solidFill>
              </a:rPr>
              <a:t>fhircrackr</a:t>
            </a:r>
            <a:r>
              <a:rPr lang="de-DE" sz="1600" b="1" dirty="0">
                <a:solidFill>
                  <a:srgbClr val="72425D"/>
                </a:solidFill>
              </a:rPr>
              <a:t>				</a:t>
            </a:r>
            <a:r>
              <a:rPr lang="de-DE" sz="1600" b="1" dirty="0" smtClean="0">
                <a:solidFill>
                  <a:srgbClr val="72425D"/>
                </a:solidFill>
              </a:rPr>
              <a:t>Michéle Zoch, Christian </a:t>
            </a:r>
            <a:r>
              <a:rPr lang="de-DE" sz="1600" b="1" dirty="0">
                <a:solidFill>
                  <a:srgbClr val="72425D"/>
                </a:solidFill>
              </a:rPr>
              <a:t>Gierschner </a:t>
            </a:r>
            <a:r>
              <a:rPr lang="de-DE" sz="1600" b="1" dirty="0" smtClean="0">
                <a:solidFill>
                  <a:srgbClr val="72425D"/>
                </a:solidFill>
              </a:rPr>
              <a:t>(UKDD)</a:t>
            </a:r>
          </a:p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sz="1600" b="1" dirty="0" smtClean="0">
                <a:solidFill>
                  <a:srgbClr val="72425D"/>
                </a:solidFill>
              </a:rPr>
              <a:t>Lokale Ü2a-Berechnung von Diagnose-Zeitreihen</a:t>
            </a:r>
            <a:r>
              <a:rPr lang="de-DE" sz="1600" b="1" dirty="0">
                <a:solidFill>
                  <a:srgbClr val="72425D"/>
                </a:solidFill>
              </a:rPr>
              <a:t>			</a:t>
            </a:r>
            <a:r>
              <a:rPr lang="de-DE" sz="1600" b="1" dirty="0" smtClean="0">
                <a:solidFill>
                  <a:srgbClr val="72425D"/>
                </a:solidFill>
              </a:rPr>
              <a:t>Michéle Zoch UKDD, Jenny </a:t>
            </a:r>
            <a:r>
              <a:rPr lang="de-DE" sz="1600" b="1" dirty="0">
                <a:solidFill>
                  <a:srgbClr val="72425D"/>
                </a:solidFill>
              </a:rPr>
              <a:t>T</a:t>
            </a:r>
            <a:r>
              <a:rPr lang="de-DE" sz="1600" b="1" dirty="0" smtClean="0">
                <a:solidFill>
                  <a:srgbClr val="72425D"/>
                </a:solidFill>
              </a:rPr>
              <a:t>ippmann (UKDD)</a:t>
            </a:r>
          </a:p>
          <a:p>
            <a:pPr lvl="8">
              <a:tabLst>
                <a:tab pos="1800000" algn="l"/>
                <a:tab pos="5400000" algn="l"/>
                <a:tab pos="7200000" algn="l"/>
              </a:tabLst>
            </a:pPr>
            <a:r>
              <a:rPr lang="de-DE" sz="1600" b="1" dirty="0" smtClean="0">
                <a:solidFill>
                  <a:srgbClr val="72425D"/>
                </a:solidFill>
              </a:rPr>
              <a:t>		  Christian Gierschner (UKDD), </a:t>
            </a:r>
            <a:r>
              <a:rPr lang="de-DE" sz="1600" b="1" dirty="0">
                <a:solidFill>
                  <a:srgbClr val="72425D"/>
                </a:solidFill>
              </a:rPr>
              <a:t>Julia Palm (UKJ</a:t>
            </a:r>
            <a:r>
              <a:rPr lang="de-DE" sz="1600" b="1" dirty="0" smtClean="0">
                <a:solidFill>
                  <a:srgbClr val="72425D"/>
                </a:solidFill>
              </a:rPr>
              <a:t>)</a:t>
            </a:r>
          </a:p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sz="1600" b="1" dirty="0" smtClean="0">
                <a:solidFill>
                  <a:srgbClr val="72425D"/>
                </a:solidFill>
              </a:rPr>
              <a:t>Ü2b-Zusammenführung </a:t>
            </a:r>
            <a:r>
              <a:rPr lang="de-DE" sz="1600" b="1" dirty="0">
                <a:solidFill>
                  <a:srgbClr val="72425D"/>
                </a:solidFill>
              </a:rPr>
              <a:t>der </a:t>
            </a:r>
            <a:r>
              <a:rPr lang="de-DE" sz="1600" b="1" dirty="0" smtClean="0">
                <a:solidFill>
                  <a:srgbClr val="72425D"/>
                </a:solidFill>
              </a:rPr>
              <a:t>Diagnose-Zeitreihen mit </a:t>
            </a:r>
            <a:r>
              <a:rPr lang="de-DE" sz="1600" b="1" dirty="0" err="1" smtClean="0">
                <a:solidFill>
                  <a:srgbClr val="72425D"/>
                </a:solidFill>
              </a:rPr>
              <a:t>SecureSum</a:t>
            </a:r>
            <a:r>
              <a:rPr lang="de-DE" sz="1600" b="1" dirty="0" smtClean="0">
                <a:solidFill>
                  <a:srgbClr val="72425D"/>
                </a:solidFill>
              </a:rPr>
              <a:t>	</a:t>
            </a:r>
            <a:r>
              <a:rPr lang="de-DE" sz="1600" b="1" dirty="0">
                <a:solidFill>
                  <a:srgbClr val="72425D"/>
                </a:solidFill>
              </a:rPr>
              <a:t>Hendrik Ballhausen (KUM|LMU)</a:t>
            </a:r>
          </a:p>
          <a:p>
            <a:pPr lvl="2"/>
            <a:r>
              <a:rPr lang="de-DE" sz="1600" b="1" dirty="0" smtClean="0">
                <a:solidFill>
                  <a:srgbClr val="72425D"/>
                </a:solidFill>
              </a:rPr>
              <a:t>	</a:t>
            </a:r>
            <a:r>
              <a:rPr lang="de-DE" sz="1600" b="1" dirty="0">
                <a:solidFill>
                  <a:srgbClr val="72425D"/>
                </a:solidFill>
              </a:rPr>
              <a:t>		</a:t>
            </a:r>
            <a:endParaRPr lang="de-DE" sz="1900" b="1" dirty="0" smtClean="0">
              <a:solidFill>
                <a:srgbClr val="72425D"/>
              </a:solidFill>
            </a:endParaRPr>
          </a:p>
          <a:p>
            <a:pPr marL="914400" lvl="1" indent="-457200">
              <a:buFont typeface="+mj-lt"/>
              <a:buAutoNum type="alphaLcParenR" startAt="2"/>
            </a:pPr>
            <a:r>
              <a:rPr lang="de-DE" sz="1900" b="1" dirty="0" smtClean="0">
                <a:solidFill>
                  <a:srgbClr val="72425D"/>
                </a:solidFill>
              </a:rPr>
              <a:t>C: Diagnosen-Koinzidenz für Mukoviszidose und Entbindung	Moderation: Michéle Zoch </a:t>
            </a:r>
            <a:r>
              <a:rPr lang="de-DE" sz="1600" b="1" dirty="0" smtClean="0">
                <a:solidFill>
                  <a:srgbClr val="72425D"/>
                </a:solidFill>
              </a:rPr>
              <a:t>(UKDD, 15:15)</a:t>
            </a:r>
          </a:p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sz="1600" b="1" dirty="0" smtClean="0">
                <a:solidFill>
                  <a:srgbClr val="72425D"/>
                </a:solidFill>
              </a:rPr>
              <a:t>Lokales </a:t>
            </a:r>
            <a:r>
              <a:rPr lang="de-DE" sz="1600" b="1" dirty="0">
                <a:solidFill>
                  <a:srgbClr val="72425D"/>
                </a:solidFill>
              </a:rPr>
              <a:t>Ü1-ETL mit </a:t>
            </a:r>
            <a:r>
              <a:rPr lang="de-DE" sz="1600" b="1" dirty="0" err="1" smtClean="0">
                <a:solidFill>
                  <a:srgbClr val="72425D"/>
                </a:solidFill>
              </a:rPr>
              <a:t>fhircrackr</a:t>
            </a:r>
            <a:r>
              <a:rPr lang="de-DE" sz="1600" b="1" dirty="0" smtClean="0">
                <a:solidFill>
                  <a:srgbClr val="72425D"/>
                </a:solidFill>
              </a:rPr>
              <a:t>	</a:t>
            </a:r>
            <a:r>
              <a:rPr lang="de-DE" sz="1600" b="1" dirty="0">
                <a:solidFill>
                  <a:srgbClr val="72425D"/>
                </a:solidFill>
              </a:rPr>
              <a:t>		</a:t>
            </a:r>
            <a:r>
              <a:rPr lang="de-DE" sz="1600" b="1" dirty="0" smtClean="0">
                <a:solidFill>
                  <a:srgbClr val="72425D"/>
                </a:solidFill>
              </a:rPr>
              <a:t>	Rajesh </a:t>
            </a:r>
            <a:r>
              <a:rPr lang="de-DE" sz="1600" b="1" dirty="0">
                <a:solidFill>
                  <a:srgbClr val="72425D"/>
                </a:solidFill>
              </a:rPr>
              <a:t>Murali </a:t>
            </a:r>
            <a:r>
              <a:rPr lang="de-DE" sz="1600" b="1" dirty="0" smtClean="0">
                <a:solidFill>
                  <a:srgbClr val="72425D"/>
                </a:solidFill>
              </a:rPr>
              <a:t>(</a:t>
            </a:r>
            <a:r>
              <a:rPr lang="de-DE" sz="1600" b="1" dirty="0">
                <a:solidFill>
                  <a:srgbClr val="72425D"/>
                </a:solidFill>
              </a:rPr>
              <a:t>UMM</a:t>
            </a:r>
            <a:r>
              <a:rPr lang="de-DE" sz="1600" b="1" dirty="0" smtClean="0">
                <a:solidFill>
                  <a:srgbClr val="72425D"/>
                </a:solidFill>
              </a:rPr>
              <a:t>), Chr. Gierschner (UKDD)</a:t>
            </a:r>
            <a:endParaRPr lang="de-DE" sz="1600" b="1" dirty="0">
              <a:solidFill>
                <a:srgbClr val="72425D"/>
              </a:solidFill>
            </a:endParaRPr>
          </a:p>
          <a:p>
            <a:pPr marL="1200150" lvl="2" indent="-285750">
              <a:buFont typeface="Symbol" panose="05050102010706020507" pitchFamily="18" charset="2"/>
              <a:buChar char="-"/>
            </a:pPr>
            <a:r>
              <a:rPr lang="de-DE" sz="1600" b="1" dirty="0" smtClean="0">
                <a:solidFill>
                  <a:srgbClr val="72425D"/>
                </a:solidFill>
              </a:rPr>
              <a:t> Lokale </a:t>
            </a:r>
            <a:r>
              <a:rPr lang="de-DE" sz="1600" b="1" dirty="0">
                <a:solidFill>
                  <a:srgbClr val="72425D"/>
                </a:solidFill>
              </a:rPr>
              <a:t>Ü2a-Berechnung von Diagnose-Koinzidenz			</a:t>
            </a:r>
            <a:r>
              <a:rPr lang="de-DE" sz="1600" b="1" dirty="0" smtClean="0">
                <a:solidFill>
                  <a:srgbClr val="72425D"/>
                </a:solidFill>
              </a:rPr>
              <a:t>Christian Gierschner; </a:t>
            </a:r>
            <a:r>
              <a:rPr lang="de-DE" sz="1600" b="1" dirty="0">
                <a:solidFill>
                  <a:srgbClr val="72425D"/>
                </a:solidFill>
              </a:rPr>
              <a:t>Rajesh Murali </a:t>
            </a:r>
            <a:r>
              <a:rPr lang="de-DE" sz="1600" b="1" dirty="0" smtClean="0">
                <a:solidFill>
                  <a:srgbClr val="72425D"/>
                </a:solidFill>
              </a:rPr>
              <a:t>(UMM)</a:t>
            </a:r>
          </a:p>
          <a:p>
            <a:pPr lvl="8">
              <a:tabLst>
                <a:tab pos="7200000" algn="l"/>
              </a:tabLst>
            </a:pPr>
            <a:r>
              <a:rPr lang="de-DE" sz="1600" b="1" dirty="0" smtClean="0">
                <a:solidFill>
                  <a:srgbClr val="72425D"/>
                </a:solidFill>
              </a:rPr>
              <a:t>	  Julia Palm (UKJ)</a:t>
            </a:r>
          </a:p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sz="1600" b="1" dirty="0" smtClean="0">
                <a:solidFill>
                  <a:srgbClr val="72425D"/>
                </a:solidFill>
              </a:rPr>
              <a:t>Ü2b-Zusammenführung </a:t>
            </a:r>
            <a:r>
              <a:rPr lang="de-DE" sz="1600" b="1" dirty="0">
                <a:solidFill>
                  <a:srgbClr val="72425D"/>
                </a:solidFill>
              </a:rPr>
              <a:t>der </a:t>
            </a:r>
            <a:r>
              <a:rPr lang="de-DE" sz="1600" b="1" dirty="0" smtClean="0">
                <a:solidFill>
                  <a:srgbClr val="72425D"/>
                </a:solidFill>
              </a:rPr>
              <a:t>Diagnose-</a:t>
            </a:r>
            <a:r>
              <a:rPr lang="de-DE" sz="1600" b="1" dirty="0" err="1" smtClean="0">
                <a:solidFill>
                  <a:srgbClr val="72425D"/>
                </a:solidFill>
              </a:rPr>
              <a:t>Koinzidenzen</a:t>
            </a:r>
            <a:r>
              <a:rPr lang="de-DE" sz="1600" b="1" dirty="0" smtClean="0">
                <a:solidFill>
                  <a:srgbClr val="72425D"/>
                </a:solidFill>
              </a:rPr>
              <a:t>		</a:t>
            </a:r>
            <a:r>
              <a:rPr lang="de-DE" sz="1400" dirty="0" smtClean="0">
                <a:solidFill>
                  <a:srgbClr val="72425D"/>
                </a:solidFill>
              </a:rPr>
              <a:t>Hendrik </a:t>
            </a:r>
            <a:r>
              <a:rPr lang="de-DE" sz="1400" dirty="0">
                <a:solidFill>
                  <a:srgbClr val="72425D"/>
                </a:solidFill>
              </a:rPr>
              <a:t>Ballhausen (</a:t>
            </a:r>
            <a:r>
              <a:rPr lang="de-DE" sz="1400" dirty="0" smtClean="0">
                <a:solidFill>
                  <a:srgbClr val="72425D"/>
                </a:solidFill>
              </a:rPr>
              <a:t>LMU), Tobias Kussel (</a:t>
            </a:r>
            <a:r>
              <a:rPr lang="de-DE" sz="1400" dirty="0" err="1" smtClean="0">
                <a:solidFill>
                  <a:srgbClr val="72425D"/>
                </a:solidFill>
              </a:rPr>
              <a:t>TUDa</a:t>
            </a:r>
            <a:r>
              <a:rPr lang="de-DE" sz="1400" dirty="0" smtClean="0">
                <a:solidFill>
                  <a:srgbClr val="72425D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227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Abgerundetes Rechteck 386"/>
          <p:cNvSpPr/>
          <p:nvPr/>
        </p:nvSpPr>
        <p:spPr>
          <a:xfrm>
            <a:off x="6328942" y="6526543"/>
            <a:ext cx="450968" cy="2260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88" name="Textfeld 387"/>
          <p:cNvSpPr txBox="1"/>
          <p:nvPr/>
        </p:nvSpPr>
        <p:spPr>
          <a:xfrm>
            <a:off x="6303387" y="6487744"/>
            <a:ext cx="48122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</a:rPr>
              <a:t>Ü2a</a:t>
            </a:r>
            <a:endParaRPr lang="de-DE" sz="1400" b="1" dirty="0">
              <a:solidFill>
                <a:srgbClr val="FF0000"/>
              </a:solidFill>
            </a:endParaRPr>
          </a:p>
        </p:txBody>
      </p:sp>
      <p:sp>
        <p:nvSpPr>
          <p:cNvPr id="364" name="Abgerundetes Rechteck 363"/>
          <p:cNvSpPr/>
          <p:nvPr/>
        </p:nvSpPr>
        <p:spPr>
          <a:xfrm>
            <a:off x="6317439" y="2184175"/>
            <a:ext cx="360000" cy="36701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14387" y="136966"/>
            <a:ext cx="10395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rgbClr val="003754"/>
                </a:solidFill>
              </a:rPr>
              <a:t>Collaboration</a:t>
            </a:r>
            <a:r>
              <a:rPr lang="de-DE" sz="2400" b="1" dirty="0">
                <a:solidFill>
                  <a:srgbClr val="003754"/>
                </a:solidFill>
              </a:rPr>
              <a:t> on Rare </a:t>
            </a:r>
            <a:r>
              <a:rPr lang="de-DE" sz="2400" b="1" dirty="0" err="1" smtClean="0">
                <a:solidFill>
                  <a:srgbClr val="003754"/>
                </a:solidFill>
              </a:rPr>
              <a:t>Diseases</a:t>
            </a:r>
            <a:r>
              <a:rPr lang="de-DE" sz="2400" b="1" dirty="0" smtClean="0">
                <a:solidFill>
                  <a:srgbClr val="003754"/>
                </a:solidFill>
              </a:rPr>
              <a:t>  (CORD-MI) </a:t>
            </a:r>
          </a:p>
          <a:p>
            <a:r>
              <a:rPr lang="de-DE" sz="2400" b="1" dirty="0" smtClean="0">
                <a:solidFill>
                  <a:srgbClr val="003754"/>
                </a:solidFill>
              </a:rPr>
              <a:t>Berechnungen mit Testdaten </a:t>
            </a:r>
            <a:r>
              <a:rPr lang="de-DE" sz="2400" b="1" dirty="0" err="1" smtClean="0">
                <a:solidFill>
                  <a:srgbClr val="003754"/>
                </a:solidFill>
              </a:rPr>
              <a:t>Bapu</a:t>
            </a:r>
            <a:r>
              <a:rPr lang="de-DE" sz="2400" b="1" dirty="0" smtClean="0">
                <a:solidFill>
                  <a:srgbClr val="003754"/>
                </a:solidFill>
              </a:rPr>
              <a:t>, </a:t>
            </a:r>
            <a:r>
              <a:rPr lang="de-DE" sz="1600" dirty="0" smtClean="0">
                <a:solidFill>
                  <a:srgbClr val="003754"/>
                </a:solidFill>
              </a:rPr>
              <a:t>Anjou, Cynthia, Dali, </a:t>
            </a:r>
            <a:r>
              <a:rPr lang="de-DE" sz="2400" b="1" dirty="0" smtClean="0">
                <a:solidFill>
                  <a:srgbClr val="003754"/>
                </a:solidFill>
              </a:rPr>
              <a:t>…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0" name="Foliennummernplatzhalter 2"/>
          <p:cNvSpPr txBox="1">
            <a:spLocks/>
          </p:cNvSpPr>
          <p:nvPr/>
        </p:nvSpPr>
        <p:spPr>
          <a:xfrm>
            <a:off x="502274" y="6380842"/>
            <a:ext cx="388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38BD5B-C513-5D48-961B-7A15C2F163C9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4544747" y="6458932"/>
            <a:ext cx="324000" cy="3046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4642645" y="1353097"/>
            <a:ext cx="320230" cy="3924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8028591" y="2192739"/>
            <a:ext cx="360000" cy="36701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4602321" y="2197431"/>
            <a:ext cx="360000" cy="36788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4793175" y="2292512"/>
            <a:ext cx="3420000" cy="7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9" name="Abgerundetes Rechteck 38"/>
          <p:cNvSpPr/>
          <p:nvPr/>
        </p:nvSpPr>
        <p:spPr>
          <a:xfrm>
            <a:off x="4793175" y="2472512"/>
            <a:ext cx="3420000" cy="7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40" name="Abgerundetes Rechteck 39"/>
          <p:cNvSpPr/>
          <p:nvPr/>
        </p:nvSpPr>
        <p:spPr>
          <a:xfrm>
            <a:off x="4793175" y="2652512"/>
            <a:ext cx="3420000" cy="7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41" name="Abgerundetes Rechteck 40"/>
          <p:cNvSpPr/>
          <p:nvPr/>
        </p:nvSpPr>
        <p:spPr>
          <a:xfrm>
            <a:off x="4793175" y="3372512"/>
            <a:ext cx="3420000" cy="7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42" name="Abgerundetes Rechteck 41"/>
          <p:cNvSpPr/>
          <p:nvPr/>
        </p:nvSpPr>
        <p:spPr>
          <a:xfrm>
            <a:off x="4793175" y="3552512"/>
            <a:ext cx="3420000" cy="7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43" name="Abgerundetes Rechteck 42"/>
          <p:cNvSpPr/>
          <p:nvPr/>
        </p:nvSpPr>
        <p:spPr>
          <a:xfrm>
            <a:off x="4793175" y="3732512"/>
            <a:ext cx="3420000" cy="7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44" name="Abgerundetes Rechteck 43"/>
          <p:cNvSpPr/>
          <p:nvPr/>
        </p:nvSpPr>
        <p:spPr>
          <a:xfrm>
            <a:off x="4793175" y="4812512"/>
            <a:ext cx="3420000" cy="7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45" name="Abgerundetes Rechteck 44"/>
          <p:cNvSpPr/>
          <p:nvPr/>
        </p:nvSpPr>
        <p:spPr>
          <a:xfrm>
            <a:off x="4793175" y="4992512"/>
            <a:ext cx="3420000" cy="7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46" name="Gerader Verbinder 45"/>
          <p:cNvCxnSpPr/>
          <p:nvPr/>
        </p:nvCxnSpPr>
        <p:spPr>
          <a:xfrm flipV="1">
            <a:off x="437175" y="2052566"/>
            <a:ext cx="10800000" cy="3686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5689884" y="2078092"/>
            <a:ext cx="0" cy="378000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>
            <a:off x="7301394" y="2106428"/>
            <a:ext cx="0" cy="378000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 flipV="1">
            <a:off x="437175" y="6208704"/>
            <a:ext cx="10800000" cy="1673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>
            <a:stCxn id="80" idx="2"/>
          </p:cNvCxnSpPr>
          <p:nvPr/>
        </p:nvCxnSpPr>
        <p:spPr>
          <a:xfrm>
            <a:off x="8194417" y="1689837"/>
            <a:ext cx="13473" cy="4392978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1981860" y="649082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2060"/>
                </a:solidFill>
              </a:rPr>
              <a:t>I.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765564" y="6510167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2060"/>
                </a:solidFill>
              </a:rPr>
              <a:t>II.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7159843" y="6526544"/>
            <a:ext cx="36952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2060"/>
                </a:solidFill>
              </a:rPr>
              <a:t>IV.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9552276" y="6507356"/>
            <a:ext cx="321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2060"/>
                </a:solidFill>
              </a:rPr>
              <a:t>V.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5453441" y="6501356"/>
            <a:ext cx="37702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2060"/>
                </a:solidFill>
              </a:rPr>
              <a:t>III.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57" name="Geschweifte Klammer rechts 56"/>
          <p:cNvSpPr/>
          <p:nvPr/>
        </p:nvSpPr>
        <p:spPr>
          <a:xfrm rot="5400000">
            <a:off x="5546967" y="5542004"/>
            <a:ext cx="180000" cy="1692000"/>
          </a:xfrm>
          <a:prstGeom prst="rightBrace">
            <a:avLst>
              <a:gd name="adj1" fmla="val 8333"/>
              <a:gd name="adj2" fmla="val 497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58" name="Geschweifte Klammer rechts 57"/>
          <p:cNvSpPr/>
          <p:nvPr/>
        </p:nvSpPr>
        <p:spPr>
          <a:xfrm rot="5400000">
            <a:off x="7270731" y="5539027"/>
            <a:ext cx="180000" cy="1692000"/>
          </a:xfrm>
          <a:prstGeom prst="rightBrac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59" name="Geschweifte Klammer rechts 58"/>
          <p:cNvSpPr/>
          <p:nvPr/>
        </p:nvSpPr>
        <p:spPr>
          <a:xfrm rot="5400000">
            <a:off x="3808499" y="5542005"/>
            <a:ext cx="180000" cy="1692000"/>
          </a:xfrm>
          <a:prstGeom prst="rightBrace">
            <a:avLst>
              <a:gd name="adj1" fmla="val 8333"/>
              <a:gd name="adj2" fmla="val 49788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0" name="Geschweifte Klammer rechts 59"/>
          <p:cNvSpPr/>
          <p:nvPr/>
        </p:nvSpPr>
        <p:spPr>
          <a:xfrm rot="5400000">
            <a:off x="2092590" y="5552443"/>
            <a:ext cx="180000" cy="1692000"/>
          </a:xfrm>
          <a:prstGeom prst="rightBrace">
            <a:avLst>
              <a:gd name="adj1" fmla="val 8333"/>
              <a:gd name="adj2" fmla="val 49788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00" b="1">
              <a:solidFill>
                <a:srgbClr val="002060"/>
              </a:solidFill>
            </a:endParaRPr>
          </a:p>
        </p:txBody>
      </p:sp>
      <p:sp>
        <p:nvSpPr>
          <p:cNvPr id="61" name="Geschweifte Klammer rechts 60"/>
          <p:cNvSpPr/>
          <p:nvPr/>
        </p:nvSpPr>
        <p:spPr>
          <a:xfrm rot="5400000">
            <a:off x="9617175" y="4976443"/>
            <a:ext cx="180000" cy="2844000"/>
          </a:xfrm>
          <a:prstGeom prst="righ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00" b="1">
              <a:solidFill>
                <a:srgbClr val="002060"/>
              </a:solidFill>
            </a:endParaRPr>
          </a:p>
        </p:txBody>
      </p:sp>
      <p:cxnSp>
        <p:nvCxnSpPr>
          <p:cNvPr id="62" name="Gerader Verbinder 61"/>
          <p:cNvCxnSpPr/>
          <p:nvPr/>
        </p:nvCxnSpPr>
        <p:spPr>
          <a:xfrm>
            <a:off x="3031166" y="1764920"/>
            <a:ext cx="37769" cy="4533895"/>
          </a:xfrm>
          <a:prstGeom prst="line">
            <a:avLst/>
          </a:prstGeom>
          <a:ln w="63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>
            <a:off x="6485175" y="1722464"/>
            <a:ext cx="0" cy="4248000"/>
          </a:xfrm>
          <a:prstGeom prst="line">
            <a:avLst/>
          </a:prstGeom>
          <a:ln w="63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Geschweifte Klammer rechts 63"/>
          <p:cNvSpPr/>
          <p:nvPr/>
        </p:nvSpPr>
        <p:spPr>
          <a:xfrm rot="16200000" flipV="1">
            <a:off x="5505123" y="1027116"/>
            <a:ext cx="180000" cy="1692000"/>
          </a:xfrm>
          <a:prstGeom prst="rightBrace">
            <a:avLst>
              <a:gd name="adj1" fmla="val 8333"/>
              <a:gd name="adj2" fmla="val 49788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endParaRPr lang="de-DE" sz="1400"/>
          </a:p>
        </p:txBody>
      </p:sp>
      <p:sp>
        <p:nvSpPr>
          <p:cNvPr id="65" name="Geschweifte Klammer rechts 64"/>
          <p:cNvSpPr/>
          <p:nvPr/>
        </p:nvSpPr>
        <p:spPr>
          <a:xfrm rot="16200000" flipV="1">
            <a:off x="7228887" y="1027116"/>
            <a:ext cx="180000" cy="1692000"/>
          </a:xfrm>
          <a:prstGeom prst="righ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endParaRPr lang="de-DE" sz="1400"/>
          </a:p>
        </p:txBody>
      </p:sp>
      <p:sp>
        <p:nvSpPr>
          <p:cNvPr id="66" name="Geschweifte Klammer rechts 65"/>
          <p:cNvSpPr/>
          <p:nvPr/>
        </p:nvSpPr>
        <p:spPr>
          <a:xfrm rot="16200000" flipV="1">
            <a:off x="3766655" y="1031102"/>
            <a:ext cx="180000" cy="1692000"/>
          </a:xfrm>
          <a:prstGeom prst="rightBrace">
            <a:avLst>
              <a:gd name="adj1" fmla="val 8333"/>
              <a:gd name="adj2" fmla="val 49788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endParaRPr lang="de-DE" sz="1400"/>
          </a:p>
        </p:txBody>
      </p:sp>
      <p:sp>
        <p:nvSpPr>
          <p:cNvPr id="67" name="Geschweifte Klammer rechts 66"/>
          <p:cNvSpPr/>
          <p:nvPr/>
        </p:nvSpPr>
        <p:spPr>
          <a:xfrm rot="16200000" flipV="1">
            <a:off x="2050746" y="1023288"/>
            <a:ext cx="180000" cy="1692000"/>
          </a:xfrm>
          <a:prstGeom prst="rightBrace">
            <a:avLst>
              <a:gd name="adj1" fmla="val 8333"/>
              <a:gd name="adj2" fmla="val 49788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endParaRPr lang="de-DE" sz="1400"/>
          </a:p>
        </p:txBody>
      </p:sp>
      <p:sp>
        <p:nvSpPr>
          <p:cNvPr id="68" name="Geschweifte Klammer rechts 67"/>
          <p:cNvSpPr/>
          <p:nvPr/>
        </p:nvSpPr>
        <p:spPr>
          <a:xfrm rot="16200000" flipV="1">
            <a:off x="9568887" y="451116"/>
            <a:ext cx="180000" cy="2844000"/>
          </a:xfrm>
          <a:prstGeom prst="righ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endParaRPr lang="de-DE" sz="1400"/>
          </a:p>
        </p:txBody>
      </p:sp>
      <p:cxnSp>
        <p:nvCxnSpPr>
          <p:cNvPr id="69" name="Gerader Verbinder 68"/>
          <p:cNvCxnSpPr>
            <a:stCxn id="79" idx="2"/>
          </p:cNvCxnSpPr>
          <p:nvPr/>
        </p:nvCxnSpPr>
        <p:spPr>
          <a:xfrm>
            <a:off x="4821532" y="1716945"/>
            <a:ext cx="25751" cy="439114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4520180" y="6444837"/>
            <a:ext cx="545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Ü1</a:t>
            </a:r>
            <a:endParaRPr lang="de-DE" sz="1400" b="1" dirty="0"/>
          </a:p>
        </p:txBody>
      </p:sp>
      <p:sp>
        <p:nvSpPr>
          <p:cNvPr id="72" name="Rechteck 71"/>
          <p:cNvSpPr/>
          <p:nvPr/>
        </p:nvSpPr>
        <p:spPr>
          <a:xfrm>
            <a:off x="1308365" y="1193725"/>
            <a:ext cx="16416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err="1" smtClean="0">
                <a:solidFill>
                  <a:srgbClr val="002060"/>
                </a:solidFill>
              </a:rPr>
              <a:t>Verarbeit</a:t>
            </a:r>
            <a:r>
              <a:rPr lang="de-DE" sz="1400" b="1" dirty="0" smtClean="0">
                <a:solidFill>
                  <a:srgbClr val="002060"/>
                </a:solidFill>
              </a:rPr>
              <a:t>.-Schritt </a:t>
            </a:r>
            <a:r>
              <a:rPr lang="de-DE" sz="1400" b="1" dirty="0">
                <a:solidFill>
                  <a:srgbClr val="002060"/>
                </a:solidFill>
              </a:rPr>
              <a:t>I: </a:t>
            </a:r>
            <a:r>
              <a:rPr lang="de-DE" sz="1400" b="1" dirty="0" smtClean="0">
                <a:solidFill>
                  <a:srgbClr val="002060"/>
                </a:solidFill>
              </a:rPr>
              <a:t/>
            </a:r>
            <a:br>
              <a:rPr lang="de-DE" sz="1400" b="1" dirty="0" smtClean="0">
                <a:solidFill>
                  <a:srgbClr val="002060"/>
                </a:solidFill>
              </a:rPr>
            </a:br>
            <a:r>
              <a:rPr lang="de-DE" sz="1400" b="1" dirty="0" smtClean="0">
                <a:solidFill>
                  <a:srgbClr val="002060"/>
                </a:solidFill>
              </a:rPr>
              <a:t>Dokumentation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002166" y="1172191"/>
            <a:ext cx="1683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 err="1" smtClean="0">
                <a:solidFill>
                  <a:srgbClr val="002060"/>
                </a:solidFill>
              </a:rPr>
              <a:t>Verarbeit</a:t>
            </a:r>
            <a:r>
              <a:rPr lang="de-DE" sz="1400" b="1" dirty="0" smtClean="0">
                <a:solidFill>
                  <a:srgbClr val="002060"/>
                </a:solidFill>
              </a:rPr>
              <a:t>.-schritt </a:t>
            </a:r>
            <a:r>
              <a:rPr lang="de-DE" sz="1400" b="1" dirty="0">
                <a:solidFill>
                  <a:srgbClr val="002060"/>
                </a:solidFill>
              </a:rPr>
              <a:t>II: </a:t>
            </a:r>
            <a:br>
              <a:rPr lang="de-DE" sz="1400" b="1" dirty="0">
                <a:solidFill>
                  <a:srgbClr val="002060"/>
                </a:solidFill>
              </a:rPr>
            </a:br>
            <a:r>
              <a:rPr lang="de-DE" sz="1400" b="1" dirty="0" smtClean="0">
                <a:solidFill>
                  <a:srgbClr val="002060"/>
                </a:solidFill>
              </a:rPr>
              <a:t>DIZ-</a:t>
            </a:r>
            <a:r>
              <a:rPr lang="de-DE" sz="1400" b="1" dirty="0" err="1" smtClean="0">
                <a:solidFill>
                  <a:srgbClr val="002060"/>
                </a:solidFill>
              </a:rPr>
              <a:t>Datenaufbereit</a:t>
            </a:r>
            <a:r>
              <a:rPr lang="de-DE" sz="1400" b="1" dirty="0" smtClean="0">
                <a:solidFill>
                  <a:srgbClr val="002060"/>
                </a:solidFill>
              </a:rPr>
              <a:t>.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4980298" y="985123"/>
            <a:ext cx="2849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002060"/>
                </a:solidFill>
              </a:rPr>
              <a:t>Verarbeitungsschritte </a:t>
            </a:r>
            <a:r>
              <a:rPr lang="de-DE" sz="1400" b="1" dirty="0">
                <a:solidFill>
                  <a:srgbClr val="002060"/>
                </a:solidFill>
              </a:rPr>
              <a:t>III und IV:</a:t>
            </a:r>
          </a:p>
          <a:p>
            <a:r>
              <a:rPr lang="de-DE" sz="1400" b="1" dirty="0" smtClean="0">
                <a:solidFill>
                  <a:srgbClr val="002060"/>
                </a:solidFill>
              </a:rPr>
              <a:t>Lokaler Ausschnitt </a:t>
            </a:r>
            <a:r>
              <a:rPr lang="de-DE" sz="1400" b="1" dirty="0">
                <a:solidFill>
                  <a:srgbClr val="002060"/>
                </a:solidFill>
              </a:rPr>
              <a:t>und Auswertung</a:t>
            </a:r>
            <a:endParaRPr lang="de-DE" sz="1400" dirty="0"/>
          </a:p>
        </p:txBody>
      </p:sp>
      <p:sp>
        <p:nvSpPr>
          <p:cNvPr id="75" name="Rechteck 74"/>
          <p:cNvSpPr/>
          <p:nvPr/>
        </p:nvSpPr>
        <p:spPr>
          <a:xfrm>
            <a:off x="8423224" y="1166489"/>
            <a:ext cx="21792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002060"/>
                </a:solidFill>
              </a:rPr>
              <a:t>Einrichtungsübergreifende Auswertungen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76" name="Gewitterblitz 75"/>
          <p:cNvSpPr/>
          <p:nvPr/>
        </p:nvSpPr>
        <p:spPr>
          <a:xfrm flipH="1">
            <a:off x="5699052" y="1479170"/>
            <a:ext cx="278606" cy="2857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7" name="Gewitterblitz 76"/>
          <p:cNvSpPr/>
          <p:nvPr/>
        </p:nvSpPr>
        <p:spPr>
          <a:xfrm>
            <a:off x="6841259" y="1499289"/>
            <a:ext cx="278606" cy="2857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8" name="Gewitterblitz 77"/>
          <p:cNvSpPr/>
          <p:nvPr/>
        </p:nvSpPr>
        <p:spPr>
          <a:xfrm flipH="1">
            <a:off x="10583983" y="1512850"/>
            <a:ext cx="278606" cy="2857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9" name="Textfeld 78"/>
          <p:cNvSpPr txBox="1"/>
          <p:nvPr/>
        </p:nvSpPr>
        <p:spPr>
          <a:xfrm>
            <a:off x="4625004" y="140916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Ü1</a:t>
            </a:r>
            <a:endParaRPr lang="de-DE" sz="1400" b="1" dirty="0"/>
          </a:p>
        </p:txBody>
      </p:sp>
      <p:sp>
        <p:nvSpPr>
          <p:cNvPr id="81" name="Abgerundetes Rechteck 80"/>
          <p:cNvSpPr/>
          <p:nvPr/>
        </p:nvSpPr>
        <p:spPr>
          <a:xfrm>
            <a:off x="2129175" y="2292512"/>
            <a:ext cx="2664000" cy="7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2" name="Abgerundetes Rechteck 81"/>
          <p:cNvSpPr/>
          <p:nvPr/>
        </p:nvSpPr>
        <p:spPr>
          <a:xfrm>
            <a:off x="2129175" y="2472512"/>
            <a:ext cx="2664000" cy="7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3" name="Abgerundetes Rechteck 82"/>
          <p:cNvSpPr/>
          <p:nvPr/>
        </p:nvSpPr>
        <p:spPr>
          <a:xfrm>
            <a:off x="2129175" y="2652512"/>
            <a:ext cx="2664000" cy="7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4" name="Abgerundetes Rechteck 83"/>
          <p:cNvSpPr/>
          <p:nvPr/>
        </p:nvSpPr>
        <p:spPr>
          <a:xfrm>
            <a:off x="2129175" y="3372512"/>
            <a:ext cx="2664000" cy="72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5" name="Abgerundetes Rechteck 84"/>
          <p:cNvSpPr/>
          <p:nvPr/>
        </p:nvSpPr>
        <p:spPr>
          <a:xfrm>
            <a:off x="2129175" y="3552512"/>
            <a:ext cx="2664000" cy="72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6" name="Abgerundetes Rechteck 85"/>
          <p:cNvSpPr/>
          <p:nvPr/>
        </p:nvSpPr>
        <p:spPr>
          <a:xfrm>
            <a:off x="2129175" y="3732512"/>
            <a:ext cx="2664000" cy="72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7" name="Abgerundetes Rechteck 86"/>
          <p:cNvSpPr/>
          <p:nvPr/>
        </p:nvSpPr>
        <p:spPr>
          <a:xfrm>
            <a:off x="2129175" y="4812512"/>
            <a:ext cx="2664000" cy="72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8" name="Abgerundetes Rechteck 87"/>
          <p:cNvSpPr/>
          <p:nvPr/>
        </p:nvSpPr>
        <p:spPr>
          <a:xfrm>
            <a:off x="2129175" y="4992512"/>
            <a:ext cx="2664000" cy="7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0" name="Gleichschenkliges Dreieck 89"/>
          <p:cNvSpPr/>
          <p:nvPr/>
        </p:nvSpPr>
        <p:spPr>
          <a:xfrm rot="10800000">
            <a:off x="2021175" y="2261085"/>
            <a:ext cx="360000" cy="1440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1" name="Textfeld 90"/>
          <p:cNvSpPr txBox="1"/>
          <p:nvPr/>
        </p:nvSpPr>
        <p:spPr>
          <a:xfrm>
            <a:off x="401175" y="2148512"/>
            <a:ext cx="993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2">
                    <a:lumMod val="50000"/>
                  </a:schemeClr>
                </a:solidFill>
              </a:rPr>
              <a:t>01. Charité</a:t>
            </a:r>
            <a:endParaRPr lang="de-DE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401175" y="2328512"/>
            <a:ext cx="15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2">
                    <a:lumMod val="50000"/>
                  </a:schemeClr>
                </a:solidFill>
              </a:rPr>
              <a:t>02. UK Heidelberg</a:t>
            </a:r>
            <a:endParaRPr lang="de-DE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401175" y="2508512"/>
            <a:ext cx="1440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2">
                    <a:lumMod val="50000"/>
                  </a:schemeClr>
                </a:solidFill>
              </a:rPr>
              <a:t>03. UK Würzburg</a:t>
            </a:r>
            <a:endParaRPr lang="de-DE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401175" y="2688512"/>
            <a:ext cx="104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2">
                    <a:lumMod val="50000"/>
                  </a:schemeClr>
                </a:solidFill>
              </a:rPr>
              <a:t>04. UK Köln</a:t>
            </a:r>
            <a:endParaRPr lang="de-DE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401175" y="2868512"/>
            <a:ext cx="1453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2">
                    <a:lumMod val="50000"/>
                  </a:schemeClr>
                </a:solidFill>
              </a:rPr>
              <a:t>05. UK Göttingen</a:t>
            </a:r>
            <a:endParaRPr lang="de-DE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01175" y="3048512"/>
            <a:ext cx="1344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2">
                    <a:lumMod val="50000"/>
                  </a:schemeClr>
                </a:solidFill>
              </a:rPr>
              <a:t>06. UK Münster</a:t>
            </a:r>
            <a:endParaRPr lang="de-DE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401175" y="3228512"/>
            <a:ext cx="1328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5">
                    <a:lumMod val="50000"/>
                  </a:schemeClr>
                </a:solidFill>
              </a:rPr>
              <a:t>07. UK Freiburg</a:t>
            </a:r>
            <a:endParaRPr lang="de-DE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401175" y="5208512"/>
            <a:ext cx="1391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6">
                    <a:lumMod val="50000"/>
                  </a:schemeClr>
                </a:solidFill>
              </a:rPr>
              <a:t>18. UK Tübingen</a:t>
            </a:r>
            <a:endParaRPr lang="de-DE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401175" y="3408512"/>
            <a:ext cx="1330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5">
                    <a:lumMod val="50000"/>
                  </a:schemeClr>
                </a:solidFill>
              </a:rPr>
              <a:t>08. UK Dresden</a:t>
            </a:r>
            <a:endParaRPr lang="de-DE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401175" y="3588512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5">
                    <a:lumMod val="50000"/>
                  </a:schemeClr>
                </a:solidFill>
              </a:rPr>
              <a:t>09. UM Mannheim</a:t>
            </a:r>
            <a:endParaRPr lang="de-DE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401175" y="3768512"/>
            <a:ext cx="1402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5">
                    <a:lumMod val="50000"/>
                  </a:schemeClr>
                </a:solidFill>
              </a:rPr>
              <a:t>10. UK Frankfurt</a:t>
            </a:r>
            <a:endParaRPr lang="de-DE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401175" y="3948512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5">
                    <a:lumMod val="50000"/>
                  </a:schemeClr>
                </a:solidFill>
              </a:rPr>
              <a:t>11. UK Gießen</a:t>
            </a:r>
            <a:endParaRPr lang="de-DE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401175" y="4128512"/>
            <a:ext cx="1563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2060"/>
                </a:solidFill>
              </a:rPr>
              <a:t>12. UK Magdeburg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401175" y="4308512"/>
            <a:ext cx="14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2060"/>
                </a:solidFill>
              </a:rPr>
              <a:t>13. UK Marburg 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401175" y="448851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4">
                    <a:lumMod val="75000"/>
                  </a:schemeClr>
                </a:solidFill>
              </a:rPr>
              <a:t>14. UK Aachen</a:t>
            </a:r>
            <a:endParaRPr lang="de-DE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401175" y="4668512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4">
                    <a:lumMod val="75000"/>
                  </a:schemeClr>
                </a:solidFill>
              </a:rPr>
              <a:t>15. UK Bonn</a:t>
            </a:r>
            <a:endParaRPr lang="de-DE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401175" y="4848512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6">
                    <a:lumMod val="50000"/>
                  </a:schemeClr>
                </a:solidFill>
              </a:rPr>
              <a:t>16. KRI München</a:t>
            </a:r>
            <a:endParaRPr lang="de-DE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401175" y="5028512"/>
            <a:ext cx="1572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6">
                    <a:lumMod val="50000"/>
                  </a:schemeClr>
                </a:solidFill>
              </a:rPr>
              <a:t>17. KUM München</a:t>
            </a:r>
            <a:endParaRPr lang="de-DE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01175" y="5568512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6">
                    <a:lumMod val="50000"/>
                  </a:schemeClr>
                </a:solidFill>
              </a:rPr>
              <a:t>20. UK Ulm</a:t>
            </a:r>
            <a:endParaRPr lang="de-DE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" name="Textfeld 109"/>
          <p:cNvSpPr txBox="1"/>
          <p:nvPr/>
        </p:nvSpPr>
        <p:spPr>
          <a:xfrm>
            <a:off x="401175" y="5388512"/>
            <a:ext cx="1579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6">
                    <a:lumMod val="50000"/>
                  </a:schemeClr>
                </a:solidFill>
              </a:rPr>
              <a:t>19. UK Regensburg</a:t>
            </a:r>
            <a:endParaRPr lang="de-DE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1" name="Abgerundetes Rechteck 110"/>
          <p:cNvSpPr/>
          <p:nvPr/>
        </p:nvSpPr>
        <p:spPr>
          <a:xfrm>
            <a:off x="4793175" y="2832512"/>
            <a:ext cx="3420000" cy="7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2" name="Abgerundetes Rechteck 111"/>
          <p:cNvSpPr/>
          <p:nvPr/>
        </p:nvSpPr>
        <p:spPr>
          <a:xfrm>
            <a:off x="4793175" y="3012512"/>
            <a:ext cx="3420000" cy="7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3" name="Abgerundetes Rechteck 112"/>
          <p:cNvSpPr/>
          <p:nvPr/>
        </p:nvSpPr>
        <p:spPr>
          <a:xfrm>
            <a:off x="4793175" y="3192512"/>
            <a:ext cx="3420000" cy="7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4" name="Abgerundetes Rechteck 113"/>
          <p:cNvSpPr/>
          <p:nvPr/>
        </p:nvSpPr>
        <p:spPr>
          <a:xfrm>
            <a:off x="2104882" y="2832512"/>
            <a:ext cx="2664000" cy="7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5" name="Abgerundetes Rechteck 114"/>
          <p:cNvSpPr/>
          <p:nvPr/>
        </p:nvSpPr>
        <p:spPr>
          <a:xfrm>
            <a:off x="2104882" y="3012512"/>
            <a:ext cx="2664000" cy="7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6" name="Abgerundetes Rechteck 115"/>
          <p:cNvSpPr/>
          <p:nvPr/>
        </p:nvSpPr>
        <p:spPr>
          <a:xfrm>
            <a:off x="2104882" y="3192512"/>
            <a:ext cx="2664000" cy="7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7" name="Abgerundetes Rechteck 116"/>
          <p:cNvSpPr/>
          <p:nvPr/>
        </p:nvSpPr>
        <p:spPr>
          <a:xfrm>
            <a:off x="4793175" y="3913536"/>
            <a:ext cx="3420000" cy="7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8" name="Abgerundetes Rechteck 117"/>
          <p:cNvSpPr/>
          <p:nvPr/>
        </p:nvSpPr>
        <p:spPr>
          <a:xfrm>
            <a:off x="4793175" y="4093536"/>
            <a:ext cx="3420000" cy="7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9" name="Abgerundetes Rechteck 118"/>
          <p:cNvSpPr/>
          <p:nvPr/>
        </p:nvSpPr>
        <p:spPr>
          <a:xfrm>
            <a:off x="4793175" y="4273536"/>
            <a:ext cx="3420000" cy="7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0" name="Abgerundetes Rechteck 119"/>
          <p:cNvSpPr/>
          <p:nvPr/>
        </p:nvSpPr>
        <p:spPr>
          <a:xfrm>
            <a:off x="2140391" y="3913536"/>
            <a:ext cx="2664000" cy="72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1" name="Abgerundetes Rechteck 120"/>
          <p:cNvSpPr/>
          <p:nvPr/>
        </p:nvSpPr>
        <p:spPr>
          <a:xfrm>
            <a:off x="2140391" y="4093536"/>
            <a:ext cx="2664000" cy="72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2" name="Abgerundetes Rechteck 121"/>
          <p:cNvSpPr/>
          <p:nvPr/>
        </p:nvSpPr>
        <p:spPr>
          <a:xfrm>
            <a:off x="2140391" y="4273536"/>
            <a:ext cx="2664000" cy="72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3" name="Abgerundetes Rechteck 122"/>
          <p:cNvSpPr/>
          <p:nvPr/>
        </p:nvSpPr>
        <p:spPr>
          <a:xfrm>
            <a:off x="4793175" y="5352512"/>
            <a:ext cx="3420000" cy="7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4" name="Abgerundetes Rechteck 123"/>
          <p:cNvSpPr/>
          <p:nvPr/>
        </p:nvSpPr>
        <p:spPr>
          <a:xfrm>
            <a:off x="4793175" y="5532512"/>
            <a:ext cx="3420000" cy="7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5" name="Abgerundetes Rechteck 124"/>
          <p:cNvSpPr/>
          <p:nvPr/>
        </p:nvSpPr>
        <p:spPr>
          <a:xfrm>
            <a:off x="4793175" y="5712512"/>
            <a:ext cx="3420000" cy="7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6" name="Abgerundetes Rechteck 125"/>
          <p:cNvSpPr/>
          <p:nvPr/>
        </p:nvSpPr>
        <p:spPr>
          <a:xfrm>
            <a:off x="2152887" y="5352512"/>
            <a:ext cx="2664000" cy="7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7" name="Abgerundetes Rechteck 126"/>
          <p:cNvSpPr/>
          <p:nvPr/>
        </p:nvSpPr>
        <p:spPr>
          <a:xfrm>
            <a:off x="2152887" y="5532512"/>
            <a:ext cx="2664000" cy="7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8" name="Abgerundetes Rechteck 127"/>
          <p:cNvSpPr/>
          <p:nvPr/>
        </p:nvSpPr>
        <p:spPr>
          <a:xfrm>
            <a:off x="2152887" y="5712512"/>
            <a:ext cx="2664000" cy="7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9" name="Abgerundetes Rechteck 128"/>
          <p:cNvSpPr/>
          <p:nvPr/>
        </p:nvSpPr>
        <p:spPr>
          <a:xfrm>
            <a:off x="4793175" y="4452512"/>
            <a:ext cx="3420000" cy="7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0" name="Abgerundetes Rechteck 129"/>
          <p:cNvSpPr/>
          <p:nvPr/>
        </p:nvSpPr>
        <p:spPr>
          <a:xfrm>
            <a:off x="4793175" y="4632512"/>
            <a:ext cx="3420000" cy="7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1" name="Abgerundetes Rechteck 130"/>
          <p:cNvSpPr/>
          <p:nvPr/>
        </p:nvSpPr>
        <p:spPr>
          <a:xfrm>
            <a:off x="2122172" y="4452512"/>
            <a:ext cx="2664000" cy="72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2" name="Abgerundetes Rechteck 131"/>
          <p:cNvSpPr/>
          <p:nvPr/>
        </p:nvSpPr>
        <p:spPr>
          <a:xfrm>
            <a:off x="2122172" y="4632512"/>
            <a:ext cx="2664000" cy="72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3" name="Abgerundetes Rechteck 132"/>
          <p:cNvSpPr/>
          <p:nvPr/>
        </p:nvSpPr>
        <p:spPr>
          <a:xfrm>
            <a:off x="4793175" y="5172512"/>
            <a:ext cx="3420000" cy="7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4" name="Abgerundetes Rechteck 133"/>
          <p:cNvSpPr/>
          <p:nvPr/>
        </p:nvSpPr>
        <p:spPr>
          <a:xfrm>
            <a:off x="2126967" y="5172512"/>
            <a:ext cx="2664000" cy="7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5" name="Ellipse 134"/>
          <p:cNvSpPr/>
          <p:nvPr/>
        </p:nvSpPr>
        <p:spPr>
          <a:xfrm>
            <a:off x="3569175" y="2256512"/>
            <a:ext cx="216000" cy="14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6" name="Ellipse 135"/>
          <p:cNvSpPr/>
          <p:nvPr/>
        </p:nvSpPr>
        <p:spPr>
          <a:xfrm>
            <a:off x="3569175" y="2436512"/>
            <a:ext cx="216000" cy="14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7" name="Ellipse 136"/>
          <p:cNvSpPr/>
          <p:nvPr/>
        </p:nvSpPr>
        <p:spPr>
          <a:xfrm>
            <a:off x="3569175" y="2616512"/>
            <a:ext cx="216000" cy="14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8" name="Ellipse 137"/>
          <p:cNvSpPr/>
          <p:nvPr/>
        </p:nvSpPr>
        <p:spPr>
          <a:xfrm>
            <a:off x="3569175" y="3876512"/>
            <a:ext cx="216000" cy="144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9" name="Ellipse 138"/>
          <p:cNvSpPr/>
          <p:nvPr/>
        </p:nvSpPr>
        <p:spPr>
          <a:xfrm>
            <a:off x="3569175" y="4236512"/>
            <a:ext cx="216000" cy="144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0" name="Ellipse 139"/>
          <p:cNvSpPr/>
          <p:nvPr/>
        </p:nvSpPr>
        <p:spPr>
          <a:xfrm>
            <a:off x="3569175" y="4596512"/>
            <a:ext cx="216000" cy="14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1" name="Ellipse 140"/>
          <p:cNvSpPr/>
          <p:nvPr/>
        </p:nvSpPr>
        <p:spPr>
          <a:xfrm>
            <a:off x="3569175" y="4956512"/>
            <a:ext cx="216000" cy="14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2" name="Ellipse 141"/>
          <p:cNvSpPr/>
          <p:nvPr/>
        </p:nvSpPr>
        <p:spPr>
          <a:xfrm>
            <a:off x="3569175" y="2796512"/>
            <a:ext cx="216000" cy="14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3" name="Ellipse 142"/>
          <p:cNvSpPr/>
          <p:nvPr/>
        </p:nvSpPr>
        <p:spPr>
          <a:xfrm>
            <a:off x="3569175" y="2976512"/>
            <a:ext cx="216000" cy="14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4" name="Ellipse 143"/>
          <p:cNvSpPr/>
          <p:nvPr/>
        </p:nvSpPr>
        <p:spPr>
          <a:xfrm>
            <a:off x="3569175" y="3156512"/>
            <a:ext cx="216000" cy="14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5" name="Ellipse 144"/>
          <p:cNvSpPr/>
          <p:nvPr/>
        </p:nvSpPr>
        <p:spPr>
          <a:xfrm>
            <a:off x="3569175" y="3336512"/>
            <a:ext cx="216000" cy="144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6" name="Ellipse 145"/>
          <p:cNvSpPr/>
          <p:nvPr/>
        </p:nvSpPr>
        <p:spPr>
          <a:xfrm>
            <a:off x="3569175" y="3696512"/>
            <a:ext cx="216000" cy="144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7" name="Ellipse 146"/>
          <p:cNvSpPr/>
          <p:nvPr/>
        </p:nvSpPr>
        <p:spPr>
          <a:xfrm>
            <a:off x="3569175" y="4056512"/>
            <a:ext cx="216000" cy="144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8" name="Ellipse 147"/>
          <p:cNvSpPr/>
          <p:nvPr/>
        </p:nvSpPr>
        <p:spPr>
          <a:xfrm>
            <a:off x="3569175" y="4417697"/>
            <a:ext cx="216000" cy="144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9" name="Ellipse 148"/>
          <p:cNvSpPr/>
          <p:nvPr/>
        </p:nvSpPr>
        <p:spPr>
          <a:xfrm>
            <a:off x="3569175" y="4776377"/>
            <a:ext cx="216000" cy="14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0" name="Ellipse 149"/>
          <p:cNvSpPr/>
          <p:nvPr/>
        </p:nvSpPr>
        <p:spPr>
          <a:xfrm>
            <a:off x="3569175" y="5136512"/>
            <a:ext cx="216000" cy="14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1" name="Ellipse 150"/>
          <p:cNvSpPr/>
          <p:nvPr/>
        </p:nvSpPr>
        <p:spPr>
          <a:xfrm>
            <a:off x="3569175" y="5316512"/>
            <a:ext cx="216000" cy="14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2" name="Ellipse 151"/>
          <p:cNvSpPr/>
          <p:nvPr/>
        </p:nvSpPr>
        <p:spPr>
          <a:xfrm>
            <a:off x="3569175" y="5496512"/>
            <a:ext cx="216000" cy="14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3" name="Ellipse 152"/>
          <p:cNvSpPr/>
          <p:nvPr/>
        </p:nvSpPr>
        <p:spPr>
          <a:xfrm>
            <a:off x="3569175" y="5676512"/>
            <a:ext cx="216000" cy="14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4" name="Ellipse 153"/>
          <p:cNvSpPr/>
          <p:nvPr/>
        </p:nvSpPr>
        <p:spPr>
          <a:xfrm>
            <a:off x="3569175" y="3516512"/>
            <a:ext cx="216000" cy="144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155" name="Sechseck 154"/>
          <p:cNvSpPr/>
          <p:nvPr/>
        </p:nvSpPr>
        <p:spPr>
          <a:xfrm>
            <a:off x="2021175" y="2437024"/>
            <a:ext cx="360000" cy="144000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6" name="Gleichschenkliges Dreieck 155"/>
          <p:cNvSpPr/>
          <p:nvPr/>
        </p:nvSpPr>
        <p:spPr>
          <a:xfrm>
            <a:off x="2012751" y="5488591"/>
            <a:ext cx="360000" cy="144000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7" name="Regelmäßiges Fünfeck 156"/>
          <p:cNvSpPr/>
          <p:nvPr/>
        </p:nvSpPr>
        <p:spPr>
          <a:xfrm>
            <a:off x="2021175" y="2604530"/>
            <a:ext cx="360000" cy="144000"/>
          </a:xfrm>
          <a:prstGeom prst="pent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8" name="Regelmäßiges Fünfeck 157"/>
          <p:cNvSpPr/>
          <p:nvPr/>
        </p:nvSpPr>
        <p:spPr>
          <a:xfrm>
            <a:off x="2021175" y="3873146"/>
            <a:ext cx="360000" cy="144000"/>
          </a:xfrm>
          <a:prstGeom prst="pent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59" name="Rechteck 158"/>
          <p:cNvSpPr/>
          <p:nvPr/>
        </p:nvSpPr>
        <p:spPr>
          <a:xfrm>
            <a:off x="2020626" y="2802048"/>
            <a:ext cx="360000" cy="14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60" name="Gleichschenkliges Dreieck 159"/>
          <p:cNvSpPr/>
          <p:nvPr/>
        </p:nvSpPr>
        <p:spPr>
          <a:xfrm>
            <a:off x="2021175" y="2972770"/>
            <a:ext cx="360000" cy="1440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61" name="Trapezoid 160"/>
          <p:cNvSpPr/>
          <p:nvPr/>
        </p:nvSpPr>
        <p:spPr>
          <a:xfrm>
            <a:off x="2015880" y="3153139"/>
            <a:ext cx="360000" cy="144000"/>
          </a:xfrm>
          <a:prstGeom prst="trapezoi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62" name="Parallelogramm 161"/>
          <p:cNvSpPr/>
          <p:nvPr/>
        </p:nvSpPr>
        <p:spPr>
          <a:xfrm>
            <a:off x="2021794" y="4062978"/>
            <a:ext cx="360000" cy="144000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63" name="Sechseck 162"/>
          <p:cNvSpPr/>
          <p:nvPr/>
        </p:nvSpPr>
        <p:spPr>
          <a:xfrm>
            <a:off x="2021175" y="3498551"/>
            <a:ext cx="360000" cy="1440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Zierrahmen 163"/>
          <p:cNvSpPr/>
          <p:nvPr/>
        </p:nvSpPr>
        <p:spPr>
          <a:xfrm>
            <a:off x="2021175" y="3685751"/>
            <a:ext cx="360000" cy="144000"/>
          </a:xfrm>
          <a:prstGeom prst="plaqu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Wolke 164"/>
          <p:cNvSpPr/>
          <p:nvPr/>
        </p:nvSpPr>
        <p:spPr>
          <a:xfrm>
            <a:off x="2009110" y="3329040"/>
            <a:ext cx="360000" cy="144000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ine Ecke des Rechtecks schneiden 165"/>
          <p:cNvSpPr/>
          <p:nvPr/>
        </p:nvSpPr>
        <p:spPr>
          <a:xfrm>
            <a:off x="2021175" y="4236512"/>
            <a:ext cx="360000" cy="144000"/>
          </a:xfrm>
          <a:prstGeom prst="snip1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Diagonal liegende Ecken des Rechtecks schneiden 166"/>
          <p:cNvSpPr/>
          <p:nvPr/>
        </p:nvSpPr>
        <p:spPr>
          <a:xfrm>
            <a:off x="2021175" y="4416512"/>
            <a:ext cx="360000" cy="144000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Diagonal liegende Ecken des Rechtecks abrunden 167"/>
          <p:cNvSpPr/>
          <p:nvPr/>
        </p:nvSpPr>
        <p:spPr>
          <a:xfrm>
            <a:off x="2021175" y="4596512"/>
            <a:ext cx="360000" cy="144000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69" name="Sehne 168"/>
          <p:cNvSpPr/>
          <p:nvPr/>
        </p:nvSpPr>
        <p:spPr>
          <a:xfrm>
            <a:off x="2021175" y="4776512"/>
            <a:ext cx="576000" cy="144000"/>
          </a:xfrm>
          <a:prstGeom prst="chor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70" name="Träne 169"/>
          <p:cNvSpPr/>
          <p:nvPr/>
        </p:nvSpPr>
        <p:spPr>
          <a:xfrm>
            <a:off x="2021175" y="4952451"/>
            <a:ext cx="360000" cy="144000"/>
          </a:xfrm>
          <a:prstGeom prst="teardrop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71" name="Kreuz 170"/>
          <p:cNvSpPr/>
          <p:nvPr/>
        </p:nvSpPr>
        <p:spPr>
          <a:xfrm>
            <a:off x="2021175" y="5140620"/>
            <a:ext cx="360000" cy="144000"/>
          </a:xfrm>
          <a:prstGeom prst="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72" name="L-Form 171"/>
          <p:cNvSpPr/>
          <p:nvPr/>
        </p:nvSpPr>
        <p:spPr>
          <a:xfrm>
            <a:off x="2086944" y="5673070"/>
            <a:ext cx="360000" cy="144000"/>
          </a:xfrm>
          <a:prstGeom prst="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73" name="Richtungspfeil 172"/>
          <p:cNvSpPr/>
          <p:nvPr/>
        </p:nvSpPr>
        <p:spPr>
          <a:xfrm>
            <a:off x="2020626" y="5316906"/>
            <a:ext cx="360000" cy="14400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74" name="Ellipse 173"/>
          <p:cNvSpPr/>
          <p:nvPr/>
        </p:nvSpPr>
        <p:spPr>
          <a:xfrm>
            <a:off x="5575565" y="225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75" name="Ellipse 174"/>
          <p:cNvSpPr/>
          <p:nvPr/>
        </p:nvSpPr>
        <p:spPr>
          <a:xfrm>
            <a:off x="5575565" y="243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76" name="Ellipse 175"/>
          <p:cNvSpPr/>
          <p:nvPr/>
        </p:nvSpPr>
        <p:spPr>
          <a:xfrm>
            <a:off x="5575565" y="261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77" name="Ellipse 176"/>
          <p:cNvSpPr/>
          <p:nvPr/>
        </p:nvSpPr>
        <p:spPr>
          <a:xfrm>
            <a:off x="5575565" y="567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78" name="Ellipse 177"/>
          <p:cNvSpPr/>
          <p:nvPr/>
        </p:nvSpPr>
        <p:spPr>
          <a:xfrm>
            <a:off x="5575565" y="351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79" name="Ellipse 178"/>
          <p:cNvSpPr/>
          <p:nvPr/>
        </p:nvSpPr>
        <p:spPr>
          <a:xfrm>
            <a:off x="5575565" y="333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0" name="Ellipse 179"/>
          <p:cNvSpPr/>
          <p:nvPr/>
        </p:nvSpPr>
        <p:spPr>
          <a:xfrm>
            <a:off x="5575565" y="369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1" name="Ellipse 180"/>
          <p:cNvSpPr/>
          <p:nvPr/>
        </p:nvSpPr>
        <p:spPr>
          <a:xfrm>
            <a:off x="5575565" y="279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2" name="Ellipse 181"/>
          <p:cNvSpPr/>
          <p:nvPr/>
        </p:nvSpPr>
        <p:spPr>
          <a:xfrm>
            <a:off x="5575565" y="549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3" name="Ellipse 182"/>
          <p:cNvSpPr/>
          <p:nvPr/>
        </p:nvSpPr>
        <p:spPr>
          <a:xfrm>
            <a:off x="5575565" y="297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4" name="Ellipse 183"/>
          <p:cNvSpPr/>
          <p:nvPr/>
        </p:nvSpPr>
        <p:spPr>
          <a:xfrm>
            <a:off x="5575565" y="531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5" name="Ellipse 184"/>
          <p:cNvSpPr/>
          <p:nvPr/>
        </p:nvSpPr>
        <p:spPr>
          <a:xfrm>
            <a:off x="5575565" y="315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6" name="Ellipse 185"/>
          <p:cNvSpPr/>
          <p:nvPr/>
        </p:nvSpPr>
        <p:spPr>
          <a:xfrm>
            <a:off x="5575565" y="513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7" name="Ellipse 186"/>
          <p:cNvSpPr/>
          <p:nvPr/>
        </p:nvSpPr>
        <p:spPr>
          <a:xfrm>
            <a:off x="5575565" y="387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8" name="Ellipse 187"/>
          <p:cNvSpPr/>
          <p:nvPr/>
        </p:nvSpPr>
        <p:spPr>
          <a:xfrm>
            <a:off x="5575565" y="423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9" name="Ellipse 188"/>
          <p:cNvSpPr/>
          <p:nvPr/>
        </p:nvSpPr>
        <p:spPr>
          <a:xfrm>
            <a:off x="5575565" y="405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90" name="Ellipse 189"/>
          <p:cNvSpPr/>
          <p:nvPr/>
        </p:nvSpPr>
        <p:spPr>
          <a:xfrm>
            <a:off x="5575565" y="459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91" name="Ellipse 190"/>
          <p:cNvSpPr/>
          <p:nvPr/>
        </p:nvSpPr>
        <p:spPr>
          <a:xfrm>
            <a:off x="5575565" y="4417697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92" name="Ellipse 191"/>
          <p:cNvSpPr/>
          <p:nvPr/>
        </p:nvSpPr>
        <p:spPr>
          <a:xfrm>
            <a:off x="5575565" y="495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93" name="Ellipse 192"/>
          <p:cNvSpPr/>
          <p:nvPr/>
        </p:nvSpPr>
        <p:spPr>
          <a:xfrm>
            <a:off x="5575565" y="4776377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94" name="Ellipse 193"/>
          <p:cNvSpPr/>
          <p:nvPr/>
        </p:nvSpPr>
        <p:spPr>
          <a:xfrm>
            <a:off x="4674167" y="225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95" name="Ellipse 194"/>
          <p:cNvSpPr/>
          <p:nvPr/>
        </p:nvSpPr>
        <p:spPr>
          <a:xfrm>
            <a:off x="4674167" y="243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96" name="Ellipse 195"/>
          <p:cNvSpPr/>
          <p:nvPr/>
        </p:nvSpPr>
        <p:spPr>
          <a:xfrm>
            <a:off x="4674167" y="261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97" name="Ellipse 196"/>
          <p:cNvSpPr/>
          <p:nvPr/>
        </p:nvSpPr>
        <p:spPr>
          <a:xfrm>
            <a:off x="4674167" y="567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98" name="Ellipse 197"/>
          <p:cNvSpPr/>
          <p:nvPr/>
        </p:nvSpPr>
        <p:spPr>
          <a:xfrm>
            <a:off x="4674167" y="351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99" name="Ellipse 198"/>
          <p:cNvSpPr/>
          <p:nvPr/>
        </p:nvSpPr>
        <p:spPr>
          <a:xfrm>
            <a:off x="4674167" y="333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00" name="Ellipse 199"/>
          <p:cNvSpPr/>
          <p:nvPr/>
        </p:nvSpPr>
        <p:spPr>
          <a:xfrm>
            <a:off x="4674167" y="369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01" name="Ellipse 200"/>
          <p:cNvSpPr/>
          <p:nvPr/>
        </p:nvSpPr>
        <p:spPr>
          <a:xfrm>
            <a:off x="4674167" y="279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02" name="Ellipse 201"/>
          <p:cNvSpPr/>
          <p:nvPr/>
        </p:nvSpPr>
        <p:spPr>
          <a:xfrm>
            <a:off x="4674167" y="549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03" name="Ellipse 202"/>
          <p:cNvSpPr/>
          <p:nvPr/>
        </p:nvSpPr>
        <p:spPr>
          <a:xfrm>
            <a:off x="4674167" y="297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04" name="Ellipse 203"/>
          <p:cNvSpPr/>
          <p:nvPr/>
        </p:nvSpPr>
        <p:spPr>
          <a:xfrm>
            <a:off x="4674167" y="531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05" name="Ellipse 204"/>
          <p:cNvSpPr/>
          <p:nvPr/>
        </p:nvSpPr>
        <p:spPr>
          <a:xfrm>
            <a:off x="4674167" y="315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06" name="Ellipse 205"/>
          <p:cNvSpPr/>
          <p:nvPr/>
        </p:nvSpPr>
        <p:spPr>
          <a:xfrm>
            <a:off x="4674167" y="513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07" name="Ellipse 206"/>
          <p:cNvSpPr/>
          <p:nvPr/>
        </p:nvSpPr>
        <p:spPr>
          <a:xfrm>
            <a:off x="4674167" y="387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08" name="Ellipse 207"/>
          <p:cNvSpPr/>
          <p:nvPr/>
        </p:nvSpPr>
        <p:spPr>
          <a:xfrm>
            <a:off x="4674167" y="423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09" name="Ellipse 208"/>
          <p:cNvSpPr/>
          <p:nvPr/>
        </p:nvSpPr>
        <p:spPr>
          <a:xfrm>
            <a:off x="4674167" y="405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10" name="Ellipse 209"/>
          <p:cNvSpPr/>
          <p:nvPr/>
        </p:nvSpPr>
        <p:spPr>
          <a:xfrm>
            <a:off x="4674167" y="459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11" name="Ellipse 210"/>
          <p:cNvSpPr/>
          <p:nvPr/>
        </p:nvSpPr>
        <p:spPr>
          <a:xfrm>
            <a:off x="4674167" y="4417697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12" name="Ellipse 211"/>
          <p:cNvSpPr/>
          <p:nvPr/>
        </p:nvSpPr>
        <p:spPr>
          <a:xfrm>
            <a:off x="4674167" y="4956512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13" name="Ellipse 212"/>
          <p:cNvSpPr/>
          <p:nvPr/>
        </p:nvSpPr>
        <p:spPr>
          <a:xfrm>
            <a:off x="4674167" y="4776377"/>
            <a:ext cx="216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14" name="Ellipse 213"/>
          <p:cNvSpPr/>
          <p:nvPr/>
        </p:nvSpPr>
        <p:spPr>
          <a:xfrm>
            <a:off x="7190183" y="2269740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15" name="Ellipse 214"/>
          <p:cNvSpPr/>
          <p:nvPr/>
        </p:nvSpPr>
        <p:spPr>
          <a:xfrm>
            <a:off x="7190183" y="2449740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16" name="Ellipse 215"/>
          <p:cNvSpPr/>
          <p:nvPr/>
        </p:nvSpPr>
        <p:spPr>
          <a:xfrm>
            <a:off x="7190183" y="2629740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17" name="Ellipse 216"/>
          <p:cNvSpPr/>
          <p:nvPr/>
        </p:nvSpPr>
        <p:spPr>
          <a:xfrm>
            <a:off x="7190183" y="5689740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18" name="Ellipse 217"/>
          <p:cNvSpPr/>
          <p:nvPr/>
        </p:nvSpPr>
        <p:spPr>
          <a:xfrm>
            <a:off x="7190183" y="3529740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19" name="Ellipse 218"/>
          <p:cNvSpPr/>
          <p:nvPr/>
        </p:nvSpPr>
        <p:spPr>
          <a:xfrm>
            <a:off x="7190183" y="3349740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0" name="Ellipse 219"/>
          <p:cNvSpPr/>
          <p:nvPr/>
        </p:nvSpPr>
        <p:spPr>
          <a:xfrm>
            <a:off x="7190183" y="3709740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1" name="Ellipse 220"/>
          <p:cNvSpPr/>
          <p:nvPr/>
        </p:nvSpPr>
        <p:spPr>
          <a:xfrm>
            <a:off x="7190183" y="2809740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2" name="Ellipse 221"/>
          <p:cNvSpPr/>
          <p:nvPr/>
        </p:nvSpPr>
        <p:spPr>
          <a:xfrm>
            <a:off x="7190183" y="5509740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3" name="Ellipse 222"/>
          <p:cNvSpPr/>
          <p:nvPr/>
        </p:nvSpPr>
        <p:spPr>
          <a:xfrm>
            <a:off x="7190183" y="2989740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4" name="Ellipse 223"/>
          <p:cNvSpPr/>
          <p:nvPr/>
        </p:nvSpPr>
        <p:spPr>
          <a:xfrm>
            <a:off x="7190183" y="5329740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5" name="Ellipse 224"/>
          <p:cNvSpPr/>
          <p:nvPr/>
        </p:nvSpPr>
        <p:spPr>
          <a:xfrm>
            <a:off x="7190183" y="3169740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6" name="Ellipse 225"/>
          <p:cNvSpPr/>
          <p:nvPr/>
        </p:nvSpPr>
        <p:spPr>
          <a:xfrm>
            <a:off x="7190183" y="5149740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7" name="Ellipse 226"/>
          <p:cNvSpPr/>
          <p:nvPr/>
        </p:nvSpPr>
        <p:spPr>
          <a:xfrm>
            <a:off x="7190183" y="3889740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8" name="Ellipse 227"/>
          <p:cNvSpPr/>
          <p:nvPr/>
        </p:nvSpPr>
        <p:spPr>
          <a:xfrm>
            <a:off x="7190183" y="4249740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9" name="Ellipse 228"/>
          <p:cNvSpPr/>
          <p:nvPr/>
        </p:nvSpPr>
        <p:spPr>
          <a:xfrm>
            <a:off x="7190183" y="4069740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30" name="Ellipse 229"/>
          <p:cNvSpPr/>
          <p:nvPr/>
        </p:nvSpPr>
        <p:spPr>
          <a:xfrm>
            <a:off x="7190183" y="4609740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31" name="Ellipse 230"/>
          <p:cNvSpPr/>
          <p:nvPr/>
        </p:nvSpPr>
        <p:spPr>
          <a:xfrm>
            <a:off x="7190183" y="4430925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32" name="Ellipse 231"/>
          <p:cNvSpPr/>
          <p:nvPr/>
        </p:nvSpPr>
        <p:spPr>
          <a:xfrm>
            <a:off x="7190183" y="4969740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33" name="Ellipse 232"/>
          <p:cNvSpPr/>
          <p:nvPr/>
        </p:nvSpPr>
        <p:spPr>
          <a:xfrm>
            <a:off x="7190183" y="4789605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34" name="Ellipse 233"/>
          <p:cNvSpPr/>
          <p:nvPr/>
        </p:nvSpPr>
        <p:spPr>
          <a:xfrm>
            <a:off x="8092905" y="225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35" name="Ellipse 234"/>
          <p:cNvSpPr/>
          <p:nvPr/>
        </p:nvSpPr>
        <p:spPr>
          <a:xfrm>
            <a:off x="8092905" y="243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36" name="Ellipse 235"/>
          <p:cNvSpPr/>
          <p:nvPr/>
        </p:nvSpPr>
        <p:spPr>
          <a:xfrm>
            <a:off x="8092905" y="261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37" name="Ellipse 236"/>
          <p:cNvSpPr/>
          <p:nvPr/>
        </p:nvSpPr>
        <p:spPr>
          <a:xfrm>
            <a:off x="8092905" y="567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38" name="Ellipse 237"/>
          <p:cNvSpPr/>
          <p:nvPr/>
        </p:nvSpPr>
        <p:spPr>
          <a:xfrm>
            <a:off x="8092905" y="351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39" name="Ellipse 238"/>
          <p:cNvSpPr/>
          <p:nvPr/>
        </p:nvSpPr>
        <p:spPr>
          <a:xfrm>
            <a:off x="8092905" y="333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40" name="Ellipse 239"/>
          <p:cNvSpPr/>
          <p:nvPr/>
        </p:nvSpPr>
        <p:spPr>
          <a:xfrm>
            <a:off x="8092905" y="369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41" name="Ellipse 240"/>
          <p:cNvSpPr/>
          <p:nvPr/>
        </p:nvSpPr>
        <p:spPr>
          <a:xfrm>
            <a:off x="8092905" y="279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42" name="Ellipse 241"/>
          <p:cNvSpPr/>
          <p:nvPr/>
        </p:nvSpPr>
        <p:spPr>
          <a:xfrm>
            <a:off x="8092905" y="549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43" name="Ellipse 242"/>
          <p:cNvSpPr/>
          <p:nvPr/>
        </p:nvSpPr>
        <p:spPr>
          <a:xfrm>
            <a:off x="8092905" y="297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44" name="Ellipse 243"/>
          <p:cNvSpPr/>
          <p:nvPr/>
        </p:nvSpPr>
        <p:spPr>
          <a:xfrm>
            <a:off x="8092905" y="531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45" name="Ellipse 244"/>
          <p:cNvSpPr/>
          <p:nvPr/>
        </p:nvSpPr>
        <p:spPr>
          <a:xfrm>
            <a:off x="8092905" y="315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46" name="Ellipse 245"/>
          <p:cNvSpPr/>
          <p:nvPr/>
        </p:nvSpPr>
        <p:spPr>
          <a:xfrm>
            <a:off x="8092905" y="513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47" name="Ellipse 246"/>
          <p:cNvSpPr/>
          <p:nvPr/>
        </p:nvSpPr>
        <p:spPr>
          <a:xfrm>
            <a:off x="8092905" y="387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48" name="Ellipse 247"/>
          <p:cNvSpPr/>
          <p:nvPr/>
        </p:nvSpPr>
        <p:spPr>
          <a:xfrm>
            <a:off x="8092905" y="423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49" name="Ellipse 248"/>
          <p:cNvSpPr/>
          <p:nvPr/>
        </p:nvSpPr>
        <p:spPr>
          <a:xfrm>
            <a:off x="8092905" y="405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50" name="Ellipse 249"/>
          <p:cNvSpPr/>
          <p:nvPr/>
        </p:nvSpPr>
        <p:spPr>
          <a:xfrm>
            <a:off x="8092905" y="459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51" name="Ellipse 250"/>
          <p:cNvSpPr/>
          <p:nvPr/>
        </p:nvSpPr>
        <p:spPr>
          <a:xfrm>
            <a:off x="8092905" y="4417697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52" name="Ellipse 251"/>
          <p:cNvSpPr/>
          <p:nvPr/>
        </p:nvSpPr>
        <p:spPr>
          <a:xfrm>
            <a:off x="8092905" y="4956512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53" name="Ellipse 252"/>
          <p:cNvSpPr/>
          <p:nvPr/>
        </p:nvSpPr>
        <p:spPr>
          <a:xfrm>
            <a:off x="8092905" y="4776377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 rot="18900000">
            <a:off x="3860571" y="5053953"/>
            <a:ext cx="1838196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DE" sz="1400" dirty="0"/>
              <a:t>MII FHIR KDS + GECCO</a:t>
            </a:r>
          </a:p>
        </p:txBody>
      </p:sp>
      <p:sp>
        <p:nvSpPr>
          <p:cNvPr id="256" name="Richtungspfeil 255"/>
          <p:cNvSpPr/>
          <p:nvPr/>
        </p:nvSpPr>
        <p:spPr>
          <a:xfrm>
            <a:off x="3569175" y="2249040"/>
            <a:ext cx="288000" cy="144000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57" name="Richtungspfeil 256"/>
          <p:cNvSpPr/>
          <p:nvPr/>
        </p:nvSpPr>
        <p:spPr>
          <a:xfrm>
            <a:off x="3569175" y="2436512"/>
            <a:ext cx="288000" cy="144000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58" name="Richtungspfeil 257"/>
          <p:cNvSpPr/>
          <p:nvPr/>
        </p:nvSpPr>
        <p:spPr>
          <a:xfrm>
            <a:off x="3569175" y="2616512"/>
            <a:ext cx="288000" cy="144000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59" name="Richtungspfeil 258"/>
          <p:cNvSpPr/>
          <p:nvPr/>
        </p:nvSpPr>
        <p:spPr>
          <a:xfrm>
            <a:off x="3569175" y="2796512"/>
            <a:ext cx="288000" cy="144000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60" name="Richtungspfeil 259"/>
          <p:cNvSpPr/>
          <p:nvPr/>
        </p:nvSpPr>
        <p:spPr>
          <a:xfrm>
            <a:off x="3569175" y="2976512"/>
            <a:ext cx="288000" cy="144000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61" name="Richtungspfeil 260"/>
          <p:cNvSpPr/>
          <p:nvPr/>
        </p:nvSpPr>
        <p:spPr>
          <a:xfrm>
            <a:off x="3569175" y="3156512"/>
            <a:ext cx="288000" cy="144000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62" name="Richtungspfeil 261"/>
          <p:cNvSpPr/>
          <p:nvPr/>
        </p:nvSpPr>
        <p:spPr>
          <a:xfrm>
            <a:off x="3569175" y="3336118"/>
            <a:ext cx="288000" cy="1440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63" name="Richtungspfeil 262"/>
          <p:cNvSpPr/>
          <p:nvPr/>
        </p:nvSpPr>
        <p:spPr>
          <a:xfrm>
            <a:off x="3569175" y="3516512"/>
            <a:ext cx="288000" cy="1440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64" name="Richtungspfeil 263"/>
          <p:cNvSpPr/>
          <p:nvPr/>
        </p:nvSpPr>
        <p:spPr>
          <a:xfrm>
            <a:off x="3569175" y="3696512"/>
            <a:ext cx="288000" cy="1440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65" name="Richtungspfeil 264"/>
          <p:cNvSpPr/>
          <p:nvPr/>
        </p:nvSpPr>
        <p:spPr>
          <a:xfrm>
            <a:off x="3569175" y="3876512"/>
            <a:ext cx="288000" cy="1440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66" name="Richtungspfeil 265"/>
          <p:cNvSpPr/>
          <p:nvPr/>
        </p:nvSpPr>
        <p:spPr>
          <a:xfrm>
            <a:off x="3569175" y="4056512"/>
            <a:ext cx="288000" cy="1440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67" name="Richtungspfeil 266"/>
          <p:cNvSpPr/>
          <p:nvPr/>
        </p:nvSpPr>
        <p:spPr>
          <a:xfrm>
            <a:off x="3569175" y="4236512"/>
            <a:ext cx="288000" cy="1440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68" name="Richtungspfeil 267"/>
          <p:cNvSpPr/>
          <p:nvPr/>
        </p:nvSpPr>
        <p:spPr>
          <a:xfrm>
            <a:off x="3569175" y="4416512"/>
            <a:ext cx="288000" cy="1440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69" name="Richtungspfeil 268"/>
          <p:cNvSpPr/>
          <p:nvPr/>
        </p:nvSpPr>
        <p:spPr>
          <a:xfrm>
            <a:off x="3569175" y="4596512"/>
            <a:ext cx="288000" cy="144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0" name="Richtungspfeil 269"/>
          <p:cNvSpPr/>
          <p:nvPr/>
        </p:nvSpPr>
        <p:spPr>
          <a:xfrm>
            <a:off x="3569175" y="4776512"/>
            <a:ext cx="288000" cy="144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1" name="Richtungspfeil 270"/>
          <p:cNvSpPr/>
          <p:nvPr/>
        </p:nvSpPr>
        <p:spPr>
          <a:xfrm>
            <a:off x="3569175" y="4956512"/>
            <a:ext cx="288000" cy="14400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2" name="Richtungspfeil 271"/>
          <p:cNvSpPr/>
          <p:nvPr/>
        </p:nvSpPr>
        <p:spPr>
          <a:xfrm>
            <a:off x="3569175" y="5136512"/>
            <a:ext cx="288000" cy="14400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3" name="Richtungspfeil 272"/>
          <p:cNvSpPr/>
          <p:nvPr/>
        </p:nvSpPr>
        <p:spPr>
          <a:xfrm>
            <a:off x="3569175" y="5316512"/>
            <a:ext cx="288000" cy="14400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4" name="Richtungspfeil 273"/>
          <p:cNvSpPr/>
          <p:nvPr/>
        </p:nvSpPr>
        <p:spPr>
          <a:xfrm>
            <a:off x="3569175" y="5496512"/>
            <a:ext cx="288000" cy="14400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5" name="Richtungspfeil 274"/>
          <p:cNvSpPr/>
          <p:nvPr/>
        </p:nvSpPr>
        <p:spPr>
          <a:xfrm>
            <a:off x="3569175" y="5676512"/>
            <a:ext cx="288000" cy="14400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6" name="Ellipse 275"/>
          <p:cNvSpPr/>
          <p:nvPr/>
        </p:nvSpPr>
        <p:spPr>
          <a:xfrm>
            <a:off x="5562590" y="225947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7" name="Ellipse 276"/>
          <p:cNvSpPr/>
          <p:nvPr/>
        </p:nvSpPr>
        <p:spPr>
          <a:xfrm>
            <a:off x="5562590" y="243947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8" name="Ellipse 277"/>
          <p:cNvSpPr/>
          <p:nvPr/>
        </p:nvSpPr>
        <p:spPr>
          <a:xfrm>
            <a:off x="5562590" y="261947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9" name="Ellipse 278"/>
          <p:cNvSpPr/>
          <p:nvPr/>
        </p:nvSpPr>
        <p:spPr>
          <a:xfrm>
            <a:off x="5562590" y="387947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80" name="Ellipse 279"/>
          <p:cNvSpPr/>
          <p:nvPr/>
        </p:nvSpPr>
        <p:spPr>
          <a:xfrm>
            <a:off x="5562590" y="423947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81" name="Ellipse 280"/>
          <p:cNvSpPr/>
          <p:nvPr/>
        </p:nvSpPr>
        <p:spPr>
          <a:xfrm>
            <a:off x="5562590" y="459947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82" name="Ellipse 281"/>
          <p:cNvSpPr/>
          <p:nvPr/>
        </p:nvSpPr>
        <p:spPr>
          <a:xfrm>
            <a:off x="5562590" y="495947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83" name="Ellipse 282"/>
          <p:cNvSpPr/>
          <p:nvPr/>
        </p:nvSpPr>
        <p:spPr>
          <a:xfrm>
            <a:off x="5562590" y="279947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84" name="Ellipse 283"/>
          <p:cNvSpPr/>
          <p:nvPr/>
        </p:nvSpPr>
        <p:spPr>
          <a:xfrm>
            <a:off x="5562590" y="297947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85" name="Ellipse 284"/>
          <p:cNvSpPr/>
          <p:nvPr/>
        </p:nvSpPr>
        <p:spPr>
          <a:xfrm>
            <a:off x="5562590" y="315947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86" name="Ellipse 285"/>
          <p:cNvSpPr/>
          <p:nvPr/>
        </p:nvSpPr>
        <p:spPr>
          <a:xfrm>
            <a:off x="5562590" y="333947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87" name="Ellipse 286"/>
          <p:cNvSpPr/>
          <p:nvPr/>
        </p:nvSpPr>
        <p:spPr>
          <a:xfrm>
            <a:off x="5562590" y="369947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88" name="Ellipse 287"/>
          <p:cNvSpPr/>
          <p:nvPr/>
        </p:nvSpPr>
        <p:spPr>
          <a:xfrm>
            <a:off x="5562590" y="405947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89" name="Ellipse 288"/>
          <p:cNvSpPr/>
          <p:nvPr/>
        </p:nvSpPr>
        <p:spPr>
          <a:xfrm>
            <a:off x="5562590" y="4420664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90" name="Ellipse 289"/>
          <p:cNvSpPr/>
          <p:nvPr/>
        </p:nvSpPr>
        <p:spPr>
          <a:xfrm>
            <a:off x="5562590" y="4779344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91" name="Ellipse 290"/>
          <p:cNvSpPr/>
          <p:nvPr/>
        </p:nvSpPr>
        <p:spPr>
          <a:xfrm>
            <a:off x="5562590" y="513947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92" name="Ellipse 291"/>
          <p:cNvSpPr/>
          <p:nvPr/>
        </p:nvSpPr>
        <p:spPr>
          <a:xfrm>
            <a:off x="5562590" y="531947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93" name="Ellipse 292"/>
          <p:cNvSpPr/>
          <p:nvPr/>
        </p:nvSpPr>
        <p:spPr>
          <a:xfrm>
            <a:off x="5562590" y="549947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94" name="Ellipse 293"/>
          <p:cNvSpPr/>
          <p:nvPr/>
        </p:nvSpPr>
        <p:spPr>
          <a:xfrm>
            <a:off x="5562590" y="567947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95" name="Ellipse 294"/>
          <p:cNvSpPr/>
          <p:nvPr/>
        </p:nvSpPr>
        <p:spPr>
          <a:xfrm>
            <a:off x="5562590" y="351947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96" name="Richtungspfeil 295"/>
          <p:cNvSpPr/>
          <p:nvPr/>
        </p:nvSpPr>
        <p:spPr>
          <a:xfrm>
            <a:off x="5562590" y="2252007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97" name="Richtungspfeil 296"/>
          <p:cNvSpPr/>
          <p:nvPr/>
        </p:nvSpPr>
        <p:spPr>
          <a:xfrm>
            <a:off x="5562590" y="243947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98" name="Richtungspfeil 297"/>
          <p:cNvSpPr/>
          <p:nvPr/>
        </p:nvSpPr>
        <p:spPr>
          <a:xfrm>
            <a:off x="5562590" y="261947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99" name="Richtungspfeil 298"/>
          <p:cNvSpPr/>
          <p:nvPr/>
        </p:nvSpPr>
        <p:spPr>
          <a:xfrm>
            <a:off x="5562590" y="279947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00" name="Richtungspfeil 299"/>
          <p:cNvSpPr/>
          <p:nvPr/>
        </p:nvSpPr>
        <p:spPr>
          <a:xfrm>
            <a:off x="5562590" y="297947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01" name="Richtungspfeil 300"/>
          <p:cNvSpPr/>
          <p:nvPr/>
        </p:nvSpPr>
        <p:spPr>
          <a:xfrm>
            <a:off x="5562590" y="315947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02" name="Richtungspfeil 301"/>
          <p:cNvSpPr/>
          <p:nvPr/>
        </p:nvSpPr>
        <p:spPr>
          <a:xfrm>
            <a:off x="5562590" y="3339085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3" name="Richtungspfeil 302"/>
          <p:cNvSpPr/>
          <p:nvPr/>
        </p:nvSpPr>
        <p:spPr>
          <a:xfrm>
            <a:off x="5562590" y="351947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4" name="Richtungspfeil 303"/>
          <p:cNvSpPr/>
          <p:nvPr/>
        </p:nvSpPr>
        <p:spPr>
          <a:xfrm>
            <a:off x="5562590" y="369947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5" name="Richtungspfeil 304"/>
          <p:cNvSpPr/>
          <p:nvPr/>
        </p:nvSpPr>
        <p:spPr>
          <a:xfrm>
            <a:off x="5562590" y="387947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6" name="Richtungspfeil 305"/>
          <p:cNvSpPr/>
          <p:nvPr/>
        </p:nvSpPr>
        <p:spPr>
          <a:xfrm>
            <a:off x="5562590" y="405947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7" name="Richtungspfeil 306"/>
          <p:cNvSpPr/>
          <p:nvPr/>
        </p:nvSpPr>
        <p:spPr>
          <a:xfrm>
            <a:off x="5562590" y="423947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8" name="Richtungspfeil 307"/>
          <p:cNvSpPr/>
          <p:nvPr/>
        </p:nvSpPr>
        <p:spPr>
          <a:xfrm>
            <a:off x="5562590" y="441947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9" name="Richtungspfeil 308"/>
          <p:cNvSpPr/>
          <p:nvPr/>
        </p:nvSpPr>
        <p:spPr>
          <a:xfrm>
            <a:off x="5562590" y="459947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10" name="Richtungspfeil 309"/>
          <p:cNvSpPr/>
          <p:nvPr/>
        </p:nvSpPr>
        <p:spPr>
          <a:xfrm>
            <a:off x="5562590" y="477947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11" name="Richtungspfeil 310"/>
          <p:cNvSpPr/>
          <p:nvPr/>
        </p:nvSpPr>
        <p:spPr>
          <a:xfrm>
            <a:off x="5562590" y="495947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12" name="Richtungspfeil 311"/>
          <p:cNvSpPr/>
          <p:nvPr/>
        </p:nvSpPr>
        <p:spPr>
          <a:xfrm>
            <a:off x="5562590" y="513947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13" name="Richtungspfeil 312"/>
          <p:cNvSpPr/>
          <p:nvPr/>
        </p:nvSpPr>
        <p:spPr>
          <a:xfrm>
            <a:off x="5562590" y="531947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14" name="Richtungspfeil 313"/>
          <p:cNvSpPr/>
          <p:nvPr/>
        </p:nvSpPr>
        <p:spPr>
          <a:xfrm>
            <a:off x="5562590" y="549947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15" name="Richtungspfeil 314"/>
          <p:cNvSpPr/>
          <p:nvPr/>
        </p:nvSpPr>
        <p:spPr>
          <a:xfrm>
            <a:off x="5562590" y="5676512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16" name="Ellipse 315"/>
          <p:cNvSpPr/>
          <p:nvPr/>
        </p:nvSpPr>
        <p:spPr>
          <a:xfrm>
            <a:off x="7186693" y="226566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17" name="Ellipse 316"/>
          <p:cNvSpPr/>
          <p:nvPr/>
        </p:nvSpPr>
        <p:spPr>
          <a:xfrm>
            <a:off x="7186693" y="244566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18" name="Ellipse 317"/>
          <p:cNvSpPr/>
          <p:nvPr/>
        </p:nvSpPr>
        <p:spPr>
          <a:xfrm>
            <a:off x="7186693" y="262566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19" name="Ellipse 318"/>
          <p:cNvSpPr/>
          <p:nvPr/>
        </p:nvSpPr>
        <p:spPr>
          <a:xfrm>
            <a:off x="7186693" y="388566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20" name="Ellipse 319"/>
          <p:cNvSpPr/>
          <p:nvPr/>
        </p:nvSpPr>
        <p:spPr>
          <a:xfrm>
            <a:off x="7186693" y="424566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21" name="Ellipse 320"/>
          <p:cNvSpPr/>
          <p:nvPr/>
        </p:nvSpPr>
        <p:spPr>
          <a:xfrm>
            <a:off x="7186693" y="460566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22" name="Ellipse 321"/>
          <p:cNvSpPr/>
          <p:nvPr/>
        </p:nvSpPr>
        <p:spPr>
          <a:xfrm>
            <a:off x="7186693" y="496566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23" name="Ellipse 322"/>
          <p:cNvSpPr/>
          <p:nvPr/>
        </p:nvSpPr>
        <p:spPr>
          <a:xfrm>
            <a:off x="7186693" y="280566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24" name="Ellipse 323"/>
          <p:cNvSpPr/>
          <p:nvPr/>
        </p:nvSpPr>
        <p:spPr>
          <a:xfrm>
            <a:off x="7186693" y="298566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25" name="Ellipse 324"/>
          <p:cNvSpPr/>
          <p:nvPr/>
        </p:nvSpPr>
        <p:spPr>
          <a:xfrm>
            <a:off x="7186693" y="316566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26" name="Ellipse 325"/>
          <p:cNvSpPr/>
          <p:nvPr/>
        </p:nvSpPr>
        <p:spPr>
          <a:xfrm>
            <a:off x="7186693" y="334566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27" name="Ellipse 326"/>
          <p:cNvSpPr/>
          <p:nvPr/>
        </p:nvSpPr>
        <p:spPr>
          <a:xfrm>
            <a:off x="7186693" y="370566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28" name="Ellipse 327"/>
          <p:cNvSpPr/>
          <p:nvPr/>
        </p:nvSpPr>
        <p:spPr>
          <a:xfrm>
            <a:off x="7186693" y="406566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29" name="Ellipse 328"/>
          <p:cNvSpPr/>
          <p:nvPr/>
        </p:nvSpPr>
        <p:spPr>
          <a:xfrm>
            <a:off x="7186693" y="4426854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30" name="Ellipse 329"/>
          <p:cNvSpPr/>
          <p:nvPr/>
        </p:nvSpPr>
        <p:spPr>
          <a:xfrm>
            <a:off x="7186693" y="4785534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31" name="Ellipse 330"/>
          <p:cNvSpPr/>
          <p:nvPr/>
        </p:nvSpPr>
        <p:spPr>
          <a:xfrm>
            <a:off x="7186693" y="514566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32" name="Ellipse 331"/>
          <p:cNvSpPr/>
          <p:nvPr/>
        </p:nvSpPr>
        <p:spPr>
          <a:xfrm>
            <a:off x="7186693" y="532566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33" name="Ellipse 332"/>
          <p:cNvSpPr/>
          <p:nvPr/>
        </p:nvSpPr>
        <p:spPr>
          <a:xfrm>
            <a:off x="7186693" y="550566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34" name="Ellipse 333"/>
          <p:cNvSpPr/>
          <p:nvPr/>
        </p:nvSpPr>
        <p:spPr>
          <a:xfrm>
            <a:off x="7186693" y="568566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35" name="Ellipse 334"/>
          <p:cNvSpPr/>
          <p:nvPr/>
        </p:nvSpPr>
        <p:spPr>
          <a:xfrm>
            <a:off x="7186693" y="3525669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336" name="Richtungspfeil 335"/>
          <p:cNvSpPr/>
          <p:nvPr/>
        </p:nvSpPr>
        <p:spPr>
          <a:xfrm>
            <a:off x="7186693" y="2258197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37" name="Richtungspfeil 336"/>
          <p:cNvSpPr/>
          <p:nvPr/>
        </p:nvSpPr>
        <p:spPr>
          <a:xfrm>
            <a:off x="7186693" y="244566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38" name="Richtungspfeil 337"/>
          <p:cNvSpPr/>
          <p:nvPr/>
        </p:nvSpPr>
        <p:spPr>
          <a:xfrm>
            <a:off x="7186693" y="262566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39" name="Richtungspfeil 338"/>
          <p:cNvSpPr/>
          <p:nvPr/>
        </p:nvSpPr>
        <p:spPr>
          <a:xfrm>
            <a:off x="7186693" y="280566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40" name="Richtungspfeil 339"/>
          <p:cNvSpPr/>
          <p:nvPr/>
        </p:nvSpPr>
        <p:spPr>
          <a:xfrm>
            <a:off x="7186693" y="298566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41" name="Richtungspfeil 340"/>
          <p:cNvSpPr/>
          <p:nvPr/>
        </p:nvSpPr>
        <p:spPr>
          <a:xfrm>
            <a:off x="7186693" y="316566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42" name="Richtungspfeil 341"/>
          <p:cNvSpPr/>
          <p:nvPr/>
        </p:nvSpPr>
        <p:spPr>
          <a:xfrm>
            <a:off x="7186693" y="3345275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43" name="Richtungspfeil 342"/>
          <p:cNvSpPr/>
          <p:nvPr/>
        </p:nvSpPr>
        <p:spPr>
          <a:xfrm>
            <a:off x="7186693" y="352566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44" name="Richtungspfeil 343"/>
          <p:cNvSpPr/>
          <p:nvPr/>
        </p:nvSpPr>
        <p:spPr>
          <a:xfrm>
            <a:off x="7186693" y="370566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45" name="Richtungspfeil 344"/>
          <p:cNvSpPr/>
          <p:nvPr/>
        </p:nvSpPr>
        <p:spPr>
          <a:xfrm>
            <a:off x="7186693" y="388566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46" name="Richtungspfeil 345"/>
          <p:cNvSpPr/>
          <p:nvPr/>
        </p:nvSpPr>
        <p:spPr>
          <a:xfrm>
            <a:off x="7186693" y="406566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47" name="Richtungspfeil 346"/>
          <p:cNvSpPr/>
          <p:nvPr/>
        </p:nvSpPr>
        <p:spPr>
          <a:xfrm>
            <a:off x="7186693" y="424566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48" name="Richtungspfeil 347"/>
          <p:cNvSpPr/>
          <p:nvPr/>
        </p:nvSpPr>
        <p:spPr>
          <a:xfrm>
            <a:off x="7186693" y="442566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49" name="Richtungspfeil 348"/>
          <p:cNvSpPr/>
          <p:nvPr/>
        </p:nvSpPr>
        <p:spPr>
          <a:xfrm>
            <a:off x="7186693" y="460566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50" name="Richtungspfeil 349"/>
          <p:cNvSpPr/>
          <p:nvPr/>
        </p:nvSpPr>
        <p:spPr>
          <a:xfrm>
            <a:off x="7186693" y="478566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51" name="Richtungspfeil 350"/>
          <p:cNvSpPr/>
          <p:nvPr/>
        </p:nvSpPr>
        <p:spPr>
          <a:xfrm>
            <a:off x="7186693" y="496566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52" name="Richtungspfeil 351"/>
          <p:cNvSpPr/>
          <p:nvPr/>
        </p:nvSpPr>
        <p:spPr>
          <a:xfrm>
            <a:off x="7186693" y="514566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53" name="Richtungspfeil 352"/>
          <p:cNvSpPr/>
          <p:nvPr/>
        </p:nvSpPr>
        <p:spPr>
          <a:xfrm>
            <a:off x="7186693" y="532566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54" name="Richtungspfeil 353"/>
          <p:cNvSpPr/>
          <p:nvPr/>
        </p:nvSpPr>
        <p:spPr>
          <a:xfrm>
            <a:off x="7186693" y="550566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55" name="Richtungspfeil 354"/>
          <p:cNvSpPr/>
          <p:nvPr/>
        </p:nvSpPr>
        <p:spPr>
          <a:xfrm>
            <a:off x="7186693" y="5685669"/>
            <a:ext cx="288000" cy="144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58" name="Rechteck 357"/>
          <p:cNvSpPr/>
          <p:nvPr/>
        </p:nvSpPr>
        <p:spPr>
          <a:xfrm rot="18900000">
            <a:off x="1723485" y="3710960"/>
            <a:ext cx="121603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DE" sz="1400" dirty="0" smtClean="0"/>
              <a:t>KIS, KAS, et al.</a:t>
            </a:r>
            <a:endParaRPr lang="de-DE" sz="1400" dirty="0"/>
          </a:p>
        </p:txBody>
      </p:sp>
      <p:pic>
        <p:nvPicPr>
          <p:cNvPr id="363" name="Grafik 36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389" name="Abgerundetes Rechteck 388"/>
          <p:cNvSpPr/>
          <p:nvPr/>
        </p:nvSpPr>
        <p:spPr>
          <a:xfrm>
            <a:off x="6248142" y="1511344"/>
            <a:ext cx="450968" cy="2260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0" name="Textfeld 389"/>
          <p:cNvSpPr txBox="1"/>
          <p:nvPr/>
        </p:nvSpPr>
        <p:spPr>
          <a:xfrm>
            <a:off x="6222587" y="1472545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</a:rPr>
              <a:t>Ü2a</a:t>
            </a:r>
            <a:endParaRPr lang="de-DE" sz="1400" b="1" dirty="0">
              <a:solidFill>
                <a:srgbClr val="FF0000"/>
              </a:solidFill>
            </a:endParaRPr>
          </a:p>
        </p:txBody>
      </p:sp>
      <p:sp>
        <p:nvSpPr>
          <p:cNvPr id="391" name="Abgerundetes Rechteck 390"/>
          <p:cNvSpPr/>
          <p:nvPr/>
        </p:nvSpPr>
        <p:spPr>
          <a:xfrm>
            <a:off x="8015377" y="6529619"/>
            <a:ext cx="450968" cy="2260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2" name="Textfeld 391"/>
          <p:cNvSpPr txBox="1"/>
          <p:nvPr/>
        </p:nvSpPr>
        <p:spPr>
          <a:xfrm>
            <a:off x="7989822" y="6490820"/>
            <a:ext cx="48923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</a:rPr>
              <a:t>Ü2b</a:t>
            </a:r>
            <a:endParaRPr lang="de-DE" sz="1400" b="1" dirty="0">
              <a:solidFill>
                <a:srgbClr val="FF0000"/>
              </a:solidFill>
            </a:endParaRPr>
          </a:p>
        </p:txBody>
      </p:sp>
      <p:sp>
        <p:nvSpPr>
          <p:cNvPr id="393" name="Abgerundetes Rechteck 392"/>
          <p:cNvSpPr/>
          <p:nvPr/>
        </p:nvSpPr>
        <p:spPr>
          <a:xfrm>
            <a:off x="7953631" y="1522429"/>
            <a:ext cx="450968" cy="2260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4" name="Textfeld 393"/>
          <p:cNvSpPr txBox="1"/>
          <p:nvPr/>
        </p:nvSpPr>
        <p:spPr>
          <a:xfrm>
            <a:off x="7928076" y="1483630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</a:rPr>
              <a:t>Ü2b</a:t>
            </a:r>
            <a:endParaRPr lang="de-DE" sz="1400" b="1" dirty="0">
              <a:solidFill>
                <a:srgbClr val="FF0000"/>
              </a:solidFill>
            </a:endParaRPr>
          </a:p>
        </p:txBody>
      </p:sp>
      <p:sp>
        <p:nvSpPr>
          <p:cNvPr id="2" name="Richtungspfeil 1"/>
          <p:cNvSpPr/>
          <p:nvPr/>
        </p:nvSpPr>
        <p:spPr>
          <a:xfrm rot="18900000">
            <a:off x="4877968" y="4940655"/>
            <a:ext cx="2016000" cy="252000"/>
          </a:xfrm>
          <a:prstGeom prst="homePlate">
            <a:avLst/>
          </a:prstGeom>
          <a:solidFill>
            <a:srgbClr val="00B0F0">
              <a:alpha val="50196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FHIRSearch</a:t>
            </a:r>
            <a:r>
              <a:rPr lang="de-DE" sz="1400" dirty="0">
                <a:solidFill>
                  <a:schemeClr val="tx1"/>
                </a:solidFill>
              </a:rPr>
              <a:t> / </a:t>
            </a:r>
            <a:r>
              <a:rPr lang="de-DE" sz="1400" dirty="0" err="1" smtClean="0">
                <a:solidFill>
                  <a:schemeClr val="tx1"/>
                </a:solidFill>
              </a:rPr>
              <a:t>fhircrackr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5" name="Richtungspfeil 394"/>
          <p:cNvSpPr/>
          <p:nvPr/>
        </p:nvSpPr>
        <p:spPr>
          <a:xfrm rot="18900000">
            <a:off x="2346030" y="3747145"/>
            <a:ext cx="2484000" cy="252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accent4">
                    <a:lumMod val="75000"/>
                  </a:schemeClr>
                </a:solidFill>
              </a:rPr>
              <a:t>ETL-Strecken und DIZ-Prozesse</a:t>
            </a:r>
          </a:p>
        </p:txBody>
      </p:sp>
      <p:sp>
        <p:nvSpPr>
          <p:cNvPr id="365" name="Ellipse 364"/>
          <p:cNvSpPr/>
          <p:nvPr/>
        </p:nvSpPr>
        <p:spPr>
          <a:xfrm>
            <a:off x="6381753" y="2247948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366" name="Ellipse 365"/>
          <p:cNvSpPr/>
          <p:nvPr/>
        </p:nvSpPr>
        <p:spPr>
          <a:xfrm>
            <a:off x="6381753" y="2427948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367" name="Ellipse 366"/>
          <p:cNvSpPr/>
          <p:nvPr/>
        </p:nvSpPr>
        <p:spPr>
          <a:xfrm>
            <a:off x="6381753" y="2607948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368" name="Ellipse 367"/>
          <p:cNvSpPr/>
          <p:nvPr/>
        </p:nvSpPr>
        <p:spPr>
          <a:xfrm>
            <a:off x="6381753" y="5667948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369" name="Ellipse 368"/>
          <p:cNvSpPr/>
          <p:nvPr/>
        </p:nvSpPr>
        <p:spPr>
          <a:xfrm>
            <a:off x="6381753" y="3507948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370" name="Ellipse 369"/>
          <p:cNvSpPr/>
          <p:nvPr/>
        </p:nvSpPr>
        <p:spPr>
          <a:xfrm>
            <a:off x="6381753" y="3327948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371" name="Ellipse 370"/>
          <p:cNvSpPr/>
          <p:nvPr/>
        </p:nvSpPr>
        <p:spPr>
          <a:xfrm>
            <a:off x="6381753" y="3687948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372" name="Ellipse 371"/>
          <p:cNvSpPr/>
          <p:nvPr/>
        </p:nvSpPr>
        <p:spPr>
          <a:xfrm>
            <a:off x="6381753" y="2787948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373" name="Ellipse 372"/>
          <p:cNvSpPr/>
          <p:nvPr/>
        </p:nvSpPr>
        <p:spPr>
          <a:xfrm>
            <a:off x="6381753" y="5487948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374" name="Ellipse 373"/>
          <p:cNvSpPr/>
          <p:nvPr/>
        </p:nvSpPr>
        <p:spPr>
          <a:xfrm>
            <a:off x="6381753" y="2967948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375" name="Ellipse 374"/>
          <p:cNvSpPr/>
          <p:nvPr/>
        </p:nvSpPr>
        <p:spPr>
          <a:xfrm>
            <a:off x="6381753" y="5307948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376" name="Ellipse 375"/>
          <p:cNvSpPr/>
          <p:nvPr/>
        </p:nvSpPr>
        <p:spPr>
          <a:xfrm>
            <a:off x="6381753" y="3147948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377" name="Ellipse 376"/>
          <p:cNvSpPr/>
          <p:nvPr/>
        </p:nvSpPr>
        <p:spPr>
          <a:xfrm>
            <a:off x="6381753" y="5127948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378" name="Ellipse 377"/>
          <p:cNvSpPr/>
          <p:nvPr/>
        </p:nvSpPr>
        <p:spPr>
          <a:xfrm>
            <a:off x="6381753" y="3867948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379" name="Ellipse 378"/>
          <p:cNvSpPr/>
          <p:nvPr/>
        </p:nvSpPr>
        <p:spPr>
          <a:xfrm>
            <a:off x="6381753" y="4227948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380" name="Ellipse 379"/>
          <p:cNvSpPr/>
          <p:nvPr/>
        </p:nvSpPr>
        <p:spPr>
          <a:xfrm>
            <a:off x="6381753" y="4047948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381" name="Ellipse 380"/>
          <p:cNvSpPr/>
          <p:nvPr/>
        </p:nvSpPr>
        <p:spPr>
          <a:xfrm>
            <a:off x="6381753" y="4587948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382" name="Ellipse 381"/>
          <p:cNvSpPr/>
          <p:nvPr/>
        </p:nvSpPr>
        <p:spPr>
          <a:xfrm>
            <a:off x="6381753" y="4409133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383" name="Ellipse 382"/>
          <p:cNvSpPr/>
          <p:nvPr/>
        </p:nvSpPr>
        <p:spPr>
          <a:xfrm>
            <a:off x="6381753" y="4947948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384" name="Ellipse 383"/>
          <p:cNvSpPr/>
          <p:nvPr/>
        </p:nvSpPr>
        <p:spPr>
          <a:xfrm>
            <a:off x="6381753" y="4767813"/>
            <a:ext cx="216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 rot="18900000">
            <a:off x="7698058" y="4877870"/>
            <a:ext cx="1346266" cy="523220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DE" sz="1400" dirty="0"/>
              <a:t>Annotierte </a:t>
            </a:r>
            <a:br>
              <a:rPr lang="de-DE" sz="1400" dirty="0"/>
            </a:br>
            <a:r>
              <a:rPr lang="de-DE" sz="1400" dirty="0"/>
              <a:t>Lokalergebnisse</a:t>
            </a:r>
          </a:p>
        </p:txBody>
      </p:sp>
      <p:sp>
        <p:nvSpPr>
          <p:cNvPr id="359" name="Rechteck 358"/>
          <p:cNvSpPr/>
          <p:nvPr/>
        </p:nvSpPr>
        <p:spPr>
          <a:xfrm rot="18900000">
            <a:off x="6024612" y="5128217"/>
            <a:ext cx="1067600" cy="307777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DE" sz="1400" dirty="0" err="1" smtClean="0"/>
              <a:t>Fayyad</a:t>
            </a:r>
            <a:r>
              <a:rPr lang="de-DE" sz="1400" dirty="0" smtClean="0"/>
              <a:t>-Files</a:t>
            </a:r>
            <a:endParaRPr lang="de-DE" sz="1400" dirty="0"/>
          </a:p>
        </p:txBody>
      </p:sp>
      <p:sp>
        <p:nvSpPr>
          <p:cNvPr id="396" name="Richtungspfeil 395"/>
          <p:cNvSpPr/>
          <p:nvPr/>
        </p:nvSpPr>
        <p:spPr>
          <a:xfrm rot="18900000">
            <a:off x="6973066" y="5271211"/>
            <a:ext cx="756000" cy="252000"/>
          </a:xfrm>
          <a:prstGeom prst="homePlate">
            <a:avLst/>
          </a:prstGeom>
          <a:solidFill>
            <a:srgbClr val="00B0F0">
              <a:alpha val="50196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R &amp; Co</a:t>
            </a:r>
          </a:p>
        </p:txBody>
      </p:sp>
      <p:sp>
        <p:nvSpPr>
          <p:cNvPr id="463" name="Textfeld 462"/>
          <p:cNvSpPr txBox="1"/>
          <p:nvPr/>
        </p:nvSpPr>
        <p:spPr>
          <a:xfrm>
            <a:off x="410855" y="5854001"/>
            <a:ext cx="1328312" cy="30777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6">
                    <a:lumMod val="50000"/>
                  </a:schemeClr>
                </a:solidFill>
              </a:rPr>
              <a:t>Testdaten </a:t>
            </a:r>
            <a:r>
              <a:rPr lang="de-DE" sz="1400" b="1" dirty="0" err="1" smtClean="0">
                <a:solidFill>
                  <a:schemeClr val="accent6">
                    <a:lumMod val="50000"/>
                  </a:schemeClr>
                </a:solidFill>
              </a:rPr>
              <a:t>Bapu</a:t>
            </a:r>
            <a:endParaRPr lang="de-DE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4" name="Abgerundetes Rechteck 463"/>
          <p:cNvSpPr/>
          <p:nvPr/>
        </p:nvSpPr>
        <p:spPr>
          <a:xfrm>
            <a:off x="4802855" y="5998001"/>
            <a:ext cx="3420000" cy="72000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468" name="Ellipse 467"/>
          <p:cNvSpPr/>
          <p:nvPr/>
        </p:nvSpPr>
        <p:spPr>
          <a:xfrm>
            <a:off x="5585245" y="5962001"/>
            <a:ext cx="216000" cy="144000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469" name="Ellipse 468"/>
          <p:cNvSpPr/>
          <p:nvPr/>
        </p:nvSpPr>
        <p:spPr>
          <a:xfrm>
            <a:off x="4683847" y="5962001"/>
            <a:ext cx="216000" cy="144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470" name="Ellipse 469"/>
          <p:cNvSpPr/>
          <p:nvPr/>
        </p:nvSpPr>
        <p:spPr>
          <a:xfrm>
            <a:off x="7199863" y="5975229"/>
            <a:ext cx="216000" cy="144000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471" name="Ellipse 470"/>
          <p:cNvSpPr/>
          <p:nvPr/>
        </p:nvSpPr>
        <p:spPr>
          <a:xfrm>
            <a:off x="8102585" y="5962001"/>
            <a:ext cx="216000" cy="144000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473" name="Ellipse 472"/>
          <p:cNvSpPr/>
          <p:nvPr/>
        </p:nvSpPr>
        <p:spPr>
          <a:xfrm>
            <a:off x="5572270" y="5964968"/>
            <a:ext cx="216000" cy="144000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474" name="Richtungspfeil 473"/>
          <p:cNvSpPr/>
          <p:nvPr/>
        </p:nvSpPr>
        <p:spPr>
          <a:xfrm>
            <a:off x="5572270" y="5962001"/>
            <a:ext cx="288000" cy="144000"/>
          </a:xfrm>
          <a:prstGeom prst="homePlate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475" name="Ellipse 474"/>
          <p:cNvSpPr/>
          <p:nvPr/>
        </p:nvSpPr>
        <p:spPr>
          <a:xfrm>
            <a:off x="7196373" y="5971158"/>
            <a:ext cx="216000" cy="144000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476" name="Richtungspfeil 475"/>
          <p:cNvSpPr/>
          <p:nvPr/>
        </p:nvSpPr>
        <p:spPr>
          <a:xfrm>
            <a:off x="7196373" y="5971158"/>
            <a:ext cx="288000" cy="144000"/>
          </a:xfrm>
          <a:prstGeom prst="homePlate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477" name="Ellipse 476"/>
          <p:cNvSpPr/>
          <p:nvPr/>
        </p:nvSpPr>
        <p:spPr>
          <a:xfrm>
            <a:off x="6391433" y="5953437"/>
            <a:ext cx="216000" cy="144000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478" name="Smiley 477"/>
          <p:cNvSpPr/>
          <p:nvPr/>
        </p:nvSpPr>
        <p:spPr>
          <a:xfrm>
            <a:off x="4565871" y="5895136"/>
            <a:ext cx="378170" cy="285489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9" name="Smiley 478"/>
          <p:cNvSpPr/>
          <p:nvPr/>
        </p:nvSpPr>
        <p:spPr>
          <a:xfrm>
            <a:off x="6317439" y="5904791"/>
            <a:ext cx="378170" cy="285489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1" name="Gerade Verbindung mit Pfeil 480"/>
          <p:cNvCxnSpPr/>
          <p:nvPr/>
        </p:nvCxnSpPr>
        <p:spPr>
          <a:xfrm flipH="1">
            <a:off x="8835583" y="4707436"/>
            <a:ext cx="2206063" cy="1172607"/>
          </a:xfrm>
          <a:prstGeom prst="straightConnector1">
            <a:avLst/>
          </a:prstGeom>
          <a:ln w="476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Smiley 483"/>
          <p:cNvSpPr/>
          <p:nvPr/>
        </p:nvSpPr>
        <p:spPr>
          <a:xfrm>
            <a:off x="8051707" y="5885667"/>
            <a:ext cx="378170" cy="285489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7" name="Textfeld 486"/>
          <p:cNvSpPr txBox="1"/>
          <p:nvPr/>
        </p:nvSpPr>
        <p:spPr>
          <a:xfrm>
            <a:off x="10192711" y="5228843"/>
            <a:ext cx="1637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Testergebnis </a:t>
            </a:r>
            <a:r>
              <a:rPr lang="de-DE" sz="2000" dirty="0" err="1" smtClean="0"/>
              <a:t>Bapu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18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/>
          <p:cNvSpPr txBox="1"/>
          <p:nvPr/>
        </p:nvSpPr>
        <p:spPr>
          <a:xfrm>
            <a:off x="307214" y="170233"/>
            <a:ext cx="7239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rgbClr val="003754"/>
                </a:solidFill>
              </a:rPr>
              <a:t>Collaboration</a:t>
            </a:r>
            <a:r>
              <a:rPr lang="de-DE" sz="2400" b="1" dirty="0">
                <a:solidFill>
                  <a:srgbClr val="003754"/>
                </a:solidFill>
              </a:rPr>
              <a:t> on Rare </a:t>
            </a:r>
            <a:r>
              <a:rPr lang="de-DE" sz="2400" b="1" dirty="0" err="1" smtClean="0">
                <a:solidFill>
                  <a:srgbClr val="003754"/>
                </a:solidFill>
              </a:rPr>
              <a:t>Diseases</a:t>
            </a:r>
            <a:r>
              <a:rPr lang="de-DE" sz="2400" b="1" dirty="0" smtClean="0">
                <a:solidFill>
                  <a:srgbClr val="003754"/>
                </a:solidFill>
              </a:rPr>
              <a:t>  (CORD-MI) </a:t>
            </a:r>
            <a:br>
              <a:rPr lang="de-DE" sz="2400" b="1" dirty="0" smtClean="0">
                <a:solidFill>
                  <a:srgbClr val="003754"/>
                </a:solidFill>
              </a:rPr>
            </a:br>
            <a:r>
              <a:rPr lang="de-DE" sz="2400" b="1" dirty="0" smtClean="0">
                <a:solidFill>
                  <a:srgbClr val="003754"/>
                </a:solidFill>
              </a:rPr>
              <a:t>CORD-MI-Beteiligung am 4. MII-</a:t>
            </a:r>
            <a:r>
              <a:rPr lang="de-DE" sz="2400" b="1" dirty="0" err="1" smtClean="0">
                <a:solidFill>
                  <a:srgbClr val="003754"/>
                </a:solidFill>
              </a:rPr>
              <a:t>Projektathon</a:t>
            </a:r>
            <a:endParaRPr lang="de-DE" sz="2400" b="1" dirty="0" smtClean="0">
              <a:solidFill>
                <a:srgbClr val="003754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9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1" y="6192564"/>
            <a:ext cx="12192001" cy="729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cxnSp>
        <p:nvCxnSpPr>
          <p:cNvPr id="80" name="Gerader Verbinder 79"/>
          <p:cNvCxnSpPr/>
          <p:nvPr/>
        </p:nvCxnSpPr>
        <p:spPr>
          <a:xfrm flipV="1">
            <a:off x="-1" y="6345564"/>
            <a:ext cx="12192001" cy="1673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pic>
        <p:nvPicPr>
          <p:cNvPr id="394" name="Grafik 3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4301" y="6386860"/>
            <a:ext cx="815923" cy="359188"/>
          </a:xfrm>
          <a:prstGeom prst="rect">
            <a:avLst/>
          </a:prstGeom>
        </p:spPr>
      </p:pic>
      <p:pic>
        <p:nvPicPr>
          <p:cNvPr id="395" name="Grafik 3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05" y="6440819"/>
            <a:ext cx="565230" cy="214723"/>
          </a:xfrm>
          <a:prstGeom prst="rect">
            <a:avLst/>
          </a:prstGeom>
        </p:spPr>
      </p:pic>
      <p:pic>
        <p:nvPicPr>
          <p:cNvPr id="396" name="Grafik 3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8963" y="147602"/>
            <a:ext cx="1680124" cy="861934"/>
          </a:xfrm>
          <a:prstGeom prst="rect">
            <a:avLst/>
          </a:prstGeom>
          <a:ln>
            <a:solidFill>
              <a:srgbClr val="003754"/>
            </a:solidFill>
          </a:ln>
        </p:spPr>
      </p:pic>
      <p:sp>
        <p:nvSpPr>
          <p:cNvPr id="6" name="Textfeld 5"/>
          <p:cNvSpPr txBox="1"/>
          <p:nvPr/>
        </p:nvSpPr>
        <p:spPr>
          <a:xfrm>
            <a:off x="307214" y="1166600"/>
            <a:ext cx="11618602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b="1" dirty="0" smtClean="0">
                <a:solidFill>
                  <a:srgbClr val="003754"/>
                </a:solidFill>
              </a:rPr>
              <a:t>Hinweise zu den Musterdaten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3754"/>
                </a:solidFill>
              </a:rPr>
              <a:t>Liegen vor für drei Einrichtungen </a:t>
            </a:r>
            <a:r>
              <a:rPr lang="de-DE" sz="2000" b="1" dirty="0" smtClean="0">
                <a:solidFill>
                  <a:srgbClr val="72425D"/>
                </a:solidFill>
              </a:rPr>
              <a:t>AIROLO, BAPU, CYNTHIA </a:t>
            </a:r>
            <a:r>
              <a:rPr lang="de-DE" sz="2000" dirty="0" smtClean="0">
                <a:solidFill>
                  <a:srgbClr val="003754"/>
                </a:solidFill>
              </a:rPr>
              <a:t>- je </a:t>
            </a:r>
            <a:r>
              <a:rPr lang="de-DE" sz="2000" dirty="0">
                <a:solidFill>
                  <a:srgbClr val="003754"/>
                </a:solidFill>
              </a:rPr>
              <a:t>ca. 18.000 </a:t>
            </a:r>
            <a:r>
              <a:rPr lang="de-DE" sz="2000" dirty="0" smtClean="0">
                <a:solidFill>
                  <a:srgbClr val="003754"/>
                </a:solidFill>
              </a:rPr>
              <a:t>Patienten – Format des MII KDS</a:t>
            </a:r>
            <a:endParaRPr lang="de-DE" sz="2000" dirty="0">
              <a:solidFill>
                <a:srgbClr val="00375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3754"/>
                </a:solidFill>
              </a:rPr>
              <a:t>Sind </a:t>
            </a:r>
            <a:r>
              <a:rPr lang="de-DE" sz="2000" dirty="0" err="1" smtClean="0">
                <a:solidFill>
                  <a:srgbClr val="003754"/>
                </a:solidFill>
              </a:rPr>
              <a:t>errreichbar</a:t>
            </a:r>
            <a:r>
              <a:rPr lang="de-DE" sz="2000" dirty="0" smtClean="0">
                <a:solidFill>
                  <a:srgbClr val="003754"/>
                </a:solidFill>
              </a:rPr>
              <a:t> auf Leipziger </a:t>
            </a:r>
            <a:r>
              <a:rPr lang="de-DE" sz="2000" dirty="0">
                <a:solidFill>
                  <a:srgbClr val="003754"/>
                </a:solidFill>
              </a:rPr>
              <a:t>FHIR Server (</a:t>
            </a:r>
            <a:r>
              <a:rPr lang="de-DE" sz="2000" dirty="0">
                <a:solidFill>
                  <a:srgbClr val="003754"/>
                </a:solidFill>
                <a:hlinkClick r:id="rId8"/>
              </a:rPr>
              <a:t>https://mii-agiop-cord.life.uni-leipzig.de/fhir</a:t>
            </a:r>
            <a:r>
              <a:rPr lang="de-DE" sz="2000" dirty="0">
                <a:solidFill>
                  <a:srgbClr val="003754"/>
                </a:solidFill>
              </a:rPr>
              <a:t>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3754"/>
                </a:solidFill>
              </a:rPr>
              <a:t>Entwickelt in Kooperation mit dem Datendienstleister </a:t>
            </a:r>
            <a:br>
              <a:rPr lang="de-DE" sz="2000" dirty="0">
                <a:solidFill>
                  <a:srgbClr val="003754"/>
                </a:solidFill>
              </a:rPr>
            </a:br>
            <a:r>
              <a:rPr lang="de-DE" sz="2000" dirty="0" err="1">
                <a:solidFill>
                  <a:srgbClr val="003754"/>
                </a:solidFill>
              </a:rPr>
              <a:t>Statice</a:t>
            </a:r>
            <a:endParaRPr lang="de-DE" sz="2000" dirty="0">
              <a:solidFill>
                <a:srgbClr val="00375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3754"/>
                </a:solidFill>
              </a:rPr>
              <a:t>teilweise in Anlehnung an relative Häufigkeiten der</a:t>
            </a:r>
            <a:br>
              <a:rPr lang="de-DE" sz="2000" dirty="0">
                <a:solidFill>
                  <a:srgbClr val="003754"/>
                </a:solidFill>
              </a:rPr>
            </a:br>
            <a:r>
              <a:rPr lang="de-DE" sz="2000" dirty="0" err="1">
                <a:solidFill>
                  <a:srgbClr val="003754"/>
                </a:solidFill>
              </a:rPr>
              <a:t>destatis</a:t>
            </a:r>
            <a:r>
              <a:rPr lang="de-DE" sz="2000" dirty="0">
                <a:solidFill>
                  <a:srgbClr val="003754"/>
                </a:solidFill>
              </a:rPr>
              <a:t>-Daten zur Krankenhausstatistik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3754"/>
                </a:solidFill>
              </a:rPr>
              <a:t>Keine Sterbefälle, keine Neugeborenen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3754"/>
                </a:solidFill>
              </a:rPr>
              <a:t>teilweise </a:t>
            </a:r>
            <a:r>
              <a:rPr lang="de-DE" sz="2000" dirty="0">
                <a:solidFill>
                  <a:srgbClr val="003754"/>
                </a:solidFill>
              </a:rPr>
              <a:t>freie Ergänzung bei bestimmten Diagnosen </a:t>
            </a:r>
            <a:br>
              <a:rPr lang="de-DE" sz="2000" dirty="0">
                <a:solidFill>
                  <a:srgbClr val="003754"/>
                </a:solidFill>
              </a:rPr>
            </a:br>
            <a:r>
              <a:rPr lang="de-DE" sz="2000" dirty="0">
                <a:solidFill>
                  <a:srgbClr val="003754"/>
                </a:solidFill>
              </a:rPr>
              <a:t>wie Mukoviszidose,  </a:t>
            </a:r>
            <a:r>
              <a:rPr lang="de-DE" sz="2000" dirty="0" err="1">
                <a:solidFill>
                  <a:srgbClr val="003754"/>
                </a:solidFill>
              </a:rPr>
              <a:t>Phenyketonurie</a:t>
            </a:r>
            <a:r>
              <a:rPr lang="de-DE" sz="2000" dirty="0">
                <a:solidFill>
                  <a:srgbClr val="003754"/>
                </a:solidFill>
              </a:rPr>
              <a:t>, </a:t>
            </a:r>
            <a:r>
              <a:rPr lang="de-DE" sz="2000" dirty="0" err="1">
                <a:solidFill>
                  <a:srgbClr val="003754"/>
                </a:solidFill>
              </a:rPr>
              <a:t>Spingolipidosen</a:t>
            </a:r>
            <a:r>
              <a:rPr lang="de-DE" sz="2000" dirty="0">
                <a:solidFill>
                  <a:srgbClr val="003754"/>
                </a:solidFill>
              </a:rPr>
              <a:t>, </a:t>
            </a:r>
            <a:br>
              <a:rPr lang="de-DE" sz="2000" dirty="0">
                <a:solidFill>
                  <a:srgbClr val="003754"/>
                </a:solidFill>
              </a:rPr>
            </a:br>
            <a:r>
              <a:rPr lang="de-DE" sz="2000" dirty="0">
                <a:solidFill>
                  <a:srgbClr val="003754"/>
                </a:solidFill>
              </a:rPr>
              <a:t>Geburten, Covid-19,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3754"/>
                </a:solidFill>
              </a:rPr>
              <a:t>Umfassen </a:t>
            </a:r>
            <a:r>
              <a:rPr lang="de-DE" sz="2000" dirty="0">
                <a:solidFill>
                  <a:srgbClr val="003754"/>
                </a:solidFill>
              </a:rPr>
              <a:t>die </a:t>
            </a:r>
            <a:r>
              <a:rPr lang="de-DE" sz="2000" dirty="0" smtClean="0">
                <a:solidFill>
                  <a:srgbClr val="003754"/>
                </a:solidFill>
              </a:rPr>
              <a:t>FHIR-Ressourcen </a:t>
            </a:r>
            <a:r>
              <a:rPr lang="de-DE" sz="2000" dirty="0">
                <a:solidFill>
                  <a:srgbClr val="003754"/>
                </a:solidFill>
              </a:rPr>
              <a:t>Patient (PERSON), </a:t>
            </a:r>
            <a:r>
              <a:rPr lang="de-DE" sz="2000" dirty="0" smtClean="0">
                <a:solidFill>
                  <a:srgbClr val="003754"/>
                </a:solidFill>
              </a:rPr>
              <a:t/>
            </a:r>
            <a:br>
              <a:rPr lang="de-DE" sz="2000" dirty="0" smtClean="0">
                <a:solidFill>
                  <a:srgbClr val="003754"/>
                </a:solidFill>
              </a:rPr>
            </a:br>
            <a:r>
              <a:rPr lang="de-DE" sz="2000" dirty="0" err="1" smtClean="0">
                <a:solidFill>
                  <a:srgbClr val="003754"/>
                </a:solidFill>
              </a:rPr>
              <a:t>Condition</a:t>
            </a:r>
            <a:r>
              <a:rPr lang="de-DE" sz="2000" dirty="0" smtClean="0">
                <a:solidFill>
                  <a:srgbClr val="003754"/>
                </a:solidFill>
              </a:rPr>
              <a:t> </a:t>
            </a:r>
            <a:r>
              <a:rPr lang="de-DE" sz="2000" dirty="0">
                <a:solidFill>
                  <a:srgbClr val="003754"/>
                </a:solidFill>
              </a:rPr>
              <a:t>(DIAGNOSE) und Encounter (FALL</a:t>
            </a:r>
            <a:r>
              <a:rPr lang="de-DE" sz="2000" dirty="0" smtClean="0">
                <a:solidFill>
                  <a:srgbClr val="003754"/>
                </a:solidFill>
              </a:rPr>
              <a:t>)</a:t>
            </a:r>
            <a:endParaRPr lang="de-DE" sz="2000" dirty="0">
              <a:solidFill>
                <a:srgbClr val="00375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3754"/>
                </a:solidFill>
              </a:rPr>
              <a:t>Fokussierung auf Encounter Einrichtungskontakt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3754"/>
                </a:solidFill>
              </a:rPr>
              <a:t>Res. </a:t>
            </a:r>
            <a:r>
              <a:rPr lang="de-DE" sz="2000" dirty="0" err="1" smtClean="0">
                <a:solidFill>
                  <a:srgbClr val="003754"/>
                </a:solidFill>
              </a:rPr>
              <a:t>Condition</a:t>
            </a:r>
            <a:r>
              <a:rPr lang="de-DE" sz="2000" dirty="0" smtClean="0">
                <a:solidFill>
                  <a:srgbClr val="003754"/>
                </a:solidFill>
              </a:rPr>
              <a:t> inklusive </a:t>
            </a:r>
            <a:r>
              <a:rPr lang="de-DE" sz="2000" dirty="0" err="1" smtClean="0">
                <a:solidFill>
                  <a:srgbClr val="003754"/>
                </a:solidFill>
              </a:rPr>
              <a:t>Orpha</a:t>
            </a:r>
            <a:r>
              <a:rPr lang="de-DE" sz="2000" dirty="0" smtClean="0">
                <a:solidFill>
                  <a:srgbClr val="003754"/>
                </a:solidFill>
              </a:rPr>
              <a:t>-Kodes und Alpha-ID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b="1" dirty="0" smtClean="0">
              <a:solidFill>
                <a:srgbClr val="003754"/>
              </a:solidFill>
            </a:endParaRPr>
          </a:p>
          <a:p>
            <a:endParaRPr lang="de-DE" sz="2800" b="1" dirty="0">
              <a:solidFill>
                <a:srgbClr val="003754"/>
              </a:solidFill>
            </a:endParaRPr>
          </a:p>
          <a:p>
            <a:endParaRPr lang="de-DE" sz="2800" b="1" dirty="0" smtClean="0">
              <a:solidFill>
                <a:srgbClr val="003754"/>
              </a:solidFill>
            </a:endParaRPr>
          </a:p>
          <a:p>
            <a:endParaRPr lang="de-DE" sz="2800" b="1" dirty="0">
              <a:solidFill>
                <a:srgbClr val="003754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4430" y="2620737"/>
            <a:ext cx="5221386" cy="35593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Ellipse 1"/>
          <p:cNvSpPr/>
          <p:nvPr/>
        </p:nvSpPr>
        <p:spPr>
          <a:xfrm>
            <a:off x="8072651" y="2436125"/>
            <a:ext cx="1419367" cy="64144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8934734" y="3477903"/>
            <a:ext cx="1419367" cy="64144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10644116" y="3477904"/>
            <a:ext cx="1419367" cy="64144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25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7099FD03678D408165480D08E22B48" ma:contentTypeVersion="0" ma:contentTypeDescription="Create a new document." ma:contentTypeScope="" ma:versionID="6e104afd8addfa2ec5a04d0a9708924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D0BF5C-9793-453E-9857-DDB7EECE86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2B9C1C-E032-4F03-9BCD-C804596B00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FBF319D-A778-485B-8C58-23999202E0DC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2422</Words>
  <Application>Microsoft Office PowerPoint</Application>
  <PresentationFormat>Breitbild</PresentationFormat>
  <Paragraphs>472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SARS CoV-2 assoziiertes Kawasaki Syndrom</dc:title>
  <dc:creator>annette grueters</dc:creator>
  <cp:lastModifiedBy>Schepers-Fischer, Josef</cp:lastModifiedBy>
  <cp:revision>328</cp:revision>
  <cp:lastPrinted>2021-03-11T14:25:25Z</cp:lastPrinted>
  <dcterms:created xsi:type="dcterms:W3CDTF">2020-05-24T22:27:26Z</dcterms:created>
  <dcterms:modified xsi:type="dcterms:W3CDTF">2021-03-12T08:54:14Z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0x010100AC7099FD03678D408165480D08E22B48</vt:lpwstr>
  </property>
</Properties>
</file>