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4"/>
  </p:sldMasterIdLst>
  <p:notesMasterIdLst>
    <p:notesMasterId r:id="rId16"/>
  </p:notesMasterIdLst>
  <p:sldIdLst>
    <p:sldId id="349" r:id="rId5"/>
    <p:sldId id="373" r:id="rId6"/>
    <p:sldId id="377" r:id="rId7"/>
    <p:sldId id="379" r:id="rId8"/>
    <p:sldId id="374" r:id="rId9"/>
    <p:sldId id="385" r:id="rId10"/>
    <p:sldId id="386" r:id="rId11"/>
    <p:sldId id="387" r:id="rId12"/>
    <p:sldId id="380" r:id="rId13"/>
    <p:sldId id="375" r:id="rId14"/>
    <p:sldId id="361" r:id="rId15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425D"/>
    <a:srgbClr val="003754"/>
    <a:srgbClr val="000000"/>
    <a:srgbClr val="9D9D9D"/>
    <a:srgbClr val="A6A6A6"/>
    <a:srgbClr val="006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 autoAdjust="0"/>
    <p:restoredTop sz="93883" autoAdjust="0"/>
  </p:normalViewPr>
  <p:slideViewPr>
    <p:cSldViewPr snapToGrid="0" snapToObjects="1">
      <p:cViewPr varScale="1">
        <p:scale>
          <a:sx n="63" d="100"/>
          <a:sy n="63" d="100"/>
        </p:scale>
        <p:origin x="6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FC5182C-F888-3F40-BA07-C8819771C742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B69F8AA-B218-F340-9407-FD0451591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74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5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3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29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95C-EAEF-41D1-BC9B-822DF363DBA0}" type="datetime1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6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7CA7-09DB-410E-88A1-A19914EC3A54}" type="datetime1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3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F8A2-F499-4A98-B52D-28922A36E727}" type="datetime1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2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3F62-EA39-4BFB-82A0-E588A6423F81}" type="datetime1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80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F87D-1204-41B2-B045-B6DA52A0A37B}" type="datetime1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30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F92E-5C79-44FB-8AEB-BAC2C8E6C634}" type="datetime1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68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5AFA-9D91-41FC-B4B1-8D2995893BBC}" type="datetime1">
              <a:rPr lang="de-DE" smtClean="0"/>
              <a:t>11.03.2021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60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4722-4484-4062-A400-C0BB0DBD176B}" type="datetime1">
              <a:rPr lang="de-DE" smtClean="0"/>
              <a:t>11.03.2021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13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7D56-1DB9-4943-80CA-EDCD103C34CE}" type="datetime1">
              <a:rPr lang="de-DE" smtClean="0"/>
              <a:t>11.03.2021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98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00E1-2813-4570-994F-7DC25C02DA91}" type="datetime1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61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9020-DFDF-4888-A0D2-F9B7A259A867}" type="datetime1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2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53EA-E145-40E3-8EBA-02ABB561981E}" type="datetime1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4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mailto:Michele.zoch@uniklinikum-dresden.d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ww.orpha.net/consor/cgi-bin/OC_Exp.php?lng=de&amp;Expert=58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hyperlink" Target="https://www.dimdi.de/static/de/klassifikationen/icd/icd-10-gm/kode-suche/htmlgm2021/block-e70-e90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hyperlink" Target="https://www.dimdi.de/static/de/klassifikationen/icd/icd-10-gm/kode-suche/htmlgm2021/block-z30-z39.htm#Z3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hir.diz-sdr.uniklinik-freiburg.de/fhir/" TargetMode="External"/><Relationship Id="rId5" Type="http://schemas.openxmlformats.org/officeDocument/2006/relationships/hyperlink" Target="https://mii-agiop-cord.life.uni-leipzig.de/fhir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hyperlink" Target="https://mii-agiop-cord.life.uni-leipzig.de/fhir" TargetMode="Externa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3754"/>
                </a:solidFill>
              </a:rPr>
              <a:t>Collaboration</a:t>
            </a:r>
            <a:r>
              <a:rPr lang="de-DE" sz="2400" b="1" dirty="0">
                <a:solidFill>
                  <a:srgbClr val="003754"/>
                </a:solidFill>
              </a:rPr>
              <a:t> on Rare </a:t>
            </a:r>
            <a:r>
              <a:rPr lang="de-DE" sz="2400" b="1" dirty="0" err="1">
                <a:solidFill>
                  <a:srgbClr val="003754"/>
                </a:solidFill>
              </a:rPr>
              <a:t>Diseases</a:t>
            </a:r>
            <a:r>
              <a:rPr lang="de-DE" sz="2400" b="1" dirty="0">
                <a:solidFill>
                  <a:srgbClr val="003754"/>
                </a:solidFill>
              </a:rPr>
              <a:t> (CORD-MI)</a:t>
            </a:r>
          </a:p>
          <a:p>
            <a:r>
              <a:rPr lang="de-DE" sz="2400" b="1" dirty="0">
                <a:solidFill>
                  <a:srgbClr val="003754"/>
                </a:solidFill>
              </a:rPr>
              <a:t>in der MI-Initiative des BMBF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3" name="Rechteck 12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19" name="Gerader Verbinder 18"/>
          <p:cNvCxnSpPr/>
          <p:nvPr/>
        </p:nvCxnSpPr>
        <p:spPr>
          <a:xfrm flipV="1">
            <a:off x="-1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935831" y="1380962"/>
            <a:ext cx="10515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3754"/>
                </a:solidFill>
              </a:rPr>
              <a:t> </a:t>
            </a:r>
          </a:p>
          <a:p>
            <a:endParaRPr lang="de-DE" sz="3600" dirty="0">
              <a:solidFill>
                <a:srgbClr val="003754"/>
              </a:solidFill>
            </a:endParaRPr>
          </a:p>
          <a:p>
            <a:r>
              <a:rPr lang="de-DE" sz="3600" dirty="0">
                <a:solidFill>
                  <a:srgbClr val="003754"/>
                </a:solidFill>
              </a:rPr>
              <a:t>Aufgabenblock C </a:t>
            </a:r>
            <a:br>
              <a:rPr lang="de-DE" sz="3600" dirty="0">
                <a:solidFill>
                  <a:srgbClr val="003754"/>
                </a:solidFill>
              </a:rPr>
            </a:br>
            <a:r>
              <a:rPr lang="de-DE" sz="3600" dirty="0">
                <a:solidFill>
                  <a:srgbClr val="003754"/>
                </a:solidFill>
              </a:rPr>
              <a:t>im 4. MII-</a:t>
            </a:r>
            <a:r>
              <a:rPr lang="de-DE" sz="3600" dirty="0" err="1">
                <a:solidFill>
                  <a:srgbClr val="003754"/>
                </a:solidFill>
              </a:rPr>
              <a:t>Projektathon</a:t>
            </a:r>
            <a:r>
              <a:rPr lang="de-DE" sz="3600" dirty="0">
                <a:solidFill>
                  <a:srgbClr val="003754"/>
                </a:solidFill>
              </a:rPr>
              <a:t> </a:t>
            </a:r>
          </a:p>
          <a:p>
            <a:r>
              <a:rPr lang="de-DE" dirty="0">
                <a:solidFill>
                  <a:srgbClr val="003754"/>
                </a:solidFill>
              </a:rPr>
              <a:t>	</a:t>
            </a:r>
          </a:p>
          <a:p>
            <a:endParaRPr lang="de-DE" sz="32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r>
              <a:rPr lang="de-DE" sz="2000" dirty="0">
                <a:solidFill>
                  <a:srgbClr val="003754"/>
                </a:solidFill>
              </a:rPr>
              <a:t>Michele Zoch, Rajesh Murali, Christian Gierschner, Julia Palm, Hendrik Ballhausen, Tobias </a:t>
            </a:r>
            <a:r>
              <a:rPr lang="de-DE" sz="2000" dirty="0" err="1">
                <a:solidFill>
                  <a:srgbClr val="003754"/>
                </a:solidFill>
              </a:rPr>
              <a:t>Kussel</a:t>
            </a:r>
            <a:r>
              <a:rPr lang="de-DE" sz="2000" dirty="0">
                <a:solidFill>
                  <a:srgbClr val="003754"/>
                </a:solidFill>
              </a:rPr>
              <a:t>, Josef Schepers</a:t>
            </a:r>
          </a:p>
          <a:p>
            <a:endParaRPr lang="de-DE" sz="2000" dirty="0">
              <a:solidFill>
                <a:srgbClr val="003754"/>
              </a:solidFill>
            </a:endParaRPr>
          </a:p>
          <a:p>
            <a:r>
              <a:rPr lang="de-DE" sz="2000" dirty="0">
                <a:solidFill>
                  <a:srgbClr val="003754"/>
                </a:solidFill>
              </a:rPr>
              <a:t>Breakout-Session des 4. MII-</a:t>
            </a:r>
            <a:r>
              <a:rPr lang="de-DE" sz="2000" dirty="0" err="1">
                <a:solidFill>
                  <a:srgbClr val="003754"/>
                </a:solidFill>
              </a:rPr>
              <a:t>Projektathons</a:t>
            </a:r>
            <a:endParaRPr lang="de-DE" sz="2000" dirty="0">
              <a:solidFill>
                <a:srgbClr val="003754"/>
              </a:solidFill>
            </a:endParaRPr>
          </a:p>
          <a:p>
            <a:r>
              <a:rPr lang="de-DE" sz="2000" dirty="0">
                <a:solidFill>
                  <a:srgbClr val="003754"/>
                </a:solidFill>
              </a:rPr>
              <a:t>Freitag, 12. März 2021 | 14:00 – 16:00 Uhr 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517394" y="6383891"/>
            <a:ext cx="316706" cy="365125"/>
          </a:xfrm>
        </p:spPr>
        <p:txBody>
          <a:bodyPr/>
          <a:lstStyle/>
          <a:p>
            <a:fld id="{FB38BD5B-C513-5D48-961B-7A15C2F163C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239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Zusammenführung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03754"/>
                </a:solidFill>
              </a:rPr>
              <a:t>Hinweis auf SMPC: Siehe Aufgabenblock A</a:t>
            </a:r>
          </a:p>
          <a:p>
            <a:r>
              <a:rPr lang="de-DE" sz="2000" dirty="0">
                <a:solidFill>
                  <a:srgbClr val="003754"/>
                </a:solidFill>
              </a:rPr>
              <a:t>Hinweis auf Secure </a:t>
            </a:r>
            <a:r>
              <a:rPr lang="de-DE" sz="2000" dirty="0" err="1">
                <a:solidFill>
                  <a:srgbClr val="003754"/>
                </a:solidFill>
              </a:rPr>
              <a:t>Sum</a:t>
            </a:r>
            <a:r>
              <a:rPr lang="de-DE" sz="2000" dirty="0">
                <a:solidFill>
                  <a:srgbClr val="003754"/>
                </a:solidFill>
              </a:rPr>
              <a:t>: Siehe Aufgabenblock B</a:t>
            </a:r>
          </a:p>
        </p:txBody>
      </p:sp>
    </p:spTree>
    <p:extLst>
      <p:ext uri="{BB962C8B-B14F-4D97-AF65-F5344CB8AC3E}">
        <p14:creationId xmlns:p14="http://schemas.microsoft.com/office/powerpoint/2010/main" val="95668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3754"/>
                </a:solidFill>
              </a:rPr>
              <a:t>Collaboration</a:t>
            </a:r>
            <a:r>
              <a:rPr lang="de-DE" sz="2400" b="1" dirty="0">
                <a:solidFill>
                  <a:srgbClr val="003754"/>
                </a:solidFill>
              </a:rPr>
              <a:t> on Rare </a:t>
            </a:r>
            <a:r>
              <a:rPr lang="de-DE" sz="2400" b="1" dirty="0" err="1">
                <a:solidFill>
                  <a:srgbClr val="003754"/>
                </a:solidFill>
              </a:rPr>
              <a:t>Diseases</a:t>
            </a:r>
            <a:r>
              <a:rPr lang="de-DE" sz="2400" b="1" dirty="0">
                <a:solidFill>
                  <a:srgbClr val="003754"/>
                </a:solidFill>
              </a:rPr>
              <a:t> (CORD-MI)</a:t>
            </a:r>
          </a:p>
          <a:p>
            <a:r>
              <a:rPr lang="de-DE" sz="2400" b="1" dirty="0">
                <a:solidFill>
                  <a:srgbClr val="003754"/>
                </a:solidFill>
              </a:rPr>
              <a:t>in der MI-Initiative des BMBF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3" name="Rechteck 12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19" name="Gerader Verbinder 18"/>
          <p:cNvCxnSpPr/>
          <p:nvPr/>
        </p:nvCxnSpPr>
        <p:spPr>
          <a:xfrm flipV="1">
            <a:off x="-1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813158" y="1302678"/>
            <a:ext cx="105156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3754"/>
                </a:solidFill>
              </a:rPr>
              <a:t> </a:t>
            </a: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r>
              <a:rPr lang="de-DE" sz="2000" dirty="0">
                <a:solidFill>
                  <a:srgbClr val="003754"/>
                </a:solidFill>
              </a:rPr>
              <a:t>Vielen Dank für Ihre Aufmerksamkeit 	</a:t>
            </a: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r>
              <a:rPr lang="de-DE" sz="2000" dirty="0">
                <a:solidFill>
                  <a:srgbClr val="003754"/>
                </a:solidFill>
              </a:rPr>
              <a:t>Michele Zoch</a:t>
            </a:r>
          </a:p>
          <a:p>
            <a:r>
              <a:rPr lang="de-DE" sz="1200" dirty="0">
                <a:solidFill>
                  <a:srgbClr val="003754"/>
                </a:solidFill>
                <a:hlinkClick r:id="rId7"/>
              </a:rPr>
              <a:t>michele.zoch@uniklinikum-dresden.de</a:t>
            </a:r>
            <a:r>
              <a:rPr lang="de-DE" sz="1200" dirty="0">
                <a:solidFill>
                  <a:srgbClr val="003754"/>
                </a:solidFill>
              </a:rPr>
              <a:t> </a:t>
            </a:r>
          </a:p>
          <a:p>
            <a:endParaRPr lang="de-DE" sz="1200" dirty="0">
              <a:solidFill>
                <a:srgbClr val="003754"/>
              </a:solidFill>
            </a:endParaRPr>
          </a:p>
          <a:p>
            <a:endParaRPr lang="de-DE" sz="1200" dirty="0">
              <a:solidFill>
                <a:srgbClr val="003754"/>
              </a:solidFill>
            </a:endParaRPr>
          </a:p>
          <a:p>
            <a:r>
              <a:rPr lang="de-DE" sz="2000" dirty="0">
                <a:solidFill>
                  <a:srgbClr val="003754"/>
                </a:solidFill>
              </a:rPr>
              <a:t>Rajesh Murali, Christian Gierschner, Julia Palm, Hendrik Ballhausen, Tobias </a:t>
            </a:r>
            <a:r>
              <a:rPr lang="de-DE" sz="2000" dirty="0" err="1">
                <a:solidFill>
                  <a:srgbClr val="003754"/>
                </a:solidFill>
              </a:rPr>
              <a:t>Kussel</a:t>
            </a:r>
            <a:r>
              <a:rPr lang="de-DE" sz="2000" dirty="0">
                <a:solidFill>
                  <a:srgbClr val="003754"/>
                </a:solidFill>
              </a:rPr>
              <a:t>, Josef Schepers</a:t>
            </a: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517394" y="6383891"/>
            <a:ext cx="316706" cy="365125"/>
          </a:xfrm>
        </p:spPr>
        <p:txBody>
          <a:bodyPr/>
          <a:lstStyle/>
          <a:p>
            <a:fld id="{FB38BD5B-C513-5D48-961B-7A15C2F163C9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53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Medizinischer </a:t>
            </a:r>
            <a:r>
              <a:rPr lang="de-DE" sz="2400" b="1" dirty="0" err="1">
                <a:solidFill>
                  <a:srgbClr val="003754"/>
                </a:solidFill>
              </a:rPr>
              <a:t>Use</a:t>
            </a:r>
            <a:r>
              <a:rPr lang="de-DE" sz="2400" b="1" dirty="0">
                <a:solidFill>
                  <a:srgbClr val="003754"/>
                </a:solidFill>
              </a:rPr>
              <a:t> Case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3754"/>
                </a:solidFill>
              </a:rPr>
              <a:t>Diagnose-Koinzidenz für Mukoviszidose und Geburt</a:t>
            </a:r>
          </a:p>
          <a:p>
            <a:endParaRPr lang="de-DE" sz="2000" b="1" dirty="0">
              <a:solidFill>
                <a:srgbClr val="00375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Mukoviszidose / Zystische </a:t>
            </a:r>
            <a:r>
              <a:rPr lang="de-DE" sz="2000" dirty="0" err="1">
                <a:solidFill>
                  <a:srgbClr val="003754"/>
                </a:solidFill>
              </a:rPr>
              <a:t>Fibrose</a:t>
            </a:r>
            <a:r>
              <a:rPr lang="de-DE" sz="2000" dirty="0">
                <a:solidFill>
                  <a:srgbClr val="003754"/>
                </a:solidFill>
              </a:rPr>
              <a:t> / </a:t>
            </a:r>
            <a:r>
              <a:rPr lang="de-DE" sz="2000" dirty="0" err="1">
                <a:solidFill>
                  <a:srgbClr val="003754"/>
                </a:solidFill>
              </a:rPr>
              <a:t>Cystic</a:t>
            </a:r>
            <a:r>
              <a:rPr lang="de-DE" sz="2000" dirty="0">
                <a:solidFill>
                  <a:srgbClr val="003754"/>
                </a:solidFill>
              </a:rPr>
              <a:t> </a:t>
            </a:r>
            <a:r>
              <a:rPr lang="de-DE" sz="2000" dirty="0" err="1">
                <a:solidFill>
                  <a:srgbClr val="003754"/>
                </a:solidFill>
              </a:rPr>
              <a:t>Fibrosis</a:t>
            </a:r>
            <a:r>
              <a:rPr lang="de-DE" sz="2000" dirty="0">
                <a:solidFill>
                  <a:srgbClr val="003754"/>
                </a:solidFill>
              </a:rPr>
              <a:t> (CF)</a:t>
            </a:r>
          </a:p>
          <a:p>
            <a:endParaRPr lang="de-DE" sz="2000" dirty="0">
              <a:solidFill>
                <a:srgbClr val="003754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100" y="2620522"/>
            <a:ext cx="8725656" cy="260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feld 21"/>
          <p:cNvSpPr txBox="1"/>
          <p:nvPr/>
        </p:nvSpPr>
        <p:spPr>
          <a:xfrm>
            <a:off x="813158" y="5411252"/>
            <a:ext cx="5324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Bildquelle: Screenshot von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  <a:hlinkClick r:id="rId7"/>
              </a:rPr>
              <a:t>Orphanet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2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Medizinischer </a:t>
            </a:r>
            <a:r>
              <a:rPr lang="de-DE" sz="2400" b="1" dirty="0" err="1">
                <a:solidFill>
                  <a:srgbClr val="003754"/>
                </a:solidFill>
              </a:rPr>
              <a:t>Use</a:t>
            </a:r>
            <a:r>
              <a:rPr lang="de-DE" sz="2400" b="1" dirty="0">
                <a:solidFill>
                  <a:srgbClr val="003754"/>
                </a:solidFill>
              </a:rPr>
              <a:t> Case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3754"/>
                </a:solidFill>
              </a:rPr>
              <a:t>Dokumentation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Modul DIAGNOSE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03754"/>
              </a:solidFill>
            </a:endParaRPr>
          </a:p>
        </p:txBody>
      </p:sp>
      <p:pic>
        <p:nvPicPr>
          <p:cNvPr id="10" name="Inhaltsplatzhalter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100" y="2318341"/>
            <a:ext cx="5303980" cy="2819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feld 1"/>
          <p:cNvSpPr txBox="1"/>
          <p:nvPr/>
        </p:nvSpPr>
        <p:spPr>
          <a:xfrm>
            <a:off x="813158" y="5388674"/>
            <a:ext cx="5324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Bildquelle: Screenshot vom 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  <a:hlinkClick r:id="rId7"/>
              </a:rPr>
              <a:t>DIMDI /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  <a:hlinkClick r:id="rId7"/>
              </a:rPr>
              <a:t>BfArM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1090" y="2318341"/>
            <a:ext cx="4968671" cy="345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feld 14"/>
          <p:cNvSpPr txBox="1"/>
          <p:nvPr/>
        </p:nvSpPr>
        <p:spPr>
          <a:xfrm>
            <a:off x="6471090" y="5909196"/>
            <a:ext cx="5324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Bildquelle: Screenshot vom 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  <a:hlinkClick r:id="rId9"/>
              </a:rPr>
              <a:t>DIMDI /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  <a:hlinkClick r:id="rId9"/>
              </a:rPr>
              <a:t>BfArM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0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Medizinischer </a:t>
            </a:r>
            <a:r>
              <a:rPr lang="de-DE" sz="2400" b="1" dirty="0" err="1">
                <a:solidFill>
                  <a:srgbClr val="003754"/>
                </a:solidFill>
              </a:rPr>
              <a:t>Use</a:t>
            </a:r>
            <a:r>
              <a:rPr lang="de-DE" sz="2400" b="1" dirty="0">
                <a:solidFill>
                  <a:srgbClr val="003754"/>
                </a:solidFill>
              </a:rPr>
              <a:t> Case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3754"/>
                </a:solidFill>
              </a:rPr>
              <a:t>Herausforderung bei der Dokumentation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Kodierung von zwei Hauptdiagnosen nicht zulässig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Schweißtest != gesicherte Diagnose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037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C Diagnosekoinzidenz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A5DDFE-D00F-42BE-A80D-7C4BCB2BDB08}"/>
              </a:ext>
            </a:extLst>
          </p:cNvPr>
          <p:cNvSpPr/>
          <p:nvPr/>
        </p:nvSpPr>
        <p:spPr>
          <a:xfrm>
            <a:off x="834100" y="1405924"/>
            <a:ext cx="108092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Musterdaten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3754"/>
                </a:solidFill>
              </a:rPr>
              <a:t>Für drei </a:t>
            </a:r>
            <a:r>
              <a:rPr lang="de-DE" sz="2400" dirty="0" err="1">
                <a:solidFill>
                  <a:srgbClr val="003754"/>
                </a:solidFill>
              </a:rPr>
              <a:t>einrichtungen</a:t>
            </a:r>
            <a:r>
              <a:rPr lang="de-DE" sz="2400" dirty="0">
                <a:solidFill>
                  <a:srgbClr val="003754"/>
                </a:solidFill>
              </a:rPr>
              <a:t> Airolo, </a:t>
            </a:r>
            <a:r>
              <a:rPr lang="de-DE" sz="2400" dirty="0" err="1">
                <a:solidFill>
                  <a:srgbClr val="003754"/>
                </a:solidFill>
              </a:rPr>
              <a:t>Bapu</a:t>
            </a:r>
            <a:r>
              <a:rPr lang="de-DE" sz="2400" dirty="0">
                <a:solidFill>
                  <a:srgbClr val="003754"/>
                </a:solidFill>
              </a:rPr>
              <a:t> und Cynthia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3754"/>
                </a:solidFill>
              </a:rPr>
              <a:t>Auf  Leipzig </a:t>
            </a:r>
            <a:r>
              <a:rPr lang="de-DE" sz="2400" dirty="0" err="1">
                <a:solidFill>
                  <a:srgbClr val="003754"/>
                </a:solidFill>
              </a:rPr>
              <a:t>fhir</a:t>
            </a:r>
            <a:r>
              <a:rPr lang="de-DE" sz="2400" dirty="0">
                <a:solidFill>
                  <a:srgbClr val="003754"/>
                </a:solidFill>
              </a:rPr>
              <a:t> </a:t>
            </a:r>
            <a:r>
              <a:rPr lang="de-DE" sz="2400" dirty="0" err="1">
                <a:solidFill>
                  <a:srgbClr val="003754"/>
                </a:solidFill>
              </a:rPr>
              <a:t>server</a:t>
            </a:r>
            <a:r>
              <a:rPr lang="de-DE" sz="2400" dirty="0">
                <a:solidFill>
                  <a:srgbClr val="003754"/>
                </a:solidFill>
              </a:rPr>
              <a:t> erreichbar </a:t>
            </a:r>
            <a:r>
              <a:rPr lang="de-DE" sz="2400" dirty="0">
                <a:solidFill>
                  <a:srgbClr val="003754"/>
                </a:solidFill>
                <a:hlinkClick r:id="rId5"/>
              </a:rPr>
              <a:t>https://mii-agiop-cord.life.uni-leipzig.de/fhir</a:t>
            </a:r>
            <a:endParaRPr lang="de-DE" sz="2400" b="1" dirty="0">
              <a:solidFill>
                <a:srgbClr val="003754"/>
              </a:solidFill>
            </a:endParaRPr>
          </a:p>
          <a:p>
            <a:endParaRPr lang="de-DE" sz="2400" b="1" dirty="0">
              <a:solidFill>
                <a:srgbClr val="003754"/>
              </a:solidFill>
            </a:endParaRPr>
          </a:p>
          <a:p>
            <a:r>
              <a:rPr lang="de-DE" sz="2400" b="1" dirty="0" err="1">
                <a:solidFill>
                  <a:srgbClr val="003754"/>
                </a:solidFill>
              </a:rPr>
              <a:t>Invoke</a:t>
            </a:r>
            <a:r>
              <a:rPr lang="de-DE" sz="2400" b="1" dirty="0">
                <a:solidFill>
                  <a:srgbClr val="003754"/>
                </a:solidFill>
              </a:rPr>
              <a:t> HAPI FHIR Server in R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003754"/>
                </a:solidFill>
              </a:rPr>
              <a:t>Fhir_search</a:t>
            </a:r>
            <a:r>
              <a:rPr lang="de-DE" sz="2000" dirty="0">
                <a:solidFill>
                  <a:srgbClr val="003754"/>
                </a:solidFill>
              </a:rPr>
              <a:t>: Extrakt </a:t>
            </a:r>
            <a:r>
              <a:rPr lang="de-DE" sz="2000" dirty="0" err="1">
                <a:solidFill>
                  <a:srgbClr val="003754"/>
                </a:solidFill>
              </a:rPr>
              <a:t>bundles</a:t>
            </a:r>
            <a:endParaRPr lang="de-DE" sz="2000" dirty="0">
              <a:solidFill>
                <a:srgbClr val="003754"/>
              </a:solidFill>
            </a:endParaRPr>
          </a:p>
          <a:p>
            <a:r>
              <a:rPr lang="de-DE" sz="2400" b="1" dirty="0">
                <a:solidFill>
                  <a:srgbClr val="003754"/>
                </a:solidFill>
              </a:rPr>
              <a:t>Abfrage nach ICD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003754"/>
                </a:solidFill>
              </a:rPr>
              <a:t>Condition?code</a:t>
            </a:r>
            <a:r>
              <a:rPr lang="de-DE" sz="2000" dirty="0">
                <a:solidFill>
                  <a:srgbClr val="003754"/>
                </a:solidFill>
              </a:rPr>
              <a:t>=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ICD Codes angeben mit Komma zur  suche </a:t>
            </a:r>
          </a:p>
          <a:p>
            <a:r>
              <a:rPr lang="de-DE" sz="2000" dirty="0" err="1">
                <a:solidFill>
                  <a:srgbClr val="003754"/>
                </a:solidFill>
              </a:rPr>
              <a:t>Condition</a:t>
            </a:r>
            <a:r>
              <a:rPr lang="de-DE" sz="2000" dirty="0">
                <a:solidFill>
                  <a:srgbClr val="003754"/>
                </a:solidFill>
              </a:rPr>
              <a:t> </a:t>
            </a:r>
            <a:r>
              <a:rPr lang="de-DE" sz="2000" dirty="0" err="1">
                <a:solidFill>
                  <a:srgbClr val="003754"/>
                </a:solidFill>
              </a:rPr>
              <a:t>bundles</a:t>
            </a:r>
            <a:r>
              <a:rPr lang="de-DE" sz="2000" dirty="0">
                <a:solidFill>
                  <a:srgbClr val="003754"/>
                </a:solidFill>
              </a:rPr>
              <a:t> </a:t>
            </a:r>
            <a:r>
              <a:rPr lang="de-DE" sz="2000" dirty="0" err="1">
                <a:solidFill>
                  <a:srgbClr val="003754"/>
                </a:solidFill>
              </a:rPr>
              <a:t>condition</a:t>
            </a:r>
            <a:r>
              <a:rPr lang="de-DE" sz="2000" dirty="0">
                <a:solidFill>
                  <a:srgbClr val="003754"/>
                </a:solidFill>
              </a:rPr>
              <a:t> </a:t>
            </a:r>
            <a:r>
              <a:rPr lang="de-DE" sz="2000" dirty="0" err="1">
                <a:solidFill>
                  <a:srgbClr val="003754"/>
                </a:solidFill>
              </a:rPr>
              <a:t>Resourcen</a:t>
            </a:r>
            <a:r>
              <a:rPr lang="de-DE" sz="2000" dirty="0">
                <a:solidFill>
                  <a:srgbClr val="003754"/>
                </a:solidFill>
              </a:rPr>
              <a:t> mit </a:t>
            </a:r>
            <a:r>
              <a:rPr lang="de-DE" sz="2000" dirty="0" err="1">
                <a:solidFill>
                  <a:srgbClr val="003754"/>
                </a:solidFill>
              </a:rPr>
              <a:t>diagnoses</a:t>
            </a:r>
            <a:endParaRPr lang="de-DE" sz="2000" dirty="0">
              <a:solidFill>
                <a:srgbClr val="003754"/>
              </a:solidFill>
            </a:endParaRP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Zugeordnete ICD-10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Zugeordnete Patienten (</a:t>
            </a:r>
            <a:r>
              <a:rPr lang="de-DE" sz="2000" dirty="0">
                <a:solidFill>
                  <a:srgbClr val="003754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&amp;_</a:t>
            </a:r>
            <a:r>
              <a:rPr lang="de-DE" sz="2000" dirty="0" err="1">
                <a:solidFill>
                  <a:srgbClr val="003754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include</a:t>
            </a:r>
            <a:r>
              <a:rPr lang="de-DE" sz="2000" dirty="0">
                <a:solidFill>
                  <a:srgbClr val="003754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de-DE" sz="2000" dirty="0" err="1">
                <a:solidFill>
                  <a:srgbClr val="003754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Condition:patient</a:t>
            </a:r>
            <a:r>
              <a:rPr lang="de-DE" sz="2000" dirty="0">
                <a:solidFill>
                  <a:srgbClr val="003754"/>
                </a:solidFill>
              </a:rPr>
              <a:t>)</a:t>
            </a:r>
            <a:endParaRPr lang="de-DE" dirty="0"/>
          </a:p>
        </p:txBody>
      </p:sp>
      <p:pic>
        <p:nvPicPr>
          <p:cNvPr id="11" name="Picture 31" descr="Kopf">
            <a:extLst>
              <a:ext uri="{FF2B5EF4-FFF2-40B4-BE49-F238E27FC236}">
                <a16:creationId xmlns:a16="http://schemas.microsoft.com/office/drawing/2014/main" id="{F46BF755-5587-4327-A65E-872D8CB08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215" y="6394273"/>
            <a:ext cx="970523" cy="3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 descr="Kopf">
            <a:extLst>
              <a:ext uri="{FF2B5EF4-FFF2-40B4-BE49-F238E27FC236}">
                <a16:creationId xmlns:a16="http://schemas.microsoft.com/office/drawing/2014/main" id="{33BBBC55-1C67-4A89-B260-755BF8B0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7833" y="6365675"/>
            <a:ext cx="1124468" cy="3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67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3A5DDFE-D00F-42BE-A80D-7C4BCB2BDB08}"/>
              </a:ext>
            </a:extLst>
          </p:cNvPr>
          <p:cNvSpPr/>
          <p:nvPr/>
        </p:nvSpPr>
        <p:spPr>
          <a:xfrm>
            <a:off x="834100" y="1405924"/>
            <a:ext cx="1080926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Abfrage und Rohdaten Bereitstellung: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search_request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paste0('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https://mii-agiop-cord.life.uni-leipzig.de/fhir /', # HAPI FHIR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end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'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?',# der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typ zu suchen,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typ beinhaltet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diagnose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'code=</a:t>
            </a:r>
            <a:r>
              <a:rPr lang="de-DE" dirty="0"/>
              <a:t>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O80,O80%20Z37.0%21',# suche nach ICD-10 GM Codes 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'&amp;_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Condition:subject:Patient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')# hier könnte die Patienten oder Encounter Ressourcen ausgewählt werden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condition_patient_bundle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fhir_search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(request=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search_request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i="1" dirty="0" err="1"/>
              <a:t>fhir_crack</a:t>
            </a:r>
            <a:r>
              <a:rPr lang="de-DE" b="1" i="1" dirty="0"/>
              <a:t>:</a:t>
            </a:r>
          </a:p>
          <a:p>
            <a:r>
              <a:rPr lang="de-DE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Umstellung von FHIR Format zu </a:t>
            </a:r>
            <a:r>
              <a:rPr lang="de-DE" sz="1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rechteck</a:t>
            </a:r>
            <a:r>
              <a:rPr lang="de-DE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endParaRPr lang="de-DE" sz="1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df_list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fhir_crack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bundles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bundles_list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design)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31" descr="Kopf">
            <a:extLst>
              <a:ext uri="{FF2B5EF4-FFF2-40B4-BE49-F238E27FC236}">
                <a16:creationId xmlns:a16="http://schemas.microsoft.com/office/drawing/2014/main" id="{F46BF755-5587-4327-A65E-872D8CB08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215" y="6394273"/>
            <a:ext cx="970523" cy="3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 descr="Kopf">
            <a:extLst>
              <a:ext uri="{FF2B5EF4-FFF2-40B4-BE49-F238E27FC236}">
                <a16:creationId xmlns:a16="http://schemas.microsoft.com/office/drawing/2014/main" id="{33BBBC55-1C67-4A89-B260-755BF8B0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7833" y="6365675"/>
            <a:ext cx="1124468" cy="3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CA6B8CD6-BF36-4377-AC70-0EA19451AB78}"/>
              </a:ext>
            </a:extLst>
          </p:cNvPr>
          <p:cNvSpPr txBox="1"/>
          <p:nvPr/>
        </p:nvSpPr>
        <p:spPr>
          <a:xfrm>
            <a:off x="834100" y="16660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C Diagnosekoinzidenz</a:t>
            </a:r>
          </a:p>
        </p:txBody>
      </p:sp>
    </p:spTree>
    <p:extLst>
      <p:ext uri="{BB962C8B-B14F-4D97-AF65-F5344CB8AC3E}">
        <p14:creationId xmlns:p14="http://schemas.microsoft.com/office/powerpoint/2010/main" val="423274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3A5DDFE-D00F-42BE-A80D-7C4BCB2BDB08}"/>
              </a:ext>
            </a:extLst>
          </p:cNvPr>
          <p:cNvSpPr/>
          <p:nvPr/>
        </p:nvSpPr>
        <p:spPr>
          <a:xfrm>
            <a:off x="834100" y="1405924"/>
            <a:ext cx="1080926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Design Parameter: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>
                <a:latin typeface="Courier New" panose="02070309020205020404" pitchFamily="49" charset="0"/>
                <a:cs typeface="Courier New" panose="02070309020205020404" pitchFamily="49" charset="0"/>
              </a:rPr>
              <a:t>design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&lt;-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"//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#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=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C.CID  = 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",#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C.PID  = 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",#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C.SECODE = "code/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/code",#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rare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disease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tracer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C.DiagText1 ="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",#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diagnoses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1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C.DiagText2 ="code/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 #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diagnoses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2,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diagnoses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and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assigned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),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style =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 "/",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brackets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 NULL,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rm_empty_cols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 FALSE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"//Patient",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P.PID        = 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",#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P.SOURCE="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/source",#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integration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P.GESCHLECHT  = 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",#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later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P.GEBD   = 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",#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date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P.PLZ = 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postalCode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"#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31" descr="Kopf">
            <a:extLst>
              <a:ext uri="{FF2B5EF4-FFF2-40B4-BE49-F238E27FC236}">
                <a16:creationId xmlns:a16="http://schemas.microsoft.com/office/drawing/2014/main" id="{F46BF755-5587-4327-A65E-872D8CB08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215" y="6394273"/>
            <a:ext cx="970523" cy="3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 descr="Kopf">
            <a:extLst>
              <a:ext uri="{FF2B5EF4-FFF2-40B4-BE49-F238E27FC236}">
                <a16:creationId xmlns:a16="http://schemas.microsoft.com/office/drawing/2014/main" id="{33BBBC55-1C67-4A89-B260-755BF8B0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7833" y="6365675"/>
            <a:ext cx="1124468" cy="3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C8C3D33-9316-4AEC-A7BF-C2FA866A90DE}"/>
              </a:ext>
            </a:extLst>
          </p:cNvPr>
          <p:cNvSpPr txBox="1"/>
          <p:nvPr/>
        </p:nvSpPr>
        <p:spPr>
          <a:xfrm>
            <a:off x="834100" y="16660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C Diagnosekoinzidenz</a:t>
            </a:r>
          </a:p>
        </p:txBody>
      </p:sp>
    </p:spTree>
    <p:extLst>
      <p:ext uri="{BB962C8B-B14F-4D97-AF65-F5344CB8AC3E}">
        <p14:creationId xmlns:p14="http://schemas.microsoft.com/office/powerpoint/2010/main" val="287355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3A5DDFE-D00F-42BE-A80D-7C4BCB2BDB08}"/>
              </a:ext>
            </a:extLst>
          </p:cNvPr>
          <p:cNvSpPr/>
          <p:nvPr/>
        </p:nvSpPr>
        <p:spPr>
          <a:xfrm>
            <a:off x="834100" y="1405924"/>
            <a:ext cx="1080926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/>
              <a:t>Join</a:t>
            </a:r>
            <a:r>
              <a:rPr lang="de-DE" b="1" dirty="0"/>
              <a:t> </a:t>
            </a:r>
            <a:r>
              <a:rPr lang="de-DE" b="1" dirty="0" err="1"/>
              <a:t>process</a:t>
            </a:r>
            <a:r>
              <a:rPr lang="de-DE" b="1" dirty="0"/>
              <a:t>: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funktion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für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konzipieren, auf der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von Patient ID  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jn$Conditions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jn$Patients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by.x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 "C.PID",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by.y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 "P.PID",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all = T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)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/>
              <a:t>Mukoviszidose </a:t>
            </a:r>
            <a:r>
              <a:rPr lang="de-DE" b="1" dirty="0" err="1"/>
              <a:t>assoziert</a:t>
            </a:r>
            <a:r>
              <a:rPr lang="de-DE" b="1" dirty="0"/>
              <a:t> mit Geburt 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list_dfcp$ALL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&lt;-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list_dfcp$ALL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[list_dfcp$ALL$C.DiagText2 == "CF-Geburt",]</a:t>
            </a:r>
          </a:p>
          <a:p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/>
              <a:t>Bin Intervall für Alter Vordefinieren </a:t>
            </a:r>
          </a:p>
          <a:p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list_f$AGE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&lt;- cut(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list_f$AGE,x,breaks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 c(0,10,20,30,40,50,60,70,80,90,999), labels = c("(1,10]","(11,20]", "(21,30]", "(31,40]", "(41,50]", "(51,60]","(61,70]","(71,80]","(81,90]", "(91,999]"))</a:t>
            </a:r>
          </a:p>
          <a:p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/>
              <a:t>Geschlecht Abkürzung 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male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m and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f</a:t>
            </a:r>
          </a:p>
          <a:p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list_f$P.GESCHLECHT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[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list_f$P.GESCHLECHT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== 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"] &lt;- "f"</a:t>
            </a:r>
          </a:p>
          <a:p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list_f$P.GESCHLECHT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[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list_f$P.GESCHLECHT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== "male"] &lt;- "m"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/>
              <a:t>Gruppieren und Anzahlen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df_cfa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&lt;-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(list_f$P.SOURCE,list_f$C.SECODE,list_f$C.DiagText2,list_f$P.GESCHLECHT,list_f$AGE)%&gt;%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=n()))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31" descr="Kopf">
            <a:extLst>
              <a:ext uri="{FF2B5EF4-FFF2-40B4-BE49-F238E27FC236}">
                <a16:creationId xmlns:a16="http://schemas.microsoft.com/office/drawing/2014/main" id="{F46BF755-5587-4327-A65E-872D8CB08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215" y="6394273"/>
            <a:ext cx="970523" cy="3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 descr="Kopf">
            <a:extLst>
              <a:ext uri="{FF2B5EF4-FFF2-40B4-BE49-F238E27FC236}">
                <a16:creationId xmlns:a16="http://schemas.microsoft.com/office/drawing/2014/main" id="{33BBBC55-1C67-4A89-B260-755BF8B0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7833" y="6365675"/>
            <a:ext cx="1124468" cy="3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6705F63-9A13-418C-8F9A-CA041285403C}"/>
              </a:ext>
            </a:extLst>
          </p:cNvPr>
          <p:cNvSpPr txBox="1"/>
          <p:nvPr/>
        </p:nvSpPr>
        <p:spPr>
          <a:xfrm>
            <a:off x="834100" y="16660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C Diagnosekoinzidenz</a:t>
            </a:r>
          </a:p>
        </p:txBody>
      </p:sp>
    </p:spTree>
    <p:extLst>
      <p:ext uri="{BB962C8B-B14F-4D97-AF65-F5344CB8AC3E}">
        <p14:creationId xmlns:p14="http://schemas.microsoft.com/office/powerpoint/2010/main" val="96934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pic>
        <p:nvPicPr>
          <p:cNvPr id="11" name="Picture 31" descr="Kopf">
            <a:extLst>
              <a:ext uri="{FF2B5EF4-FFF2-40B4-BE49-F238E27FC236}">
                <a16:creationId xmlns:a16="http://schemas.microsoft.com/office/drawing/2014/main" id="{39365AEA-10A7-4399-B672-3C02634A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215" y="6394273"/>
            <a:ext cx="970523" cy="3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 descr="Kopf">
            <a:extLst>
              <a:ext uri="{FF2B5EF4-FFF2-40B4-BE49-F238E27FC236}">
                <a16:creationId xmlns:a16="http://schemas.microsoft.com/office/drawing/2014/main" id="{C111B716-72D4-42BA-ADA9-666B831BD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7833" y="6365675"/>
            <a:ext cx="1124468" cy="3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844B79D-DA74-4DE2-9FB1-F9DC3E1286B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00" y="1508204"/>
            <a:ext cx="8683298" cy="414270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D04E393-6310-44CC-B490-8717C38838F9}"/>
              </a:ext>
            </a:extLst>
          </p:cNvPr>
          <p:cNvSpPr txBox="1"/>
          <p:nvPr/>
        </p:nvSpPr>
        <p:spPr>
          <a:xfrm>
            <a:off x="834100" y="16660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C Diagnosekoinzidenz</a:t>
            </a:r>
          </a:p>
        </p:txBody>
      </p:sp>
    </p:spTree>
    <p:extLst>
      <p:ext uri="{BB962C8B-B14F-4D97-AF65-F5344CB8AC3E}">
        <p14:creationId xmlns:p14="http://schemas.microsoft.com/office/powerpoint/2010/main" val="179688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7099FD03678D408165480D08E22B48" ma:contentTypeVersion="0" ma:contentTypeDescription="Create a new document." ma:contentTypeScope="" ma:versionID="6e104afd8addfa2ec5a04d0a970892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BF319D-A778-485B-8C58-23999202E0DC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BD0BF5C-9793-453E-9857-DDB7EECE86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2B9C1C-E032-4F03-9BCD-C804596B00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</Words>
  <Application>Microsoft Office PowerPoint</Application>
  <PresentationFormat>Breitbild</PresentationFormat>
  <Paragraphs>136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Aufgabenblock C</dc:title>
  <dc:creator>Zoch, Michele</dc:creator>
  <cp:lastModifiedBy>Murali, Rajesh</cp:lastModifiedBy>
  <cp:revision>339</cp:revision>
  <cp:lastPrinted>2020-07-03T09:43:33Z</cp:lastPrinted>
  <dcterms:created xsi:type="dcterms:W3CDTF">2020-05-24T22:27:26Z</dcterms:created>
  <dcterms:modified xsi:type="dcterms:W3CDTF">2021-03-11T20:21:35Z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0x010100AC7099FD03678D408165480D08E22B48</vt:lpwstr>
  </property>
</Properties>
</file>