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1" r:id="rId2"/>
    <p:sldId id="364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3" r:id="rId13"/>
    <p:sldId id="260" r:id="rId1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orck, Michael" initials="SM" lastIdx="7" clrIdx="0">
    <p:extLst>
      <p:ext uri="{19B8F6BF-5375-455C-9EA6-DF929625EA0E}">
        <p15:presenceInfo xmlns:p15="http://schemas.microsoft.com/office/powerpoint/2012/main" userId="S-1-5-21-1275473729-210398050-1432810428-231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28"/>
    <a:srgbClr val="C1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36" autoAdjust="0"/>
  </p:normalViewPr>
  <p:slideViewPr>
    <p:cSldViewPr snapToGrid="0">
      <p:cViewPr varScale="1">
        <p:scale>
          <a:sx n="119" d="100"/>
          <a:sy n="119" d="100"/>
        </p:scale>
        <p:origin x="132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FD1DEB-1270-4F2A-9E45-589FDE3A06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35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96BBB6-8387-49BC-97A1-00A3312D18F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2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0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1999" cy="285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842967"/>
            <a:ext cx="12192000" cy="40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" y="5721346"/>
            <a:ext cx="12182400" cy="120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0019" y="397565"/>
            <a:ext cx="2428439" cy="131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832400" y="3276000"/>
            <a:ext cx="8532000" cy="238462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lang="de-DE" sz="3200" b="1" kern="1200" dirty="0">
                <a:solidFill>
                  <a:srgbClr val="005628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13013" y="1803400"/>
            <a:ext cx="6473825" cy="13604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err="1" smtClean="0"/>
              <a:t>Placeholder</a:t>
            </a:r>
            <a:r>
              <a:rPr lang="de-DE" smtClean="0"/>
              <a:t>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+ 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9153" y="908050"/>
            <a:ext cx="8367183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25500" y="2239199"/>
            <a:ext cx="10922000" cy="3803931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buFont typeface="Wingdings" panose="05000000000000000000" pitchFamily="2" charset="2"/>
              <a:buChar char="§"/>
              <a:defRPr sz="3200"/>
            </a:lvl1pPr>
            <a:lvl2pPr marL="396000" indent="-252000">
              <a:defRPr sz="2800"/>
            </a:lvl2pPr>
            <a:lvl3pPr marL="540000" indent="-252000">
              <a:defRPr sz="2400"/>
            </a:lvl3pPr>
            <a:lvl4pPr marL="684000" indent="-252000">
              <a:defRPr sz="2000"/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822538" y="6202680"/>
            <a:ext cx="8473863" cy="655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1" y="6043131"/>
            <a:ext cx="9049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ließtext + 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9153" y="908050"/>
            <a:ext cx="8367183" cy="1143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25502" y="2238378"/>
            <a:ext cx="10934700" cy="371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25500" y="2790826"/>
            <a:ext cx="10922000" cy="3025512"/>
          </a:xfrm>
          <a:prstGeom prst="rect">
            <a:avLst/>
          </a:prstGeom>
        </p:spPr>
        <p:txBody>
          <a:bodyPr>
            <a:normAutofit/>
          </a:bodyPr>
          <a:lstStyle>
            <a:lvl1pPr marL="252000" indent="-252000">
              <a:buFont typeface="Wingdings" panose="05000000000000000000" pitchFamily="2" charset="2"/>
              <a:buChar char="§"/>
              <a:defRPr sz="3200"/>
            </a:lvl1pPr>
            <a:lvl2pPr marL="396000" indent="-252000">
              <a:defRPr sz="2800"/>
            </a:lvl2pPr>
            <a:lvl3pPr marL="540000" indent="-252000">
              <a:defRPr sz="2400"/>
            </a:lvl3pPr>
            <a:lvl4pPr marL="684000" indent="-252000">
              <a:defRPr sz="2000"/>
            </a:lvl4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822538" y="6202680"/>
            <a:ext cx="8473863" cy="655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1" y="6043131"/>
            <a:ext cx="9049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25501" y="2233397"/>
            <a:ext cx="5171017" cy="6463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825501" y="2879727"/>
            <a:ext cx="5171017" cy="15327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2233397"/>
            <a:ext cx="5389033" cy="64633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93369" y="2879727"/>
            <a:ext cx="5389033" cy="153272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19153" y="908050"/>
            <a:ext cx="836718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>
              <a:defRPr sz="4400"/>
            </a:lvl1pPr>
          </a:lstStyle>
          <a:p>
            <a:pPr lv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822538" y="6202680"/>
            <a:ext cx="8473863" cy="655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1" y="6043131"/>
            <a:ext cx="9049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9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nks, List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1" y="1247773"/>
            <a:ext cx="3911600" cy="100012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4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66733" y="1320799"/>
            <a:ext cx="6815667" cy="45238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25501" y="2762253"/>
            <a:ext cx="3937000" cy="308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822538" y="6202680"/>
            <a:ext cx="8473863" cy="655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1" y="6043131"/>
            <a:ext cx="9049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261600" y="6178550"/>
            <a:ext cx="132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7CE8A-AD69-4B6F-BAF4-E3507CD225E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A533B129-303B-4A8A-8441-24DD81C031BE}"/>
              </a:ext>
            </a:extLst>
          </p:cNvPr>
          <p:cNvSpPr txBox="1"/>
          <p:nvPr userDrawn="1"/>
        </p:nvSpPr>
        <p:spPr>
          <a:xfrm>
            <a:off x="11235193" y="6385563"/>
            <a:ext cx="61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D84D688-5373-4C8C-9346-40C7BBF3F657}" type="slidenum">
              <a:rPr lang="de-DE" sz="1200" smtClean="0">
                <a:latin typeface="+mj-lt"/>
              </a:rPr>
              <a:pPr algn="r"/>
              <a:t>‹Nr.›</a:t>
            </a:fld>
            <a:endParaRPr lang="de-DE" sz="1200" dirty="0">
              <a:latin typeface="+mj-lt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1" y="6043131"/>
            <a:ext cx="90494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2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51" y="0"/>
            <a:ext cx="12180498" cy="28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842967"/>
            <a:ext cx="12192000" cy="402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5659557"/>
            <a:ext cx="12193200" cy="120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29" y="1917172"/>
            <a:ext cx="12183542" cy="93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40017" y="329688"/>
            <a:ext cx="2424166" cy="130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6433" y="3312908"/>
            <a:ext cx="4295543" cy="133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1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w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62"/>
          <a:stretch/>
        </p:blipFill>
        <p:spPr bwMode="auto">
          <a:xfrm>
            <a:off x="822959" y="186647"/>
            <a:ext cx="2038558" cy="10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2402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11235193" y="6385563"/>
            <a:ext cx="61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D84D688-5373-4C8C-9346-40C7BBF3F657}" type="slidenum">
              <a:rPr lang="de-DE" sz="1200" smtClean="0">
                <a:latin typeface="+mj-lt"/>
              </a:rPr>
              <a:pPr algn="r"/>
              <a:t>‹Nr.›</a:t>
            </a:fld>
            <a:endParaRPr lang="de-DE" sz="1200" dirty="0">
              <a:latin typeface="+mj-lt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xmlns="" id="{09DF5484-B5D8-4E50-A402-D58A011012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51751" y="186221"/>
            <a:ext cx="1901487" cy="102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3" r:id="rId2"/>
    <p:sldLayoutId id="2147483722" r:id="rId3"/>
    <p:sldLayoutId id="2147483712" r:id="rId4"/>
    <p:sldLayoutId id="2147483715" r:id="rId5"/>
    <p:sldLayoutId id="2147483714" r:id="rId6"/>
    <p:sldLayoutId id="2147483720" r:id="rId7"/>
    <p:sldLayoutId id="2147483724" r:id="rId8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005628"/>
          </a:solidFill>
          <a:latin typeface="Arial Narrow" pitchFamily="34" charset="0"/>
        </a:defRPr>
      </a:lvl9pPr>
    </p:titleStyle>
    <p:bodyStyle>
      <a:lvl1pPr marL="0" indent="0" algn="l" rtl="0" eaLnBrk="1" fontAlgn="base" hangingPunct="1">
        <a:spcBef>
          <a:spcPts val="0"/>
        </a:spcBef>
        <a:spcAft>
          <a:spcPct val="0"/>
        </a:spcAft>
        <a:buClrTx/>
        <a:buFont typeface="Wingdings" pitchFamily="2" charset="2"/>
        <a:buNone/>
        <a:defRPr lang="de-DE" sz="1200" b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180000" algn="l" rtl="0" eaLnBrk="1" fontAlgn="base" hangingPunct="1"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360000" indent="1800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0000" indent="176213" algn="l" rtl="0" eaLnBrk="1" fontAlgn="base" hangingPunct="1">
        <a:spcBef>
          <a:spcPct val="20000"/>
        </a:spcBef>
        <a:spcAft>
          <a:spcPct val="0"/>
        </a:spcAft>
        <a:buClrTx/>
        <a:buChar char="o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Arial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annesOehm/FhirExtinguisher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/>
              <a:t>Stratifizierung von FHIR-Daten</a:t>
            </a:r>
            <a:br>
              <a:rPr lang="de-DE" sz="4400" dirty="0" smtClean="0"/>
            </a:br>
            <a:r>
              <a:rPr lang="de-DE" sz="4400" dirty="0" smtClean="0"/>
              <a:t>im Rahmen von CORD</a:t>
            </a:r>
            <a:endParaRPr lang="de-DE" sz="44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318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ageG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(20,30]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1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err="1" smtClean="0"/>
              <a:t>Umwandeln</a:t>
            </a:r>
            <a:r>
              <a:rPr dirty="0" smtClean="0"/>
              <a:t> </a:t>
            </a:r>
            <a:r>
              <a:rPr dirty="0"/>
              <a:t>ins wide-Format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err="1">
                <a:latin typeface="Courier"/>
              </a:rPr>
              <a:t>stratified_wide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spread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stratified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gender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count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7D9029"/>
                </a:solidFill>
                <a:latin typeface="Courier"/>
              </a:rPr>
              <a:t>fill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0</a:t>
            </a:r>
            <a:r>
              <a:rPr sz="2000" dirty="0">
                <a:latin typeface="Courier"/>
              </a:rPr>
              <a:t>)</a:t>
            </a:r>
            <a:r>
              <a:rPr sz="2000" dirty="0"/>
              <a:t/>
            </a:r>
            <a:br>
              <a:rPr sz="2000" dirty="0"/>
            </a:br>
            <a:endParaRPr sz="2000" dirty="0">
              <a:latin typeface="Courier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212565"/>
              </p:ext>
            </p:extLst>
          </p:nvPr>
        </p:nvGraphicFramePr>
        <p:xfrm>
          <a:off x="1564105" y="3100136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 err="1"/>
                        <a:t>ageG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(20,30]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(60,70]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err="1" smtClean="0"/>
              <a:t>Plotten</a:t>
            </a:r>
            <a:r>
              <a:rPr dirty="0" smtClean="0"/>
              <a:t> </a:t>
            </a:r>
            <a:r>
              <a:rPr dirty="0"/>
              <a:t>der </a:t>
            </a:r>
            <a:r>
              <a:rPr dirty="0" err="1"/>
              <a:t>Alterspyramide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"/>
              </a:rPr>
              <a:t>p1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stratified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ageG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count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fill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gender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data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stratified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subset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gender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female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7D9029"/>
                </a:solidFill>
                <a:latin typeface="Courier"/>
              </a:rPr>
              <a:t>stat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identity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data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stratified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subset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gender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"male"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 err="1">
                <a:solidFill>
                  <a:srgbClr val="06287E"/>
                </a:solidFill>
                <a:latin typeface="Courier"/>
              </a:rPr>
              <a:t>transform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count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count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stat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identity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coord_flip</a:t>
            </a:r>
            <a:r>
              <a:rPr dirty="0">
                <a:latin typeface="Courier"/>
              </a:rPr>
              <a:t>()</a:t>
            </a:r>
          </a:p>
        </p:txBody>
      </p:sp>
      <p:pic>
        <p:nvPicPr>
          <p:cNvPr id="4" name="Picture 1" descr="C:/Users/oehmj/IdeaProjects/fhirextinguisher/r/cord-workshop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59968" y="23368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66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5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Verflachen der FHIR-Daten in einen </a:t>
            </a:r>
            <a:r>
              <a:rPr lang="de-DE" dirty="0" err="1" smtClean="0"/>
              <a:t>DataFrame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Den Quellcode des Tools finden Sie auf </a:t>
            </a:r>
            <a:r>
              <a:rPr lang="de-DE" sz="1800" dirty="0" err="1" smtClean="0"/>
              <a:t>GitHub</a:t>
            </a:r>
            <a:r>
              <a:rPr lang="de-DE" sz="1800" dirty="0" smtClean="0"/>
              <a:t>:</a:t>
            </a:r>
          </a:p>
          <a:p>
            <a:endParaRPr lang="de-DE" sz="1800" dirty="0"/>
          </a:p>
          <a:p>
            <a:r>
              <a:rPr lang="de-DE" sz="1800" dirty="0">
                <a:hlinkClick r:id="rId2"/>
              </a:rPr>
              <a:t>https://</a:t>
            </a:r>
            <a:r>
              <a:rPr lang="de-DE" sz="1800" dirty="0" smtClean="0">
                <a:hlinkClick r:id="rId2"/>
              </a:rPr>
              <a:t>github.com/JohannesOehm/FhirExtinguisher</a:t>
            </a:r>
            <a:r>
              <a:rPr lang="de-DE" sz="1800" dirty="0" smtClean="0"/>
              <a:t>	</a:t>
            </a:r>
          </a:p>
          <a:p>
            <a:endParaRPr lang="de-DE" sz="1800" dirty="0"/>
          </a:p>
          <a:p>
            <a:endParaRPr lang="de-DE" sz="1800" dirty="0" smtClean="0"/>
          </a:p>
          <a:p>
            <a:r>
              <a:rPr lang="de-DE" sz="1800" dirty="0" smtClean="0"/>
              <a:t>Dort findet sich auch ein Link zu den vorkompilierten </a:t>
            </a:r>
            <a:r>
              <a:rPr lang="de-DE" sz="1800" dirty="0" err="1" smtClean="0"/>
              <a:t>Binaries</a:t>
            </a:r>
            <a:r>
              <a:rPr lang="de-DE" sz="1800" dirty="0"/>
              <a:t> </a:t>
            </a:r>
            <a:r>
              <a:rPr lang="de-DE" sz="1800" dirty="0" smtClean="0"/>
              <a:t>sowie eine Videoanleitung.</a:t>
            </a:r>
          </a:p>
          <a:p>
            <a:endParaRPr lang="de-DE" sz="1800" dirty="0"/>
          </a:p>
          <a:p>
            <a:r>
              <a:rPr lang="de-DE" sz="1800" dirty="0" smtClean="0"/>
              <a:t>Die Ausgangstabelle kann mit der FHIR-Search-Query: </a:t>
            </a:r>
            <a:r>
              <a:rPr lang="de-DE" sz="1800" i="1" dirty="0">
                <a:solidFill>
                  <a:srgbClr val="60A0B0"/>
                </a:solidFill>
                <a:latin typeface="Courier"/>
              </a:rPr>
              <a:t>Patient?_</a:t>
            </a:r>
            <a:r>
              <a:rPr lang="de-DE" sz="1800" i="1" dirty="0" err="1" smtClean="0">
                <a:solidFill>
                  <a:srgbClr val="60A0B0"/>
                </a:solidFill>
                <a:latin typeface="Courier"/>
              </a:rPr>
              <a:t>has:Condition:subject:code</a:t>
            </a:r>
            <a:r>
              <a:rPr lang="de-DE" sz="1800" i="1" dirty="0" smtClean="0">
                <a:solidFill>
                  <a:srgbClr val="60A0B0"/>
                </a:solidFill>
                <a:latin typeface="Courier"/>
              </a:rPr>
              <a:t>=I11.00</a:t>
            </a:r>
            <a:endParaRPr lang="de-DE" sz="1800" i="1" dirty="0">
              <a:solidFill>
                <a:srgbClr val="60A0B0"/>
              </a:solidFill>
              <a:latin typeface="Courier"/>
            </a:endParaRPr>
          </a:p>
          <a:p>
            <a:r>
              <a:rPr lang="de-DE" sz="1800" dirty="0" smtClean="0"/>
              <a:t>und </a:t>
            </a:r>
            <a:r>
              <a:rPr lang="de-DE" sz="1800" dirty="0"/>
              <a:t>den </a:t>
            </a:r>
            <a:r>
              <a:rPr lang="de-DE" sz="1800" dirty="0" smtClean="0"/>
              <a:t>Tabellenspalten:</a:t>
            </a:r>
          </a:p>
          <a:p>
            <a:r>
              <a:rPr lang="de-DE" sz="1800" dirty="0" smtClean="0"/>
              <a:t>	</a:t>
            </a:r>
            <a:r>
              <a:rPr lang="de-DE" sz="1800" dirty="0" err="1" smtClean="0"/>
              <a:t>birthDate</a:t>
            </a:r>
            <a:r>
              <a:rPr lang="de-DE" sz="1800" dirty="0" smtClean="0"/>
              <a:t>: 	</a:t>
            </a:r>
            <a:r>
              <a:rPr lang="de-DE" sz="1800" dirty="0" err="1" smtClean="0">
                <a:latin typeface="Consolas" panose="020B0609020204030204" pitchFamily="49" charset="0"/>
              </a:rPr>
              <a:t>birthDate.substring</a:t>
            </a:r>
            <a:r>
              <a:rPr lang="de-DE" sz="1800" dirty="0" smtClean="0">
                <a:latin typeface="Consolas" panose="020B0609020204030204" pitchFamily="49" charset="0"/>
              </a:rPr>
              <a:t>(0, 4)</a:t>
            </a:r>
          </a:p>
          <a:p>
            <a:r>
              <a:rPr lang="de-DE" sz="1800" dirty="0" smtClean="0"/>
              <a:t>	</a:t>
            </a:r>
            <a:r>
              <a:rPr lang="de-DE" sz="1800" dirty="0" err="1" smtClean="0"/>
              <a:t>gender</a:t>
            </a:r>
            <a:r>
              <a:rPr lang="de-DE" sz="1800" dirty="0" smtClean="0"/>
              <a:t>: 	</a:t>
            </a:r>
            <a:r>
              <a:rPr lang="de-DE" sz="1800" dirty="0" err="1" smtClean="0">
                <a:latin typeface="Consolas" panose="020B0609020204030204" pitchFamily="49" charset="0"/>
              </a:rPr>
              <a:t>gender</a:t>
            </a:r>
            <a:endParaRPr lang="de-DE" sz="1800" dirty="0" smtClean="0">
              <a:latin typeface="Consolas" panose="020B0609020204030204" pitchFamily="49" charset="0"/>
            </a:endParaRPr>
          </a:p>
          <a:p>
            <a:r>
              <a:rPr lang="de-DE" sz="1800" dirty="0" smtClean="0"/>
              <a:t>erzeugt werden.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74117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smtClean="0"/>
              <a:t>Import </a:t>
            </a:r>
            <a:r>
              <a:rPr dirty="0"/>
              <a:t>der </a:t>
            </a:r>
            <a:r>
              <a:rPr dirty="0" err="1"/>
              <a:t>verflachten</a:t>
            </a:r>
            <a:r>
              <a:rPr dirty="0"/>
              <a:t> FHIR-</a:t>
            </a:r>
            <a:r>
              <a:rPr dirty="0" err="1"/>
              <a:t>Daten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dirty="0" err="1">
                <a:latin typeface="Courier"/>
              </a:rPr>
              <a:t>data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</a:t>
            </a:r>
            <a:r>
              <a:rPr sz="1600" dirty="0" smtClean="0">
                <a:solidFill>
                  <a:srgbClr val="06287E"/>
                </a:solidFill>
                <a:latin typeface="Courier"/>
              </a:rPr>
              <a:t>read.csv</a:t>
            </a:r>
            <a:r>
              <a:rPr sz="1600" dirty="0" smtClean="0">
                <a:latin typeface="Courier"/>
              </a:rPr>
              <a:t>(</a:t>
            </a:r>
            <a:r>
              <a:rPr sz="1600" dirty="0" smtClean="0">
                <a:solidFill>
                  <a:srgbClr val="4070A0"/>
                </a:solidFill>
                <a:latin typeface="Courier"/>
              </a:rPr>
              <a:t>"http://localhost:8080/</a:t>
            </a:r>
            <a:r>
              <a:rPr sz="1600" dirty="0" err="1" smtClean="0">
                <a:solidFill>
                  <a:srgbClr val="4070A0"/>
                </a:solidFill>
                <a:latin typeface="Courier"/>
              </a:rPr>
              <a:t>fhir</a:t>
            </a:r>
            <a:r>
              <a:rPr sz="1600" dirty="0" smtClean="0">
                <a:solidFill>
                  <a:srgbClr val="4070A0"/>
                </a:solidFill>
                <a:latin typeface="Courier"/>
              </a:rPr>
              <a:t>/Patient?_</a:t>
            </a:r>
            <a:r>
              <a:rPr sz="1600" dirty="0" err="1" smtClean="0">
                <a:solidFill>
                  <a:srgbClr val="4070A0"/>
                </a:solidFill>
                <a:latin typeface="Courier"/>
              </a:rPr>
              <a:t>has:Condition:subject:code</a:t>
            </a:r>
            <a:r>
              <a:rPr sz="1600" dirty="0" smtClean="0">
                <a:solidFill>
                  <a:srgbClr val="4070A0"/>
                </a:solidFill>
                <a:latin typeface="Courier"/>
              </a:rPr>
              <a:t>=I11.00&amp;__limit=1000000&amp;__columns=birthDate%3AbirthDate.substring(0%5C%2C4)%40join(%22%20%22)%2Cgender%3Agender%40join(%22%22)"</a:t>
            </a:r>
            <a:r>
              <a:rPr sz="1600" dirty="0" smtClean="0">
                <a:latin typeface="Courier"/>
              </a:rPr>
              <a:t>)</a:t>
            </a:r>
            <a:endParaRPr sz="1600" dirty="0">
              <a:latin typeface="Courier"/>
            </a:endParaRPr>
          </a:p>
          <a:p>
            <a:pPr lvl="1"/>
            <a:r>
              <a:rPr sz="2400" dirty="0" err="1"/>
              <a:t>Angabe</a:t>
            </a:r>
            <a:r>
              <a:rPr sz="2400" dirty="0"/>
              <a:t> des FhirExtinguisher-Links in der read.csv-</a:t>
            </a:r>
            <a:r>
              <a:rPr sz="2400" dirty="0" err="1"/>
              <a:t>Methode</a:t>
            </a:r>
            <a:endParaRPr sz="2400" dirty="0"/>
          </a:p>
          <a:p>
            <a:pPr lvl="2"/>
            <a:r>
              <a:rPr lang="de-DE" sz="2000" dirty="0" smtClean="0"/>
              <a:t>Vorteil: Immer „frische Daten“</a:t>
            </a:r>
          </a:p>
          <a:p>
            <a:pPr lvl="2"/>
            <a:r>
              <a:rPr sz="2000" dirty="0" err="1" smtClean="0"/>
              <a:t>Nachteil</a:t>
            </a:r>
            <a:r>
              <a:rPr sz="2000" dirty="0"/>
              <a:t>: FhirExtinguisher muss </a:t>
            </a:r>
            <a:r>
              <a:rPr sz="2000" dirty="0" err="1"/>
              <a:t>während</a:t>
            </a:r>
            <a:r>
              <a:rPr sz="2000" dirty="0"/>
              <a:t> </a:t>
            </a:r>
            <a:r>
              <a:rPr sz="2000" dirty="0" err="1"/>
              <a:t>Skript-Ausführung</a:t>
            </a:r>
            <a:r>
              <a:rPr sz="2000" dirty="0"/>
              <a:t> </a:t>
            </a:r>
            <a:r>
              <a:rPr sz="2000" dirty="0" err="1"/>
              <a:t>laufen</a:t>
            </a:r>
            <a:endParaRPr sz="2000" dirty="0"/>
          </a:p>
          <a:p>
            <a:pPr lvl="2"/>
            <a:r>
              <a:rPr sz="2000" dirty="0" err="1"/>
              <a:t>Nachteil</a:t>
            </a:r>
            <a:r>
              <a:rPr sz="2000" dirty="0"/>
              <a:t>: </a:t>
            </a:r>
            <a:r>
              <a:rPr sz="2000" dirty="0" err="1"/>
              <a:t>Dauert</a:t>
            </a:r>
            <a:r>
              <a:rPr sz="2000" dirty="0"/>
              <a:t> </a:t>
            </a:r>
            <a:r>
              <a:rPr sz="2000" dirty="0" err="1" smtClean="0"/>
              <a:t>länger</a:t>
            </a:r>
            <a:r>
              <a:rPr lang="de-DE" sz="2000" dirty="0"/>
              <a:t/>
            </a:r>
            <a:br>
              <a:rPr lang="de-DE" sz="2000" dirty="0"/>
            </a:br>
            <a:endParaRPr sz="2000" dirty="0"/>
          </a:p>
          <a:p>
            <a:r>
              <a:rPr sz="1600" i="1" dirty="0" smtClean="0">
                <a:solidFill>
                  <a:srgbClr val="60A0B0"/>
                </a:solidFill>
                <a:latin typeface="Courier"/>
              </a:rPr>
              <a:t>#http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://localhost:8080/fhir/Patient?_has:Condition:subject:code=I11.00&amp;__limit=1000000&amp;__columns=birthDate%3AbirthDate.substring(0%5C%2C4)%40join(%22%20%22)%2Cgender%3Agender%40join(%22%22)</a:t>
            </a:r>
            <a:r>
              <a:rPr sz="1600" dirty="0"/>
              <a:t/>
            </a:r>
            <a:br>
              <a:rPr sz="1600" dirty="0"/>
            </a:br>
            <a:r>
              <a:rPr sz="1600" dirty="0" err="1">
                <a:latin typeface="Courier"/>
              </a:rPr>
              <a:t>data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6287E"/>
                </a:solidFill>
                <a:latin typeface="Courier"/>
              </a:rPr>
              <a:t>read.csv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70A0"/>
                </a:solidFill>
                <a:latin typeface="Courier"/>
              </a:rPr>
              <a:t>"Patient__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has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Condition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subject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solidFill>
                  <a:srgbClr val="4070A0"/>
                </a:solidFill>
                <a:latin typeface="Courier"/>
              </a:rPr>
              <a:t>code</a:t>
            </a:r>
            <a:r>
              <a:rPr sz="1600" dirty="0">
                <a:solidFill>
                  <a:srgbClr val="4070A0"/>
                </a:solidFill>
                <a:latin typeface="Courier"/>
              </a:rPr>
              <a:t>=I11.00_2021-02-11_11-32-01.csv"</a:t>
            </a:r>
            <a:r>
              <a:rPr sz="1600" dirty="0">
                <a:latin typeface="Courier"/>
              </a:rPr>
              <a:t>)</a:t>
            </a:r>
          </a:p>
          <a:p>
            <a:pPr lvl="1"/>
            <a:r>
              <a:rPr sz="2400" dirty="0" err="1"/>
              <a:t>Einlesen</a:t>
            </a:r>
            <a:r>
              <a:rPr sz="2400" dirty="0"/>
              <a:t> </a:t>
            </a:r>
            <a:r>
              <a:rPr sz="2400" dirty="0" err="1"/>
              <a:t>einer</a:t>
            </a:r>
            <a:r>
              <a:rPr sz="2400" dirty="0"/>
              <a:t> </a:t>
            </a:r>
            <a:r>
              <a:rPr sz="2400" dirty="0" err="1"/>
              <a:t>heruntergeladenen</a:t>
            </a:r>
            <a:r>
              <a:rPr sz="2400" dirty="0"/>
              <a:t> CSV-</a:t>
            </a:r>
            <a:r>
              <a:rPr sz="2400" dirty="0" err="1"/>
              <a:t>Datei</a:t>
            </a:r>
            <a:endParaRPr sz="2400" dirty="0"/>
          </a:p>
          <a:p>
            <a:pPr lvl="2"/>
            <a:r>
              <a:rPr sz="2000" dirty="0"/>
              <a:t>Tipp: Link </a:t>
            </a:r>
            <a:r>
              <a:rPr sz="2000" dirty="0" err="1"/>
              <a:t>als</a:t>
            </a:r>
            <a:r>
              <a:rPr sz="2000" dirty="0"/>
              <a:t> </a:t>
            </a:r>
            <a:r>
              <a:rPr sz="2000" dirty="0" err="1"/>
              <a:t>Kommentar</a:t>
            </a:r>
            <a:r>
              <a:rPr sz="2000" dirty="0"/>
              <a:t> </a:t>
            </a:r>
            <a:r>
              <a:rPr sz="2000" dirty="0" err="1"/>
              <a:t>aufbewahren</a:t>
            </a:r>
            <a:r>
              <a:rPr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46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smtClean="0"/>
              <a:t>Import </a:t>
            </a:r>
            <a:r>
              <a:rPr dirty="0"/>
              <a:t>der </a:t>
            </a:r>
            <a:r>
              <a:rPr dirty="0" err="1"/>
              <a:t>verflachten</a:t>
            </a:r>
            <a:r>
              <a:rPr dirty="0"/>
              <a:t> FHIR-</a:t>
            </a:r>
            <a:r>
              <a:rPr dirty="0" err="1"/>
              <a:t>Daten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07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birthDate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4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smtClean="0"/>
              <a:t>Alter </a:t>
            </a:r>
            <a:r>
              <a:rPr dirty="0" err="1"/>
              <a:t>berechnen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Daten enthalten ohnehin nur das Geburtsjahr, daher kann einfach die Differenz zum aktuellen Jahr bestimmt werden</a:t>
            </a:r>
            <a:r>
              <a:rPr sz="2400" dirty="0" smtClean="0"/>
              <a:t>:</a:t>
            </a:r>
            <a:br>
              <a:rPr sz="2400" dirty="0" smtClean="0"/>
            </a:br>
            <a:endParaRPr sz="2400" dirty="0"/>
          </a:p>
          <a:p>
            <a:r>
              <a:rPr sz="2400" dirty="0" err="1">
                <a:latin typeface="Courier"/>
              </a:rPr>
              <a:t>data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>
                <a:latin typeface="Courier"/>
              </a:rPr>
              <a:t>age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2021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-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latin typeface="Courier"/>
              </a:rPr>
              <a:t>data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>
                <a:latin typeface="Courier"/>
              </a:rPr>
              <a:t>birthDate</a:t>
            </a:r>
            <a:r>
              <a:rPr sz="2400" dirty="0"/>
              <a:t/>
            </a:r>
            <a:br>
              <a:rPr sz="2400" dirty="0"/>
            </a:br>
            <a:endParaRPr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04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07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birthDate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90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87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err="1" smtClean="0"/>
              <a:t>Einteilen</a:t>
            </a:r>
            <a:r>
              <a:rPr dirty="0" smtClean="0"/>
              <a:t> </a:t>
            </a:r>
            <a:r>
              <a:rPr dirty="0"/>
              <a:t>der </a:t>
            </a:r>
            <a:r>
              <a:rPr dirty="0" err="1"/>
              <a:t>Einträge</a:t>
            </a:r>
            <a:r>
              <a:rPr dirty="0"/>
              <a:t> in </a:t>
            </a:r>
            <a:r>
              <a:rPr dirty="0" err="1"/>
              <a:t>Altersgruppen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2400" dirty="0"/>
              <a:t>Der R-</a:t>
            </a:r>
            <a:r>
              <a:rPr sz="2400" dirty="0" err="1"/>
              <a:t>Befehl</a:t>
            </a:r>
            <a:r>
              <a:rPr sz="2400" dirty="0"/>
              <a:t> “cut” </a:t>
            </a:r>
            <a:r>
              <a:rPr sz="2400" dirty="0" err="1"/>
              <a:t>erledigt</a:t>
            </a:r>
            <a:r>
              <a:rPr sz="2400" dirty="0"/>
              <a:t> das </a:t>
            </a:r>
            <a:r>
              <a:rPr sz="2400" dirty="0" err="1"/>
              <a:t>für</a:t>
            </a:r>
            <a:r>
              <a:rPr sz="2400" dirty="0"/>
              <a:t> </a:t>
            </a:r>
            <a:r>
              <a:rPr sz="2400" dirty="0" err="1"/>
              <a:t>uns</a:t>
            </a:r>
            <a:r>
              <a:rPr sz="2400" dirty="0"/>
              <a:t>:</a:t>
            </a:r>
          </a:p>
          <a:p>
            <a:endParaRPr sz="1600" dirty="0">
              <a:latin typeface="Courier"/>
            </a:endParaRPr>
          </a:p>
          <a:p>
            <a:endParaRPr lang="de-DE" sz="1600" dirty="0" smtClean="0">
              <a:latin typeface="Courier"/>
            </a:endParaRPr>
          </a:p>
          <a:p>
            <a:endParaRPr lang="de-DE" sz="1600" dirty="0">
              <a:latin typeface="Courier"/>
            </a:endParaRPr>
          </a:p>
          <a:p>
            <a:endParaRPr lang="de-DE" sz="1600" dirty="0" smtClean="0">
              <a:latin typeface="Courier"/>
            </a:endParaRPr>
          </a:p>
          <a:p>
            <a:r>
              <a:rPr sz="2400" dirty="0" err="1" smtClean="0">
                <a:latin typeface="Courier"/>
              </a:rPr>
              <a:t>data</a:t>
            </a:r>
            <a:r>
              <a:rPr sz="2400" dirty="0" err="1" smtClean="0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 smtClean="0">
                <a:latin typeface="Courier"/>
              </a:rPr>
              <a:t>ageG</a:t>
            </a:r>
            <a:r>
              <a:rPr sz="2400" dirty="0" smtClean="0">
                <a:latin typeface="Courier"/>
              </a:rPr>
              <a:t> </a:t>
            </a:r>
            <a:r>
              <a:rPr sz="2400" dirty="0" smtClean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 err="1" smtClean="0">
                <a:solidFill>
                  <a:srgbClr val="06287E"/>
                </a:solidFill>
                <a:latin typeface="Courier"/>
              </a:rPr>
              <a:t>cut</a:t>
            </a:r>
            <a:r>
              <a:rPr sz="2400" dirty="0" smtClean="0">
                <a:latin typeface="Courier"/>
              </a:rPr>
              <a:t>(</a:t>
            </a:r>
            <a:r>
              <a:rPr sz="2400" dirty="0" err="1" smtClean="0">
                <a:latin typeface="Courier"/>
              </a:rPr>
              <a:t>data</a:t>
            </a:r>
            <a:r>
              <a:rPr sz="2400" dirty="0" err="1" smtClean="0">
                <a:solidFill>
                  <a:srgbClr val="4070A0"/>
                </a:solidFill>
                <a:latin typeface="Courier"/>
              </a:rPr>
              <a:t>$</a:t>
            </a:r>
            <a:r>
              <a:rPr sz="2400" dirty="0" err="1" smtClean="0">
                <a:latin typeface="Courier"/>
              </a:rPr>
              <a:t>age</a:t>
            </a:r>
            <a:r>
              <a:rPr sz="2400" dirty="0">
                <a:latin typeface="Courier"/>
              </a:rPr>
              <a:t>, </a:t>
            </a:r>
            <a:r>
              <a:rPr sz="2400" dirty="0" err="1" smtClean="0">
                <a:solidFill>
                  <a:srgbClr val="7D9029"/>
                </a:solidFill>
                <a:latin typeface="Courier"/>
              </a:rPr>
              <a:t>breaks</a:t>
            </a:r>
            <a:r>
              <a:rPr sz="2400" dirty="0" smtClean="0">
                <a:solidFill>
                  <a:srgbClr val="7D9029"/>
                </a:solidFill>
                <a:latin typeface="Courier"/>
              </a:rPr>
              <a:t>=</a:t>
            </a:r>
            <a:r>
              <a:rPr sz="2400" dirty="0" smtClean="0">
                <a:solidFill>
                  <a:srgbClr val="06287E"/>
                </a:solidFill>
                <a:latin typeface="Courier"/>
              </a:rPr>
              <a:t>c</a:t>
            </a:r>
            <a:r>
              <a:rPr sz="2400" dirty="0" smtClean="0">
                <a:latin typeface="Courier"/>
              </a:rPr>
              <a:t>(</a:t>
            </a:r>
            <a:r>
              <a:rPr sz="2400" dirty="0" smtClean="0">
                <a:solidFill>
                  <a:srgbClr val="40A070"/>
                </a:solidFill>
                <a:latin typeface="Courier"/>
              </a:rPr>
              <a:t>0</a:t>
            </a:r>
            <a:r>
              <a:rPr sz="2400" dirty="0">
                <a:latin typeface="Courier"/>
              </a:rPr>
              <a:t>,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10</a:t>
            </a:r>
            <a:r>
              <a:rPr sz="2400" dirty="0">
                <a:latin typeface="Courier"/>
              </a:rPr>
              <a:t>, </a:t>
            </a:r>
            <a:r>
              <a:rPr sz="2400" dirty="0" smtClean="0">
                <a:solidFill>
                  <a:srgbClr val="40A070"/>
                </a:solidFill>
                <a:latin typeface="Courier"/>
              </a:rPr>
              <a:t>20</a:t>
            </a:r>
            <a:r>
              <a:rPr sz="2400" dirty="0" smtClean="0">
                <a:latin typeface="Courier"/>
              </a:rPr>
              <a:t>, [</a:t>
            </a:r>
            <a:r>
              <a:rPr lang="de-DE" sz="2400" dirty="0" smtClean="0">
                <a:latin typeface="Courier"/>
              </a:rPr>
              <a:t>…]</a:t>
            </a:r>
            <a:r>
              <a:rPr sz="2400" dirty="0" smtClean="0">
                <a:latin typeface="Courier"/>
              </a:rPr>
              <a:t>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90</a:t>
            </a:r>
            <a:r>
              <a:rPr sz="2400" dirty="0">
                <a:latin typeface="Courier"/>
              </a:rPr>
              <a:t>,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999</a:t>
            </a:r>
            <a:r>
              <a:rPr sz="2400" dirty="0">
                <a:latin typeface="Courier"/>
              </a:rPr>
              <a:t>))</a:t>
            </a:r>
            <a:r>
              <a:rPr sz="1600" dirty="0"/>
              <a:t/>
            </a:r>
            <a:br>
              <a:rPr sz="1600" dirty="0"/>
            </a:br>
            <a:endParaRPr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022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07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 err="1"/>
                        <a:t>birthDate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ageG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dirty="0"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(30,40]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(40,50]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(80,90]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(60,70]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(50,60]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(70,80]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(20,30]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dirty="0" err="1" smtClean="0"/>
              <a:t>Gruppierung</a:t>
            </a:r>
            <a:r>
              <a:rPr dirty="0" smtClean="0"/>
              <a:t> </a:t>
            </a:r>
            <a:r>
              <a:rPr dirty="0" err="1"/>
              <a:t>nach</a:t>
            </a:r>
            <a:r>
              <a:rPr dirty="0"/>
              <a:t> </a:t>
            </a:r>
            <a:r>
              <a:rPr dirty="0" err="1"/>
              <a:t>Altersgruppe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 err="1">
                <a:solidFill>
                  <a:srgbClr val="06287E"/>
                </a:solidFill>
                <a:latin typeface="Courier"/>
              </a:rPr>
              <a:t>library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tidyverse</a:t>
            </a:r>
            <a:r>
              <a:rPr sz="2400" dirty="0">
                <a:latin typeface="Courier"/>
              </a:rPr>
              <a:t>)</a:t>
            </a:r>
            <a:r>
              <a:rPr sz="2400" dirty="0"/>
              <a:t/>
            </a:r>
            <a:br>
              <a:rPr sz="2400" dirty="0"/>
            </a:br>
            <a:r>
              <a:rPr sz="2400" dirty="0" err="1">
                <a:latin typeface="Courier"/>
              </a:rPr>
              <a:t>stratified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sz="2400" dirty="0">
                <a:latin typeface="Courier"/>
              </a:rPr>
              <a:t>(</a:t>
            </a:r>
            <a:r>
              <a:rPr sz="2400" dirty="0"/>
              <a:t/>
            </a:r>
            <a:br>
              <a:rPr sz="2400" dirty="0"/>
            </a:br>
            <a:r>
              <a:rPr sz="2400" dirty="0">
                <a:latin typeface="Courier"/>
              </a:rPr>
              <a:t>  </a:t>
            </a:r>
            <a:r>
              <a:rPr sz="2400" dirty="0" err="1">
                <a:latin typeface="Courier"/>
              </a:rPr>
              <a:t>data</a:t>
            </a:r>
            <a:r>
              <a:rPr sz="2400" dirty="0"/>
              <a:t/>
            </a:r>
            <a:br>
              <a:rPr sz="2400" dirty="0"/>
            </a:br>
            <a:r>
              <a:rPr sz="2400" dirty="0">
                <a:latin typeface="Courier"/>
              </a:rPr>
              <a:t>   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gender</a:t>
            </a:r>
            <a:r>
              <a:rPr sz="2400" dirty="0">
                <a:latin typeface="Courier"/>
              </a:rPr>
              <a:t>, </a:t>
            </a:r>
            <a:r>
              <a:rPr sz="2400" dirty="0" err="1">
                <a:latin typeface="Courier"/>
              </a:rPr>
              <a:t>ageG</a:t>
            </a:r>
            <a:r>
              <a:rPr sz="2400" dirty="0">
                <a:latin typeface="Courier"/>
              </a:rPr>
              <a:t>)</a:t>
            </a:r>
            <a:r>
              <a:rPr sz="2400" dirty="0"/>
              <a:t/>
            </a:r>
            <a:br>
              <a:rPr sz="2400" dirty="0"/>
            </a:br>
            <a:r>
              <a:rPr sz="2400" dirty="0">
                <a:latin typeface="Courier"/>
              </a:rPr>
              <a:t>   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2400" dirty="0">
                <a:latin typeface="Courier"/>
              </a:rPr>
              <a:t>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summarise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count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=</a:t>
            </a:r>
            <a:r>
              <a:rPr sz="2400" dirty="0"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n</a:t>
            </a:r>
            <a:r>
              <a:rPr sz="2400" dirty="0">
                <a:latin typeface="Courier"/>
              </a:rPr>
              <a:t>())</a:t>
            </a:r>
            <a:r>
              <a:rPr sz="2400" dirty="0"/>
              <a:t/>
            </a:r>
            <a:br>
              <a:rPr sz="2400" dirty="0"/>
            </a:br>
            <a:r>
              <a:rPr sz="2400" dirty="0">
                <a:latin typeface="Courier"/>
              </a:rPr>
              <a:t>)</a:t>
            </a:r>
            <a:r>
              <a:rPr sz="2400" dirty="0"/>
              <a:t/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kable</a:t>
            </a:r>
            <a:r>
              <a:rPr sz="2400" dirty="0">
                <a:latin typeface="Courier"/>
              </a:rPr>
              <a:t>(</a:t>
            </a:r>
            <a:r>
              <a:rPr sz="2400" dirty="0" err="1">
                <a:latin typeface="Courier"/>
              </a:rPr>
              <a:t>stratified</a:t>
            </a:r>
            <a:r>
              <a:rPr sz="2400" dirty="0">
                <a:latin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FM_PPT-Vorlage_Apr2013">
  <a:themeElements>
    <a:clrScheme name="Medizinische Fakultät - Ti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edizinische Fakultät - Titel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dizinische Fakultät - T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zinische Fakultät - Tit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zinische Fakultät - Tit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zinische Fakultät - Tit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zinische Fakultät - Tit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dizinische Fakultät - Tit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zinische Fakultät - Tit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zinische Fakultät - Tit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zinische Fakultät - Tit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zinische Fakultät - Tit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zinische Fakultät - Tit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dizinische Fakultät - Tit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5E0A6FEE-DF39-46C0-A6FD-80A01737B058}" vid="{091680F5-242B-498B-A512-D35CBC342F0E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2020_06 Präsentationsvorlage IMI MedFak Design 16x9</Template>
  <TotalTime>0</TotalTime>
  <Words>1164</Words>
  <Application>Microsoft Office PowerPoint</Application>
  <PresentationFormat>Breitbild</PresentationFormat>
  <Paragraphs>862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Consolas</vt:lpstr>
      <vt:lpstr>Courier</vt:lpstr>
      <vt:lpstr>Wingdings</vt:lpstr>
      <vt:lpstr>MFM_PPT-Vorlage_Apr2013</vt:lpstr>
      <vt:lpstr>Stratifizierung von FHIR-Daten im Rahmen von CORD</vt:lpstr>
      <vt:lpstr>  Verflachen der FHIR-Daten in einen DataFrame</vt:lpstr>
      <vt:lpstr>  Import der verflachten FHIR-Daten</vt:lpstr>
      <vt:lpstr>  Import der verflachten FHIR-Daten</vt:lpstr>
      <vt:lpstr>  Alter berechnen</vt:lpstr>
      <vt:lpstr>PowerPoint-Präsentation</vt:lpstr>
      <vt:lpstr>  Einteilen der Einträge in Altersgruppen</vt:lpstr>
      <vt:lpstr>PowerPoint-Präsentation</vt:lpstr>
      <vt:lpstr>  Gruppierung nach Altersgruppe</vt:lpstr>
      <vt:lpstr>PowerPoint-Präsentation</vt:lpstr>
      <vt:lpstr>  Umwandeln ins wide-Format</vt:lpstr>
      <vt:lpstr>  Plotten der Alterspyramide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Storck, Michael</dc:creator>
  <cp:lastModifiedBy>Oehm, Johannes Benedict</cp:lastModifiedBy>
  <cp:revision>14</cp:revision>
  <dcterms:created xsi:type="dcterms:W3CDTF">2020-11-13T12:16:09Z</dcterms:created>
  <dcterms:modified xsi:type="dcterms:W3CDTF">2021-02-15T13:14:13Z</dcterms:modified>
</cp:coreProperties>
</file>