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0" r:id="rId2"/>
    <p:sldId id="383" r:id="rId3"/>
    <p:sldId id="382" r:id="rId4"/>
    <p:sldId id="3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3221E-EDC5-4EFE-85C6-706DE2F52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D69D06-64E6-42AB-90FD-F7C50A351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81303D-7836-4E41-864E-9037BEF9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EFD6-1DD3-4057-B77B-63D29D19C38E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03988A-F9C3-406D-8A2D-9B030B8A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37EA83-720F-4375-9A08-61774554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EC40-7AE6-4B10-A7BF-DF3A8B9FE0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71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BE357-FEB3-4971-8F9E-8C1A4002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DB163C-3F23-423C-B4B2-C87548B5C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CEAE2F-3CDD-41EE-BEC4-0C5A0DE1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EFD6-1DD3-4057-B77B-63D29D19C38E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F586EC-D211-470B-A6D1-755DF09F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42DAAA-3CCE-414E-9351-D918577B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EC40-7AE6-4B10-A7BF-DF3A8B9FE0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4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977C6D-9B73-40CD-9AE8-8966230F4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6C1978-F233-4816-93BF-E974486C0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6D7A5F-911C-421D-A4B0-8903D170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EFD6-1DD3-4057-B77B-63D29D19C38E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940B1B-43D3-4488-9A59-68ACB47F1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FC1D6-261F-4A7A-8498-81F6EA4B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EC40-7AE6-4B10-A7BF-DF3A8B9FE0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78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57868-D84F-4FB8-8589-0772EE23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FA5F20-9A03-4491-8C23-A7AD3597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2EB5FB-B196-4A65-81C0-890FAA6B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EFD6-1DD3-4057-B77B-63D29D19C38E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66D2B0-EB96-4C15-A11A-D50F7862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C4226C-7D1C-4469-BCF1-584E2849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EC40-7AE6-4B10-A7BF-DF3A8B9FE0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11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113B1-1F77-482B-B93E-39275350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823409-E6F4-4B4D-942F-D9FA2F9EE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201F3-299B-4B77-8010-0EB26F0EF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EFD6-1DD3-4057-B77B-63D29D19C38E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11EC80-64E5-4614-8E1E-CBE1140B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3190B9-0530-43A9-83EF-BA80A059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EC40-7AE6-4B10-A7BF-DF3A8B9FE0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75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29C28-D0EB-4ABF-A071-3BAC634E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DB0541-E46D-41F6-B04E-D874CD4C1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71C56B-460B-4AE9-AEDC-B0F0B05F9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6AF2FC-F6F3-43F6-91DF-F751CC53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EFD6-1DD3-4057-B77B-63D29D19C38E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43DDB9-A8FA-4661-B0A9-0ACC7BF8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5E6206-863E-45EE-A5C7-71F4D437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EC40-7AE6-4B10-A7BF-DF3A8B9FE0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6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A11A7-FC13-4842-A26B-FBAE71C4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8AE269-F0F9-4668-9941-C1A629717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19FB03-12CC-408C-8780-1A521A0C2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FC7CA0-92CF-4A91-A192-59CB9A9F7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317086-FE98-447A-8AC5-5A8947180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47D613D-D66E-4C33-A16A-2D4C8E152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EFD6-1DD3-4057-B77B-63D29D19C38E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29DBCBE-5945-4C78-87F1-C7D34A4D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9A04DFF-0403-4DF0-8268-6BC77B22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EC40-7AE6-4B10-A7BF-DF3A8B9FE0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21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9DA46-D941-428C-AA71-7FF5E4EF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7D94E9-EBF5-460A-9D71-C6048578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EFD6-1DD3-4057-B77B-63D29D19C38E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F06C15-84E0-4BDA-9A93-CF64C0DA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3E61A9-7EF3-4A39-B64A-80F012C9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EC40-7AE6-4B10-A7BF-DF3A8B9FE0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82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DCB216B-C26D-4C8F-8C34-09AC0C55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EFD6-1DD3-4057-B77B-63D29D19C38E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D10B58-40ED-48F4-A704-CD2340B3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110423-F3CD-4E4B-975A-B566D08B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EC40-7AE6-4B10-A7BF-DF3A8B9FE0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68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B1192-1D38-4610-88DC-798C3E6BA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A8F377-DA72-493D-AD09-A429CD6D5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0FB0A8-0D89-4CDE-BF10-D26A3BBA7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900161-F28C-404D-850B-1F91577C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EFD6-1DD3-4057-B77B-63D29D19C38E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2D8462-15B2-42BF-9CA0-D49D74DC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202A38-0089-4D7E-99B7-1A412604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EC40-7AE6-4B10-A7BF-DF3A8B9FE0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20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C9C6F-F255-45EB-A07B-0B34FEA2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B3CB64-E064-4DAE-AC22-801352AEC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D7D62B-FAB0-45D1-87E6-FBF37679E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006925-367F-42D3-A405-E9C2B8BAB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EFD6-1DD3-4057-B77B-63D29D19C38E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019238-DC82-4F93-B21C-55DE428D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81131F-7D7F-418A-8C14-96EC2C3A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EC40-7AE6-4B10-A7BF-DF3A8B9FE0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6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A19D12B-D9E5-4BD7-8BE7-5AF76B25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4CD9BD-A028-498F-9A56-EC2776DDF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73B20F-BEC7-4EC5-8DE9-3A66FF537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EEFD6-1DD3-4057-B77B-63D29D19C38E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60A53B-F454-436B-9CBD-BC43B6C03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7D1942-6436-4509-A5BB-ACC15BA2D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CEC40-7AE6-4B10-A7BF-DF3A8B9FE0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25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pic>
        <p:nvPicPr>
          <p:cNvPr id="11" name="Picture 31" descr="Kopf">
            <a:extLst>
              <a:ext uri="{FF2B5EF4-FFF2-40B4-BE49-F238E27FC236}">
                <a16:creationId xmlns:a16="http://schemas.microsoft.com/office/drawing/2014/main" id="{39365AEA-10A7-4399-B672-3C02634A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2215" y="6394273"/>
            <a:ext cx="970523" cy="35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2" descr="Kopf">
            <a:extLst>
              <a:ext uri="{FF2B5EF4-FFF2-40B4-BE49-F238E27FC236}">
                <a16:creationId xmlns:a16="http://schemas.microsoft.com/office/drawing/2014/main" id="{C111B716-72D4-42BA-ADA9-666B831BD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7833" y="6365675"/>
            <a:ext cx="1124468" cy="35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62F32DCA-9CF7-4CA9-BA5F-F7087D6E9F62}"/>
              </a:ext>
            </a:extLst>
          </p:cNvPr>
          <p:cNvSpPr txBox="1"/>
          <p:nvPr/>
        </p:nvSpPr>
        <p:spPr>
          <a:xfrm>
            <a:off x="834100" y="166600"/>
            <a:ext cx="10150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rgbClr val="003754"/>
                </a:solidFill>
              </a:rPr>
              <a:t>Collaboration</a:t>
            </a:r>
            <a:r>
              <a:rPr lang="de-DE" sz="2400" b="1" dirty="0">
                <a:solidFill>
                  <a:srgbClr val="003754"/>
                </a:solidFill>
              </a:rPr>
              <a:t> on Rare </a:t>
            </a:r>
            <a:r>
              <a:rPr lang="de-DE" sz="2400" b="1" dirty="0" err="1">
                <a:solidFill>
                  <a:srgbClr val="003754"/>
                </a:solidFill>
              </a:rPr>
              <a:t>Diseases</a:t>
            </a:r>
            <a:r>
              <a:rPr lang="de-DE" sz="2400" b="1" dirty="0">
                <a:solidFill>
                  <a:srgbClr val="003754"/>
                </a:solidFill>
              </a:rPr>
              <a:t> (CORD-MI)</a:t>
            </a:r>
          </a:p>
          <a:p>
            <a:r>
              <a:rPr lang="de-DE" sz="2400" b="1" dirty="0">
                <a:solidFill>
                  <a:srgbClr val="003754"/>
                </a:solidFill>
              </a:rPr>
              <a:t>in der MI-Initiative des BMBF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43279AB-18C7-4C51-8A74-F850FF2C64A1}"/>
              </a:ext>
            </a:extLst>
          </p:cNvPr>
          <p:cNvSpPr txBox="1"/>
          <p:nvPr/>
        </p:nvSpPr>
        <p:spPr>
          <a:xfrm>
            <a:off x="935831" y="1380962"/>
            <a:ext cx="10515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3754"/>
                </a:solidFill>
              </a:rPr>
              <a:t> </a:t>
            </a:r>
          </a:p>
          <a:p>
            <a:endParaRPr lang="de-DE" sz="3600" dirty="0">
              <a:solidFill>
                <a:srgbClr val="003754"/>
              </a:solidFill>
            </a:endParaRPr>
          </a:p>
          <a:p>
            <a:r>
              <a:rPr lang="de-DE" sz="3600" dirty="0">
                <a:solidFill>
                  <a:srgbClr val="003754"/>
                </a:solidFill>
              </a:rPr>
              <a:t>Aufgabenblock A Teil </a:t>
            </a:r>
            <a:r>
              <a:rPr lang="de-DE" sz="3600" dirty="0" err="1">
                <a:solidFill>
                  <a:srgbClr val="003754"/>
                </a:solidFill>
              </a:rPr>
              <a:t>alterspyramid</a:t>
            </a:r>
            <a:r>
              <a:rPr lang="de-DE" sz="3600" dirty="0">
                <a:solidFill>
                  <a:srgbClr val="003754"/>
                </a:solidFill>
              </a:rPr>
              <a:t> zu rechnen </a:t>
            </a:r>
            <a:r>
              <a:rPr lang="de-DE" sz="3600" dirty="0" err="1">
                <a:solidFill>
                  <a:srgbClr val="003754"/>
                </a:solidFill>
              </a:rPr>
              <a:t>biespiel</a:t>
            </a:r>
            <a:br>
              <a:rPr lang="de-DE" sz="3600" dirty="0">
                <a:solidFill>
                  <a:srgbClr val="003754"/>
                </a:solidFill>
              </a:rPr>
            </a:br>
            <a:r>
              <a:rPr lang="de-DE" sz="3600" dirty="0">
                <a:solidFill>
                  <a:srgbClr val="003754"/>
                </a:solidFill>
              </a:rPr>
              <a:t>im 4. MII-</a:t>
            </a:r>
            <a:r>
              <a:rPr lang="de-DE" sz="3600" dirty="0" err="1">
                <a:solidFill>
                  <a:srgbClr val="003754"/>
                </a:solidFill>
              </a:rPr>
              <a:t>Projektathon</a:t>
            </a:r>
            <a:r>
              <a:rPr lang="de-DE" sz="3600" dirty="0">
                <a:solidFill>
                  <a:srgbClr val="003754"/>
                </a:solidFill>
              </a:rPr>
              <a:t> </a:t>
            </a:r>
          </a:p>
          <a:p>
            <a:r>
              <a:rPr lang="de-DE" dirty="0">
                <a:solidFill>
                  <a:srgbClr val="003754"/>
                </a:solidFill>
              </a:rPr>
              <a:t>	</a:t>
            </a:r>
          </a:p>
          <a:p>
            <a:endParaRPr lang="de-DE" sz="3200" dirty="0">
              <a:solidFill>
                <a:srgbClr val="003754"/>
              </a:solidFill>
            </a:endParaRPr>
          </a:p>
          <a:p>
            <a:endParaRPr lang="de-DE" sz="2000" dirty="0">
              <a:solidFill>
                <a:srgbClr val="003754"/>
              </a:solidFill>
            </a:endParaRPr>
          </a:p>
          <a:p>
            <a:endParaRPr lang="de-DE" sz="2000" dirty="0">
              <a:solidFill>
                <a:srgbClr val="003754"/>
              </a:solidFill>
            </a:endParaRPr>
          </a:p>
          <a:p>
            <a:r>
              <a:rPr lang="de-DE" sz="2000" dirty="0">
                <a:solidFill>
                  <a:srgbClr val="003754"/>
                </a:solidFill>
              </a:rPr>
              <a:t>Breakout-Session des 4. MII-</a:t>
            </a:r>
            <a:r>
              <a:rPr lang="de-DE" sz="2000" dirty="0" err="1">
                <a:solidFill>
                  <a:srgbClr val="003754"/>
                </a:solidFill>
              </a:rPr>
              <a:t>Projektathons</a:t>
            </a:r>
            <a:endParaRPr lang="de-DE" sz="2000" dirty="0">
              <a:solidFill>
                <a:srgbClr val="003754"/>
              </a:solidFill>
            </a:endParaRPr>
          </a:p>
          <a:p>
            <a:r>
              <a:rPr lang="de-DE" sz="2000" dirty="0">
                <a:solidFill>
                  <a:srgbClr val="003754"/>
                </a:solidFill>
              </a:rPr>
              <a:t>Freitag, 12. März 2021 | 14:00 – 16:00 Uhr </a:t>
            </a:r>
          </a:p>
        </p:txBody>
      </p:sp>
    </p:spTree>
    <p:extLst>
      <p:ext uri="{BB962C8B-B14F-4D97-AF65-F5344CB8AC3E}">
        <p14:creationId xmlns:p14="http://schemas.microsoft.com/office/powerpoint/2010/main" val="179688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34100" y="166600"/>
            <a:ext cx="10150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Um Alters </a:t>
            </a:r>
            <a:r>
              <a:rPr lang="de-DE" sz="2400" b="1" dirty="0" err="1">
                <a:solidFill>
                  <a:srgbClr val="003754"/>
                </a:solidFill>
              </a:rPr>
              <a:t>Pyramid</a:t>
            </a:r>
            <a:r>
              <a:rPr lang="de-DE" sz="2400" b="1" dirty="0">
                <a:solidFill>
                  <a:srgbClr val="003754"/>
                </a:solidFill>
              </a:rPr>
              <a:t> zu rechnen</a:t>
            </a:r>
          </a:p>
        </p:txBody>
      </p:sp>
      <p:pic>
        <p:nvPicPr>
          <p:cNvPr id="11" name="Picture 31" descr="Kopf">
            <a:extLst>
              <a:ext uri="{FF2B5EF4-FFF2-40B4-BE49-F238E27FC236}">
                <a16:creationId xmlns:a16="http://schemas.microsoft.com/office/drawing/2014/main" id="{39365AEA-10A7-4399-B672-3C02634A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2215" y="6394273"/>
            <a:ext cx="970523" cy="35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2" descr="Kopf">
            <a:extLst>
              <a:ext uri="{FF2B5EF4-FFF2-40B4-BE49-F238E27FC236}">
                <a16:creationId xmlns:a16="http://schemas.microsoft.com/office/drawing/2014/main" id="{C111B716-72D4-42BA-ADA9-666B831BD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7833" y="6365675"/>
            <a:ext cx="1124468" cy="35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43E2F2B8-6B51-4AAF-B5E6-A88F4654442F}"/>
              </a:ext>
            </a:extLst>
          </p:cNvPr>
          <p:cNvSpPr/>
          <p:nvPr/>
        </p:nvSpPr>
        <p:spPr>
          <a:xfrm>
            <a:off x="575035" y="1204919"/>
            <a:ext cx="110482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Nehmen 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Geschlechht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 Alter, Anzahl</a:t>
            </a:r>
          </a:p>
          <a:p>
            <a:r>
              <a:rPr lang="de-DE" b="0" dirty="0" err="1">
                <a:effectLst/>
                <a:latin typeface="Consolas" panose="020B0609020204030204" pitchFamily="49" charset="0"/>
              </a:rPr>
              <a:t>stratified</a:t>
            </a:r>
            <a:r>
              <a:rPr lang="de-DE" b="0" dirty="0">
                <a:effectLst/>
                <a:latin typeface="Consolas" panose="020B0609020204030204" pitchFamily="49" charset="0"/>
              </a:rPr>
              <a:t> &lt;- 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result</a:t>
            </a:r>
            <a:r>
              <a:rPr lang="de-DE" b="0" dirty="0">
                <a:effectLst/>
                <a:latin typeface="Consolas" panose="020B0609020204030204" pitchFamily="49" charset="0"/>
              </a:rPr>
              <a:t>[,c('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AngabeGeschlecht</a:t>
            </a:r>
            <a:r>
              <a:rPr lang="de-DE" b="0" dirty="0">
                <a:effectLst/>
                <a:latin typeface="Consolas" panose="020B0609020204030204" pitchFamily="49" charset="0"/>
              </a:rPr>
              <a:t>','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AngabeAlter</a:t>
            </a:r>
            <a:r>
              <a:rPr lang="de-DE" b="0" dirty="0">
                <a:effectLst/>
                <a:latin typeface="Consolas" panose="020B0609020204030204" pitchFamily="49" charset="0"/>
              </a:rPr>
              <a:t>','Anzahl')]</a:t>
            </a:r>
          </a:p>
          <a:p>
            <a:r>
              <a:rPr lang="de-DE" b="0" dirty="0" err="1">
                <a:effectLst/>
                <a:latin typeface="Consolas" panose="020B0609020204030204" pitchFamily="49" charset="0"/>
              </a:rPr>
              <a:t>stratified_female</a:t>
            </a:r>
            <a:r>
              <a:rPr lang="de-DE" b="0" dirty="0">
                <a:effectLst/>
                <a:latin typeface="Consolas" panose="020B0609020204030204" pitchFamily="49" charset="0"/>
              </a:rPr>
              <a:t> &lt;- (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data</a:t>
            </a:r>
            <a:r>
              <a:rPr lang="de-DE" b="0" dirty="0">
                <a:effectLst/>
                <a:latin typeface="Consolas" panose="020B0609020204030204" pitchFamily="49" charset="0"/>
              </a:rPr>
              <a:t> = 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stratified</a:t>
            </a:r>
            <a:r>
              <a:rPr lang="de-DE" b="0" dirty="0">
                <a:effectLst/>
                <a:latin typeface="Consolas" panose="020B0609020204030204" pitchFamily="49" charset="0"/>
              </a:rPr>
              <a:t> %&gt;% 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subset</a:t>
            </a:r>
            <a:r>
              <a:rPr lang="de-DE" b="0" dirty="0"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AngabeGeschlecht</a:t>
            </a:r>
            <a:r>
              <a:rPr lang="de-DE" b="0" dirty="0">
                <a:effectLst/>
                <a:latin typeface="Consolas" panose="020B0609020204030204" pitchFamily="49" charset="0"/>
              </a:rPr>
              <a:t>=="f"))</a:t>
            </a:r>
          </a:p>
          <a:p>
            <a:r>
              <a:rPr lang="de-DE" b="0" dirty="0" err="1">
                <a:effectLst/>
                <a:latin typeface="Consolas" panose="020B0609020204030204" pitchFamily="49" charset="0"/>
              </a:rPr>
              <a:t>stratified_male</a:t>
            </a:r>
            <a:r>
              <a:rPr lang="de-DE" b="0" dirty="0">
                <a:effectLst/>
                <a:latin typeface="Consolas" panose="020B0609020204030204" pitchFamily="49" charset="0"/>
              </a:rPr>
              <a:t> &lt;- (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data</a:t>
            </a:r>
            <a:r>
              <a:rPr lang="de-DE" b="0" dirty="0">
                <a:effectLst/>
                <a:latin typeface="Consolas" panose="020B0609020204030204" pitchFamily="49" charset="0"/>
              </a:rPr>
              <a:t> = 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stratified</a:t>
            </a:r>
            <a:r>
              <a:rPr lang="de-DE" b="0" dirty="0">
                <a:effectLst/>
                <a:latin typeface="Consolas" panose="020B0609020204030204" pitchFamily="49" charset="0"/>
              </a:rPr>
              <a:t> %&gt;% 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subset</a:t>
            </a:r>
            <a:r>
              <a:rPr lang="de-DE" b="0" dirty="0"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AngabeGeschlecht</a:t>
            </a:r>
            <a:r>
              <a:rPr lang="de-DE" b="0" dirty="0">
                <a:effectLst/>
                <a:latin typeface="Consolas" panose="020B0609020204030204" pitchFamily="49" charset="0"/>
              </a:rPr>
              <a:t>=="m"))%&gt;%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transform</a:t>
            </a:r>
            <a:r>
              <a:rPr lang="de-DE" b="0" dirty="0">
                <a:effectLst/>
                <a:latin typeface="Consolas" panose="020B0609020204030204" pitchFamily="49" charset="0"/>
              </a:rPr>
              <a:t>(Anzahl = (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data</a:t>
            </a:r>
            <a:r>
              <a:rPr lang="de-DE" b="0" dirty="0">
                <a:effectLst/>
                <a:latin typeface="Consolas" panose="020B0609020204030204" pitchFamily="49" charset="0"/>
              </a:rPr>
              <a:t> = 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stratified</a:t>
            </a:r>
            <a:r>
              <a:rPr lang="de-DE" b="0" dirty="0">
                <a:effectLst/>
                <a:latin typeface="Consolas" panose="020B0609020204030204" pitchFamily="49" charset="0"/>
              </a:rPr>
              <a:t> %&gt;% 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subset</a:t>
            </a:r>
            <a:r>
              <a:rPr lang="de-DE" b="0" dirty="0"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AngabeGeschlecht</a:t>
            </a:r>
            <a:r>
              <a:rPr lang="de-DE" b="0" dirty="0">
                <a:effectLst/>
                <a:latin typeface="Consolas" panose="020B0609020204030204" pitchFamily="49" charset="0"/>
              </a:rPr>
              <a:t>=="m"))$Anzahl * -1 )</a:t>
            </a:r>
          </a:p>
          <a:p>
            <a:r>
              <a:rPr lang="de-DE" b="0" dirty="0" err="1">
                <a:effectLst/>
                <a:latin typeface="Consolas" panose="020B0609020204030204" pitchFamily="49" charset="0"/>
              </a:rPr>
              <a:t>stratified_wide</a:t>
            </a:r>
            <a:r>
              <a:rPr lang="de-DE" b="0" dirty="0">
                <a:effectLst/>
                <a:latin typeface="Consolas" panose="020B0609020204030204" pitchFamily="49" charset="0"/>
              </a:rPr>
              <a:t> &lt;- 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rbind</a:t>
            </a:r>
            <a:r>
              <a:rPr lang="de-DE" b="0" dirty="0"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stratified_female,stratified_male</a:t>
            </a:r>
            <a:r>
              <a:rPr lang="de-DE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CE29ECC-2967-4EEA-A4F4-E5796AE0FDA4}"/>
              </a:ext>
            </a:extLst>
          </p:cNvPr>
          <p:cNvSpPr/>
          <p:nvPr/>
        </p:nvSpPr>
        <p:spPr>
          <a:xfrm>
            <a:off x="489504" y="3424531"/>
            <a:ext cx="117024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Abkuerzung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ändern statt "f", "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" und statt "m" "male" verwenden</a:t>
            </a:r>
          </a:p>
          <a:p>
            <a:endParaRPr lang="de-DE" b="0" dirty="0">
              <a:effectLst/>
              <a:latin typeface="Consolas" panose="020B0609020204030204" pitchFamily="49" charset="0"/>
            </a:endParaRPr>
          </a:p>
          <a:p>
            <a:r>
              <a:rPr lang="de-DE" b="0" dirty="0" err="1">
                <a:effectLst/>
                <a:latin typeface="Consolas" panose="020B0609020204030204" pitchFamily="49" charset="0"/>
              </a:rPr>
              <a:t>stratified_wide$AngabeGeschlecht</a:t>
            </a:r>
            <a:r>
              <a:rPr lang="de-DE" b="0" dirty="0">
                <a:effectLst/>
                <a:latin typeface="Consolas" panose="020B0609020204030204" pitchFamily="49" charset="0"/>
              </a:rPr>
              <a:t> [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stratified_wide$AngabeGeschlecht</a:t>
            </a:r>
            <a:r>
              <a:rPr lang="de-DE" b="0" dirty="0">
                <a:effectLst/>
                <a:latin typeface="Consolas" panose="020B0609020204030204" pitchFamily="49" charset="0"/>
              </a:rPr>
              <a:t> == "f"] &lt;- "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female</a:t>
            </a:r>
            <a:r>
              <a:rPr lang="de-DE" b="0" dirty="0"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de-DE" b="0" dirty="0" err="1">
                <a:effectLst/>
                <a:latin typeface="Consolas" panose="020B0609020204030204" pitchFamily="49" charset="0"/>
              </a:rPr>
              <a:t>stratified_wide$AngabeGeschlecht</a:t>
            </a:r>
            <a:r>
              <a:rPr lang="de-DE" b="0" dirty="0">
                <a:effectLst/>
                <a:latin typeface="Consolas" panose="020B0609020204030204" pitchFamily="49" charset="0"/>
              </a:rPr>
              <a:t> [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stratified_wide$AngabeGeschlecht</a:t>
            </a:r>
            <a:r>
              <a:rPr lang="de-DE" b="0" dirty="0">
                <a:effectLst/>
                <a:latin typeface="Consolas" panose="020B0609020204030204" pitchFamily="49" charset="0"/>
              </a:rPr>
              <a:t> == "m"] &lt;- "male"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Labellen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als 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angabe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b="0" dirty="0" err="1">
                <a:effectLst/>
                <a:latin typeface="Consolas" panose="020B0609020204030204" pitchFamily="49" charset="0"/>
              </a:rPr>
              <a:t>names</a:t>
            </a:r>
            <a:r>
              <a:rPr lang="de-DE" b="0" dirty="0"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stratified_wide</a:t>
            </a:r>
            <a:r>
              <a:rPr lang="de-DE" b="0" dirty="0">
                <a:effectLst/>
                <a:latin typeface="Consolas" panose="020B0609020204030204" pitchFamily="49" charset="0"/>
              </a:rPr>
              <a:t>)[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names</a:t>
            </a:r>
            <a:r>
              <a:rPr lang="de-DE" b="0" dirty="0"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stratified_wide</a:t>
            </a:r>
            <a:r>
              <a:rPr lang="de-DE" b="0" dirty="0">
                <a:effectLst/>
                <a:latin typeface="Consolas" panose="020B0609020204030204" pitchFamily="49" charset="0"/>
              </a:rPr>
              <a:t>)== "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AngabeAlter</a:t>
            </a:r>
            <a:r>
              <a:rPr lang="de-DE" b="0" dirty="0">
                <a:effectLst/>
                <a:latin typeface="Consolas" panose="020B0609020204030204" pitchFamily="49" charset="0"/>
              </a:rPr>
              <a:t>"] &lt;- "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ageG</a:t>
            </a:r>
            <a:r>
              <a:rPr lang="de-DE" b="0" dirty="0"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de-DE" b="0" dirty="0" err="1">
                <a:effectLst/>
                <a:latin typeface="Consolas" panose="020B0609020204030204" pitchFamily="49" charset="0"/>
              </a:rPr>
              <a:t>names</a:t>
            </a:r>
            <a:r>
              <a:rPr lang="de-DE" b="0" dirty="0"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stratified_wide</a:t>
            </a:r>
            <a:r>
              <a:rPr lang="de-DE" b="0" dirty="0">
                <a:effectLst/>
                <a:latin typeface="Consolas" panose="020B0609020204030204" pitchFamily="49" charset="0"/>
              </a:rPr>
              <a:t>)[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names</a:t>
            </a:r>
            <a:r>
              <a:rPr lang="de-DE" b="0" dirty="0"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stratified_wide</a:t>
            </a:r>
            <a:r>
              <a:rPr lang="de-DE" b="0" dirty="0">
                <a:effectLst/>
                <a:latin typeface="Consolas" panose="020B0609020204030204" pitchFamily="49" charset="0"/>
              </a:rPr>
              <a:t>)== "Anzahl"] &lt;- "Count"</a:t>
            </a:r>
          </a:p>
          <a:p>
            <a:r>
              <a:rPr lang="de-DE" b="0" dirty="0" err="1">
                <a:effectLst/>
                <a:latin typeface="Consolas" panose="020B0609020204030204" pitchFamily="49" charset="0"/>
              </a:rPr>
              <a:t>names</a:t>
            </a:r>
            <a:r>
              <a:rPr lang="de-DE" b="0" dirty="0"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stratified_wide</a:t>
            </a:r>
            <a:r>
              <a:rPr lang="de-DE" b="0" dirty="0">
                <a:effectLst/>
                <a:latin typeface="Consolas" panose="020B0609020204030204" pitchFamily="49" charset="0"/>
              </a:rPr>
              <a:t>)[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names</a:t>
            </a:r>
            <a:r>
              <a:rPr lang="de-DE" b="0" dirty="0"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stratified_wide</a:t>
            </a:r>
            <a:r>
              <a:rPr lang="de-DE" b="0" dirty="0">
                <a:effectLst/>
                <a:latin typeface="Consolas" panose="020B0609020204030204" pitchFamily="49" charset="0"/>
              </a:rPr>
              <a:t>)== "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AngabeGeschlecht</a:t>
            </a:r>
            <a:r>
              <a:rPr lang="de-DE" b="0" dirty="0">
                <a:effectLst/>
                <a:latin typeface="Consolas" panose="020B0609020204030204" pitchFamily="49" charset="0"/>
              </a:rPr>
              <a:t>"] &lt;- "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gender</a:t>
            </a:r>
            <a:r>
              <a:rPr lang="de-DE" b="0" dirty="0">
                <a:effectLst/>
                <a:latin typeface="Consolas" panose="020B0609020204030204" pitchFamily="49" charset="0"/>
              </a:rPr>
              <a:t>"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98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34100" y="166600"/>
            <a:ext cx="10150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Um Alters </a:t>
            </a:r>
            <a:r>
              <a:rPr lang="de-DE" sz="2400" b="1" dirty="0" err="1">
                <a:solidFill>
                  <a:srgbClr val="003754"/>
                </a:solidFill>
              </a:rPr>
              <a:t>Pyramid</a:t>
            </a:r>
            <a:r>
              <a:rPr lang="de-DE" sz="2400" b="1" dirty="0">
                <a:solidFill>
                  <a:srgbClr val="003754"/>
                </a:solidFill>
              </a:rPr>
              <a:t> zu rechnen</a:t>
            </a:r>
          </a:p>
        </p:txBody>
      </p:sp>
      <p:pic>
        <p:nvPicPr>
          <p:cNvPr id="11" name="Picture 31" descr="Kopf">
            <a:extLst>
              <a:ext uri="{FF2B5EF4-FFF2-40B4-BE49-F238E27FC236}">
                <a16:creationId xmlns:a16="http://schemas.microsoft.com/office/drawing/2014/main" id="{39365AEA-10A7-4399-B672-3C02634A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2215" y="6394273"/>
            <a:ext cx="970523" cy="35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2" descr="Kopf">
            <a:extLst>
              <a:ext uri="{FF2B5EF4-FFF2-40B4-BE49-F238E27FC236}">
                <a16:creationId xmlns:a16="http://schemas.microsoft.com/office/drawing/2014/main" id="{C111B716-72D4-42BA-ADA9-666B831BD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7833" y="6365675"/>
            <a:ext cx="1124468" cy="35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43E2F2B8-6B51-4AAF-B5E6-A88F4654442F}"/>
              </a:ext>
            </a:extLst>
          </p:cNvPr>
          <p:cNvSpPr/>
          <p:nvPr/>
        </p:nvSpPr>
        <p:spPr>
          <a:xfrm>
            <a:off x="575035" y="1204919"/>
            <a:ext cx="11048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Alterspyramid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kozipieren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b="0" dirty="0">
                <a:effectLst/>
                <a:latin typeface="Consolas" panose="020B0609020204030204" pitchFamily="49" charset="0"/>
              </a:rPr>
              <a:t>g &lt;- 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ggplot</a:t>
            </a:r>
            <a:r>
              <a:rPr lang="de-DE" b="0" dirty="0"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stratified_wide,aes</a:t>
            </a:r>
            <a:r>
              <a:rPr lang="de-DE" b="0" dirty="0">
                <a:effectLst/>
                <a:latin typeface="Consolas" panose="020B0609020204030204" pitchFamily="49" charset="0"/>
              </a:rPr>
              <a:t>(x=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Count,y</a:t>
            </a:r>
            <a:r>
              <a:rPr lang="de-DE" b="0" dirty="0">
                <a:effectLst/>
                <a:latin typeface="Consolas" panose="020B0609020204030204" pitchFamily="49" charset="0"/>
              </a:rPr>
              <a:t>=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ageG,fill</a:t>
            </a:r>
            <a:r>
              <a:rPr lang="de-DE" b="0" dirty="0">
                <a:effectLst/>
                <a:latin typeface="Consolas" panose="020B0609020204030204" pitchFamily="49" charset="0"/>
              </a:rPr>
              <a:t>=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gender</a:t>
            </a:r>
            <a:r>
              <a:rPr lang="de-DE" b="0" dirty="0"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de-DE" b="0" dirty="0">
                <a:effectLst/>
                <a:latin typeface="Consolas" panose="020B0609020204030204" pitchFamily="49" charset="0"/>
              </a:rPr>
              <a:t>g + 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geom_bar</a:t>
            </a:r>
            <a:r>
              <a:rPr lang="de-DE" b="0" dirty="0"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stat</a:t>
            </a:r>
            <a:r>
              <a:rPr lang="de-DE" b="0" dirty="0">
                <a:effectLst/>
                <a:latin typeface="Consolas" panose="020B0609020204030204" pitchFamily="49" charset="0"/>
              </a:rPr>
              <a:t>="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identity</a:t>
            </a:r>
            <a:r>
              <a:rPr lang="de-DE" b="0" dirty="0">
                <a:effectLst/>
                <a:latin typeface="Consolas" panose="020B0609020204030204" pitchFamily="49" charset="0"/>
              </a:rPr>
              <a:t>")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FF33739-C8A1-4BB7-895D-4B900A57FA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5774" y="1995120"/>
            <a:ext cx="4166648" cy="402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6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301" y="6386860"/>
            <a:ext cx="815923" cy="35918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34100" y="166600"/>
            <a:ext cx="10150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rgbClr val="003754"/>
                </a:solidFill>
              </a:rPr>
              <a:t>Collaboration</a:t>
            </a:r>
            <a:r>
              <a:rPr lang="de-DE" sz="2400" b="1" dirty="0">
                <a:solidFill>
                  <a:srgbClr val="003754"/>
                </a:solidFill>
              </a:rPr>
              <a:t> on Rare </a:t>
            </a:r>
            <a:r>
              <a:rPr lang="de-DE" sz="2400" b="1" dirty="0" err="1">
                <a:solidFill>
                  <a:srgbClr val="003754"/>
                </a:solidFill>
              </a:rPr>
              <a:t>Diseases</a:t>
            </a:r>
            <a:r>
              <a:rPr lang="de-DE" sz="2400" b="1" dirty="0">
                <a:solidFill>
                  <a:srgbClr val="003754"/>
                </a:solidFill>
              </a:rPr>
              <a:t> (CORD-MI)</a:t>
            </a:r>
          </a:p>
          <a:p>
            <a:r>
              <a:rPr lang="de-DE" sz="2400" b="1" dirty="0">
                <a:solidFill>
                  <a:srgbClr val="003754"/>
                </a:solidFill>
              </a:rPr>
              <a:t>in der MI-Initiative des BMBF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805" y="6440819"/>
            <a:ext cx="565230" cy="214723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3" name="Rechteck 12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19" name="Gerader Verbinder 18"/>
          <p:cNvCxnSpPr/>
          <p:nvPr/>
        </p:nvCxnSpPr>
        <p:spPr>
          <a:xfrm flipV="1">
            <a:off x="-1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813158" y="1302678"/>
            <a:ext cx="105156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3754"/>
                </a:solidFill>
              </a:rPr>
              <a:t> </a:t>
            </a:r>
          </a:p>
          <a:p>
            <a:endParaRPr lang="de-DE" sz="2000" dirty="0">
              <a:solidFill>
                <a:srgbClr val="003754"/>
              </a:solidFill>
            </a:endParaRPr>
          </a:p>
          <a:p>
            <a:endParaRPr lang="de-DE" sz="2000" dirty="0">
              <a:solidFill>
                <a:srgbClr val="003754"/>
              </a:solidFill>
            </a:endParaRPr>
          </a:p>
          <a:p>
            <a:r>
              <a:rPr lang="de-DE" sz="2000" dirty="0">
                <a:solidFill>
                  <a:srgbClr val="003754"/>
                </a:solidFill>
              </a:rPr>
              <a:t>Vielen Dank für Ihre Aufmerksamkeit 	</a:t>
            </a:r>
          </a:p>
          <a:p>
            <a:endParaRPr lang="de-DE" sz="2000" dirty="0">
              <a:solidFill>
                <a:srgbClr val="003754"/>
              </a:solidFill>
            </a:endParaRPr>
          </a:p>
          <a:p>
            <a:endParaRPr lang="de-DE" sz="2000" dirty="0">
              <a:solidFill>
                <a:srgbClr val="003754"/>
              </a:solidFill>
            </a:endParaRPr>
          </a:p>
          <a:p>
            <a:endParaRPr lang="de-DE" sz="2000" dirty="0">
              <a:solidFill>
                <a:srgbClr val="003754"/>
              </a:solidFill>
            </a:endParaRPr>
          </a:p>
          <a:p>
            <a:endParaRPr lang="de-DE" sz="2000" dirty="0">
              <a:solidFill>
                <a:srgbClr val="003754"/>
              </a:solidFill>
            </a:endParaRPr>
          </a:p>
          <a:p>
            <a:r>
              <a:rPr lang="de-DE" sz="2000" dirty="0">
                <a:solidFill>
                  <a:srgbClr val="003754"/>
                </a:solidFill>
              </a:rPr>
              <a:t>Rajesh </a:t>
            </a:r>
            <a:r>
              <a:rPr lang="de-DE" sz="2000" dirty="0" err="1">
                <a:solidFill>
                  <a:srgbClr val="003754"/>
                </a:solidFill>
              </a:rPr>
              <a:t>Murali</a:t>
            </a:r>
            <a:endParaRPr lang="de-DE" sz="1200" dirty="0">
              <a:solidFill>
                <a:srgbClr val="003754"/>
              </a:solidFill>
            </a:endParaRPr>
          </a:p>
          <a:p>
            <a:endParaRPr lang="de-DE" sz="1200" dirty="0">
              <a:solidFill>
                <a:srgbClr val="003754"/>
              </a:solidFill>
            </a:endParaRPr>
          </a:p>
          <a:p>
            <a:endParaRPr lang="de-DE" sz="1200" dirty="0">
              <a:solidFill>
                <a:srgbClr val="003754"/>
              </a:solidFill>
            </a:endParaRPr>
          </a:p>
          <a:p>
            <a:r>
              <a:rPr lang="de-DE" sz="2000" dirty="0" err="1">
                <a:solidFill>
                  <a:srgbClr val="003754"/>
                </a:solidFill>
              </a:rPr>
              <a:t>J.Oehm</a:t>
            </a:r>
            <a:r>
              <a:rPr lang="de-DE" sz="2000" dirty="0">
                <a:solidFill>
                  <a:srgbClr val="003754"/>
                </a:solidFill>
              </a:rPr>
              <a:t>, </a:t>
            </a:r>
            <a:r>
              <a:rPr lang="de-DE" sz="2000" dirty="0" err="1">
                <a:solidFill>
                  <a:srgbClr val="003754"/>
                </a:solidFill>
              </a:rPr>
              <a:t>F.Praßer</a:t>
            </a:r>
            <a:r>
              <a:rPr lang="de-DE" sz="2000" dirty="0">
                <a:solidFill>
                  <a:srgbClr val="003754"/>
                </a:solidFill>
              </a:rPr>
              <a:t>, </a:t>
            </a:r>
            <a:r>
              <a:rPr lang="de-DE" sz="2000" dirty="0" err="1">
                <a:solidFill>
                  <a:srgbClr val="003754"/>
                </a:solidFill>
              </a:rPr>
              <a:t>R.Murali</a:t>
            </a:r>
            <a:r>
              <a:rPr lang="de-DE" sz="2000" dirty="0">
                <a:solidFill>
                  <a:srgbClr val="003754"/>
                </a:solidFill>
              </a:rPr>
              <a:t>, T </a:t>
            </a:r>
            <a:r>
              <a:rPr lang="de-DE" sz="2000" dirty="0" err="1">
                <a:solidFill>
                  <a:srgbClr val="003754"/>
                </a:solidFill>
              </a:rPr>
              <a:t>Kussel</a:t>
            </a:r>
            <a:r>
              <a:rPr lang="de-DE" sz="2000" dirty="0">
                <a:solidFill>
                  <a:srgbClr val="003754"/>
                </a:solidFill>
              </a:rPr>
              <a:t>, Josef Schepers</a:t>
            </a:r>
          </a:p>
          <a:p>
            <a:endParaRPr lang="de-DE" sz="2000" dirty="0">
              <a:solidFill>
                <a:srgbClr val="003754"/>
              </a:solidFill>
            </a:endParaRPr>
          </a:p>
          <a:p>
            <a:endParaRPr lang="de-DE" sz="2000" dirty="0">
              <a:solidFill>
                <a:srgbClr val="003754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517394" y="6383891"/>
            <a:ext cx="316706" cy="365125"/>
          </a:xfrm>
        </p:spPr>
        <p:txBody>
          <a:bodyPr/>
          <a:lstStyle/>
          <a:p>
            <a:fld id="{FB38BD5B-C513-5D48-961B-7A15C2F163C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153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Breitbild</PresentationFormat>
  <Paragraphs>46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Murali, Rajesh</dc:creator>
  <cp:lastModifiedBy>Murali, Rajesh</cp:lastModifiedBy>
  <cp:revision>6</cp:revision>
  <dcterms:created xsi:type="dcterms:W3CDTF">2021-03-11T10:33:01Z</dcterms:created>
  <dcterms:modified xsi:type="dcterms:W3CDTF">2021-03-12T06:24:06Z</dcterms:modified>
</cp:coreProperties>
</file>