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4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6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89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78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9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5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78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6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46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8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7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00562-D2D5-405D-98A7-6C5531ED411B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99CB2-16CA-4E0C-9871-06B168F717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21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439024" y="180385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3754"/>
                </a:solidFill>
              </a:rPr>
              <a:t>CORD-MI-Aufgabenblock A im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  <a:p>
            <a:r>
              <a:rPr lang="de-DE" sz="2400" b="1" dirty="0" smtClean="0">
                <a:solidFill>
                  <a:srgbClr val="003754"/>
                </a:solidFill>
              </a:rPr>
              <a:t>A: </a:t>
            </a:r>
            <a:r>
              <a:rPr lang="de-DE" sz="2400" b="1" dirty="0" smtClean="0">
                <a:solidFill>
                  <a:srgbClr val="003754"/>
                </a:solidFill>
              </a:rPr>
              <a:t>Alterspyramiden für ausgewählte Diagnosen</a:t>
            </a:r>
            <a:endParaRPr lang="de-DE" sz="2400" b="1" dirty="0" smtClean="0">
              <a:solidFill>
                <a:srgbClr val="003754"/>
              </a:solidFill>
            </a:endParaRP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1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4461" y="154587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926" y="2026782"/>
            <a:ext cx="1561531" cy="307701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60556" y="1029398"/>
            <a:ext cx="96739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rgbClr val="003754"/>
                </a:solidFill>
              </a:rPr>
              <a:t>A: Ermitteln und skizzieren Sie Alterspyramiden für ausgewählte Diagnosen</a:t>
            </a:r>
          </a:p>
          <a:p>
            <a:r>
              <a:rPr lang="de-DE" sz="1600" b="1" dirty="0" smtClean="0">
                <a:solidFill>
                  <a:srgbClr val="003754"/>
                </a:solidFill>
              </a:rPr>
              <a:t>https://github.com/medizininformatik-initiative/usecase-cord/tree/master/Projektathon4/Aufgabenblock_A</a:t>
            </a:r>
          </a:p>
          <a:p>
            <a:endParaRPr lang="de-DE" sz="1600" b="1" dirty="0" smtClean="0">
              <a:solidFill>
                <a:srgbClr val="003754"/>
              </a:solidFill>
            </a:endParaRPr>
          </a:p>
          <a:p>
            <a:r>
              <a:rPr lang="de-DE" sz="1600" b="1" dirty="0" err="1" smtClean="0">
                <a:solidFill>
                  <a:srgbClr val="003754"/>
                </a:solidFill>
              </a:rPr>
              <a:t>Schrittsweises</a:t>
            </a:r>
            <a:r>
              <a:rPr lang="de-DE" sz="1600" b="1" dirty="0" smtClean="0">
                <a:solidFill>
                  <a:srgbClr val="003754"/>
                </a:solidFill>
              </a:rPr>
              <a:t> Vorgehen</a:t>
            </a:r>
            <a:endParaRPr lang="de-DE" sz="1600" b="1" dirty="0">
              <a:solidFill>
                <a:srgbClr val="00375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Suchen Sie sich zwei Kooperationsparteien, beispielsweise zwei externe Datenintegrationszentren, und bilden Sie mit diesen eine Dreiergruppe. Geben Sie sich einen Gruppennamen (z.B. UKX-UKY-UMZ).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Ordnen Sie sich in Ihrer Dreiergruppe den drei Mustereinrichtungen AIROLO, BAPU und CYNTHIA der Testdaten auf dem Leipziger FHIR-Server zu (</a:t>
            </a:r>
            <a:r>
              <a:rPr lang="de-DE" sz="1600" u="sng" dirty="0">
                <a:solidFill>
                  <a:srgbClr val="003754"/>
                </a:solidFill>
              </a:rPr>
              <a:t>https://mii-agiop-cord.life.uni-leipzig.de/fhir</a:t>
            </a:r>
            <a:r>
              <a:rPr lang="de-DE" sz="1600" dirty="0">
                <a:solidFill>
                  <a:srgbClr val="003754"/>
                </a:solidFill>
              </a:rPr>
              <a:t>) </a:t>
            </a:r>
            <a:r>
              <a:rPr lang="de-DE" sz="1600" dirty="0"/>
              <a:t> </a:t>
            </a:r>
            <a:endParaRPr lang="de-DE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de-DE" sz="1600" dirty="0" smtClean="0">
                <a:solidFill>
                  <a:srgbClr val="003754"/>
                </a:solidFill>
              </a:rPr>
              <a:t>Wählen Sie Diagnosen aus, für die Sie zunächst die lokalen und dann die zusammengeführten Alterspyramiden berechnen wollen, beispielweise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Instabile Angina </a:t>
            </a:r>
            <a:r>
              <a:rPr lang="de-DE" sz="1600" dirty="0" err="1" smtClean="0">
                <a:solidFill>
                  <a:srgbClr val="003754"/>
                </a:solidFill>
              </a:rPr>
              <a:t>pectoris</a:t>
            </a:r>
            <a:r>
              <a:rPr lang="de-DE" sz="1600" dirty="0" smtClean="0">
                <a:solidFill>
                  <a:srgbClr val="003754"/>
                </a:solidFill>
              </a:rPr>
              <a:t> (ICD-10-GM: I20.0)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Phenylketonurie (ICD-10-GM: E70.0)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Mukoviszidose (ICD-10-GM: E84.0; E84.1; </a:t>
            </a:r>
            <a:r>
              <a:rPr lang="de-DE" sz="1600" dirty="0" smtClean="0">
                <a:solidFill>
                  <a:srgbClr val="003754"/>
                </a:solidFill>
              </a:rPr>
              <a:t>E84.80; </a:t>
            </a:r>
            <a:r>
              <a:rPr lang="de-DE" sz="1600" dirty="0" smtClean="0">
                <a:solidFill>
                  <a:srgbClr val="003754"/>
                </a:solidFill>
              </a:rPr>
              <a:t>E84.87; E84.88; E84.9)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1600" dirty="0" smtClean="0">
                <a:solidFill>
                  <a:srgbClr val="003754"/>
                </a:solidFill>
              </a:rPr>
              <a:t>Sonstige </a:t>
            </a:r>
            <a:r>
              <a:rPr lang="de-DE" sz="1600" dirty="0" err="1" smtClean="0">
                <a:solidFill>
                  <a:srgbClr val="003754"/>
                </a:solidFill>
              </a:rPr>
              <a:t>Sphingolipidosen</a:t>
            </a:r>
            <a:r>
              <a:rPr lang="de-DE" sz="1600" dirty="0" smtClean="0">
                <a:solidFill>
                  <a:srgbClr val="003754"/>
                </a:solidFill>
              </a:rPr>
              <a:t> (</a:t>
            </a:r>
            <a:r>
              <a:rPr lang="de-DE" sz="1600" dirty="0" smtClean="0">
                <a:solidFill>
                  <a:srgbClr val="003754"/>
                </a:solidFill>
              </a:rPr>
              <a:t>ICD-10-GM: E75.2)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Extrahieren, transformieren und legen Sie sich die notwendigen Daten für die Auswertungen in R mit Hilfe des Münsteraner Tools </a:t>
            </a:r>
            <a:r>
              <a:rPr lang="de-DE" sz="1600" b="1" dirty="0" err="1" smtClean="0">
                <a:solidFill>
                  <a:srgbClr val="003754"/>
                </a:solidFill>
              </a:rPr>
              <a:t>FHIRExtinguisher</a:t>
            </a:r>
            <a:r>
              <a:rPr lang="de-DE" sz="1600" dirty="0" smtClean="0">
                <a:solidFill>
                  <a:srgbClr val="003754"/>
                </a:solidFill>
              </a:rPr>
              <a:t> gemäß der Anleitung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bereit.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Laden Sie die Daten in Ihr </a:t>
            </a:r>
            <a:r>
              <a:rPr lang="de-DE" sz="1600" b="1" dirty="0" smtClean="0">
                <a:solidFill>
                  <a:srgbClr val="003754"/>
                </a:solidFill>
              </a:rPr>
              <a:t>R-Studio</a:t>
            </a:r>
            <a:r>
              <a:rPr lang="de-DE" sz="1600" dirty="0" smtClean="0">
                <a:solidFill>
                  <a:srgbClr val="003754"/>
                </a:solidFill>
              </a:rPr>
              <a:t> und führen Sie die lokalen Auswertungen gemäß Anleitung im </a:t>
            </a:r>
            <a:r>
              <a:rPr lang="de-DE" sz="1600" dirty="0" err="1" smtClean="0">
                <a:solidFill>
                  <a:srgbClr val="003754"/>
                </a:solidFill>
              </a:rPr>
              <a:t>Github</a:t>
            </a:r>
            <a:r>
              <a:rPr lang="de-DE" sz="1600" dirty="0" smtClean="0">
                <a:solidFill>
                  <a:srgbClr val="003754"/>
                </a:solidFill>
              </a:rPr>
              <a:t> aus.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Kommunizieren Sie mit Ihren Partnern in Ihrer Dreiergruppe und führen Sie die addierende Ergebniszusammenführung mit Hilfe des Tools </a:t>
            </a:r>
            <a:r>
              <a:rPr lang="de-DE" sz="1600" dirty="0" err="1" smtClean="0">
                <a:solidFill>
                  <a:srgbClr val="003754"/>
                </a:solidFill>
              </a:rPr>
              <a:t>Tools</a:t>
            </a:r>
            <a:r>
              <a:rPr lang="de-DE" sz="1600" dirty="0" smtClean="0">
                <a:solidFill>
                  <a:srgbClr val="003754"/>
                </a:solidFill>
              </a:rPr>
              <a:t> </a:t>
            </a:r>
            <a:r>
              <a:rPr lang="de-DE" sz="1600" b="1" dirty="0" err="1" smtClean="0">
                <a:solidFill>
                  <a:srgbClr val="003754"/>
                </a:solidFill>
              </a:rPr>
              <a:t>EasySMPC</a:t>
            </a:r>
            <a:r>
              <a:rPr lang="de-DE" sz="1600" dirty="0" smtClean="0">
                <a:solidFill>
                  <a:srgbClr val="003754"/>
                </a:solidFill>
              </a:rPr>
              <a:t> aus Berlin, Darmstadt und Heidelberg aus.</a:t>
            </a:r>
          </a:p>
          <a:p>
            <a:pPr marL="342900" lvl="1" indent="-342900">
              <a:buFont typeface="+mj-lt"/>
              <a:buAutoNum type="arabicPeriod" startAt="4"/>
            </a:pPr>
            <a:r>
              <a:rPr lang="de-DE" sz="1600" dirty="0" smtClean="0">
                <a:solidFill>
                  <a:srgbClr val="003754"/>
                </a:solidFill>
              </a:rPr>
              <a:t>Kommunizieren Sie Ihre Ergebnisse an das </a:t>
            </a:r>
            <a:r>
              <a:rPr lang="de-DE" sz="1600" dirty="0" err="1" smtClean="0">
                <a:solidFill>
                  <a:srgbClr val="003754"/>
                </a:solidFill>
              </a:rPr>
              <a:t>Projektathon</a:t>
            </a:r>
            <a:r>
              <a:rPr lang="de-DE" sz="1600" dirty="0" smtClean="0">
                <a:solidFill>
                  <a:srgbClr val="003754"/>
                </a:solidFill>
              </a:rPr>
              <a:t>-Team CORD-MI-A. (E-Mail wird noch bekanntgegeben.)</a:t>
            </a:r>
            <a:endParaRPr lang="de-DE" b="1" dirty="0">
              <a:solidFill>
                <a:srgbClr val="0037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62" y="223956"/>
            <a:ext cx="797072" cy="725553"/>
          </a:xfrm>
          <a:prstGeom prst="rect">
            <a:avLst/>
          </a:prstGeom>
        </p:spPr>
      </p:pic>
      <p:sp>
        <p:nvSpPr>
          <p:cNvPr id="17" name="Rechteck 16"/>
          <p:cNvSpPr/>
          <p:nvPr/>
        </p:nvSpPr>
        <p:spPr>
          <a:xfrm>
            <a:off x="-1" y="0"/>
            <a:ext cx="12204000" cy="127243"/>
          </a:xfrm>
          <a:prstGeom prst="rect">
            <a:avLst/>
          </a:prstGeom>
          <a:solidFill>
            <a:srgbClr val="0037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BD5B-C513-5D48-961B-7A15C2F163C9}" type="slidenum">
              <a:rPr lang="de-DE" smtClean="0"/>
              <a:t>2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-1" y="6192564"/>
            <a:ext cx="12192001" cy="72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0" y="1007182"/>
            <a:ext cx="12204000" cy="36000"/>
          </a:xfrm>
          <a:prstGeom prst="rect">
            <a:avLst/>
          </a:prstGeom>
          <a:solidFill>
            <a:srgbClr val="0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10">
              <a:solidFill>
                <a:srgbClr val="003754"/>
              </a:solidFill>
            </a:endParaRPr>
          </a:p>
        </p:txBody>
      </p:sp>
      <p:cxnSp>
        <p:nvCxnSpPr>
          <p:cNvPr id="80" name="Gerader Verbinder 79"/>
          <p:cNvCxnSpPr/>
          <p:nvPr/>
        </p:nvCxnSpPr>
        <p:spPr>
          <a:xfrm flipV="1">
            <a:off x="-1" y="6345564"/>
            <a:ext cx="12192001" cy="1673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47"/>
          <a:stretch/>
        </p:blipFill>
        <p:spPr>
          <a:xfrm>
            <a:off x="11328758" y="6368254"/>
            <a:ext cx="816848" cy="461582"/>
          </a:xfrm>
          <a:prstGeom prst="rect">
            <a:avLst/>
          </a:prstGeom>
        </p:spPr>
      </p:pic>
      <p:pic>
        <p:nvPicPr>
          <p:cNvPr id="394" name="Grafik 3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301" y="6386860"/>
            <a:ext cx="815923" cy="359188"/>
          </a:xfrm>
          <a:prstGeom prst="rect">
            <a:avLst/>
          </a:prstGeom>
        </p:spPr>
      </p:pic>
      <p:pic>
        <p:nvPicPr>
          <p:cNvPr id="395" name="Grafik 3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805" y="6440819"/>
            <a:ext cx="565230" cy="214723"/>
          </a:xfrm>
          <a:prstGeom prst="rect">
            <a:avLst/>
          </a:prstGeom>
        </p:spPr>
      </p:pic>
      <p:pic>
        <p:nvPicPr>
          <p:cNvPr id="396" name="Grafik 39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490" y="6386860"/>
            <a:ext cx="557770" cy="333709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4461" y="139855"/>
            <a:ext cx="1680124" cy="861934"/>
          </a:xfrm>
          <a:prstGeom prst="rect">
            <a:avLst/>
          </a:prstGeom>
          <a:ln>
            <a:solidFill>
              <a:srgbClr val="003754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7898" y="1298830"/>
            <a:ext cx="2394045" cy="471748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35157" y="1184331"/>
            <a:ext cx="817544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003754"/>
                </a:solidFill>
              </a:rPr>
              <a:t>A: Ermitteln und skizzieren Sie Alterspyramiden für ausgewählte </a:t>
            </a:r>
            <a:r>
              <a:rPr lang="de-DE" sz="2000" b="1" dirty="0" smtClean="0">
                <a:solidFill>
                  <a:srgbClr val="003754"/>
                </a:solidFill>
              </a:rPr>
              <a:t>Diagnosen</a:t>
            </a:r>
          </a:p>
          <a:p>
            <a:endParaRPr lang="de-DE" sz="2000" b="1" dirty="0" smtClean="0">
              <a:solidFill>
                <a:srgbClr val="003754"/>
              </a:solidFill>
            </a:endParaRPr>
          </a:p>
          <a:p>
            <a:r>
              <a:rPr lang="de-DE" sz="1600" b="1" dirty="0" err="1" smtClean="0">
                <a:solidFill>
                  <a:srgbClr val="003754"/>
                </a:solidFill>
              </a:rPr>
              <a:t>Lösungskizze</a:t>
            </a:r>
            <a:endParaRPr lang="de-DE" sz="1600" b="1" dirty="0" smtClean="0">
              <a:solidFill>
                <a:srgbClr val="003754"/>
              </a:solidFill>
            </a:endParaRPr>
          </a:p>
          <a:p>
            <a:endParaRPr lang="de-DE" sz="2000" b="1" dirty="0">
              <a:solidFill>
                <a:srgbClr val="003754"/>
              </a:solidFill>
            </a:endParaRPr>
          </a:p>
          <a:p>
            <a:endParaRPr lang="de-DE" sz="2000" b="1" dirty="0">
              <a:solidFill>
                <a:srgbClr val="003754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393542"/>
              </p:ext>
            </p:extLst>
          </p:nvPr>
        </p:nvGraphicFramePr>
        <p:xfrm>
          <a:off x="488949" y="2179577"/>
          <a:ext cx="8247855" cy="3616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5819">
                  <a:extLst>
                    <a:ext uri="{9D8B030D-6E8A-4147-A177-3AD203B41FA5}">
                      <a16:colId xmlns:a16="http://schemas.microsoft.com/office/drawing/2014/main" val="1923163222"/>
                    </a:ext>
                  </a:extLst>
                </a:gridCol>
                <a:gridCol w="1244493">
                  <a:extLst>
                    <a:ext uri="{9D8B030D-6E8A-4147-A177-3AD203B41FA5}">
                      <a16:colId xmlns:a16="http://schemas.microsoft.com/office/drawing/2014/main" val="1168095019"/>
                    </a:ext>
                  </a:extLst>
                </a:gridCol>
                <a:gridCol w="1530156">
                  <a:extLst>
                    <a:ext uri="{9D8B030D-6E8A-4147-A177-3AD203B41FA5}">
                      <a16:colId xmlns:a16="http://schemas.microsoft.com/office/drawing/2014/main" val="2545305184"/>
                    </a:ext>
                  </a:extLst>
                </a:gridCol>
                <a:gridCol w="1530156">
                  <a:extLst>
                    <a:ext uri="{9D8B030D-6E8A-4147-A177-3AD203B41FA5}">
                      <a16:colId xmlns:a16="http://schemas.microsoft.com/office/drawing/2014/main" val="1832940411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1243341931"/>
                    </a:ext>
                  </a:extLst>
                </a:gridCol>
                <a:gridCol w="782819">
                  <a:extLst>
                    <a:ext uri="{9D8B030D-6E8A-4147-A177-3AD203B41FA5}">
                      <a16:colId xmlns:a16="http://schemas.microsoft.com/office/drawing/2014/main" val="3556939038"/>
                    </a:ext>
                  </a:extLst>
                </a:gridCol>
                <a:gridCol w="605273">
                  <a:extLst>
                    <a:ext uri="{9D8B030D-6E8A-4147-A177-3AD203B41FA5}">
                      <a16:colId xmlns:a16="http://schemas.microsoft.com/office/drawing/2014/main" val="846707248"/>
                    </a:ext>
                  </a:extLst>
                </a:gridCol>
              </a:tblGrid>
              <a:tr h="303056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solidFill>
                            <a:srgbClr val="72425D"/>
                          </a:solidFill>
                          <a:effectLst/>
                        </a:rPr>
                        <a:t>Cro_ABS_diagnose_Pyramiden_E84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91530"/>
                  </a:ext>
                </a:extLst>
              </a:tr>
              <a:tr h="5858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solidFill>
                            <a:srgbClr val="72425D"/>
                          </a:solidFill>
                          <a:effectLst/>
                        </a:rPr>
                        <a:t>Einrichtungs-</a:t>
                      </a:r>
                      <a:r>
                        <a:rPr lang="de-DE" sz="1400" b="1" dirty="0" err="1" smtClean="0">
                          <a:solidFill>
                            <a:srgbClr val="72425D"/>
                          </a:solidFill>
                          <a:effectLst/>
                        </a:rPr>
                        <a:t>identifikator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solidFill>
                            <a:srgbClr val="72425D"/>
                          </a:solidFill>
                          <a:effectLst/>
                        </a:rPr>
                        <a:t>AngabeDiagn1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solidFill>
                            <a:srgbClr val="72425D"/>
                          </a:solidFill>
                          <a:effectLst/>
                        </a:rPr>
                        <a:t>ICD_Text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err="1" smtClean="0">
                          <a:solidFill>
                            <a:srgbClr val="72425D"/>
                          </a:solidFill>
                          <a:effectLst/>
                        </a:rPr>
                        <a:t>AngabeAlter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smtClean="0">
                          <a:solidFill>
                            <a:srgbClr val="72425D"/>
                          </a:solidFill>
                          <a:effectLst/>
                        </a:rPr>
                        <a:t>Anzahl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 err="1">
                          <a:solidFill>
                            <a:srgbClr val="72425D"/>
                          </a:solidFill>
                          <a:effectLst/>
                        </a:rPr>
                        <a:t>female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400" b="1" dirty="0">
                          <a:solidFill>
                            <a:srgbClr val="72425D"/>
                          </a:solidFill>
                          <a:effectLst/>
                        </a:rPr>
                        <a:t>male</a:t>
                      </a:r>
                      <a:endParaRPr lang="de-DE" sz="1400" b="1" dirty="0">
                        <a:solidFill>
                          <a:srgbClr val="72425D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473979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(0,10]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36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23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13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23243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E84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Mukoviszidose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(10,20]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18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412976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E84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Mukoviszidose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(20,30]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25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753854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E84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(30,40]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17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167711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Mukoviszidose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(40,50]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7359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(50,60]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372659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(60,70]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284171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Mukoviszidose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(70,80]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12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281112"/>
                  </a:ext>
                </a:extLst>
              </a:tr>
              <a:tr h="3030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solidFill>
                            <a:srgbClr val="003754"/>
                          </a:solidFill>
                          <a:effectLst/>
                        </a:rPr>
                        <a:t>260123451_Airolo</a:t>
                      </a:r>
                      <a:endParaRPr lang="de-DE" sz="1400" dirty="0">
                        <a:solidFill>
                          <a:srgbClr val="00375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E84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Mukoviszidose</a:t>
                      </a:r>
                      <a:endParaRPr lang="de-DE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(80,90]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5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4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</a:t>
                      </a:r>
                      <a:endParaRPr lang="de-DE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7634" marR="7634" marT="7634" marB="763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315412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88949" y="5820583"/>
            <a:ext cx="12522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smtClean="0"/>
              <a:t>(Ergebnisse nicht final)</a:t>
            </a:r>
            <a:endParaRPr lang="de-DE" sz="900" dirty="0"/>
          </a:p>
        </p:txBody>
      </p:sp>
      <p:sp>
        <p:nvSpPr>
          <p:cNvPr id="19" name="Textfeld 18"/>
          <p:cNvSpPr txBox="1"/>
          <p:nvPr/>
        </p:nvSpPr>
        <p:spPr>
          <a:xfrm>
            <a:off x="439024" y="180385"/>
            <a:ext cx="723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3754"/>
                </a:solidFill>
              </a:rPr>
              <a:t>CORD-MI-Aufgabenblock A im 4. MII-</a:t>
            </a:r>
            <a:r>
              <a:rPr lang="de-DE" sz="2400" b="1" dirty="0" err="1" smtClean="0">
                <a:solidFill>
                  <a:srgbClr val="003754"/>
                </a:solidFill>
              </a:rPr>
              <a:t>Projektathon</a:t>
            </a:r>
            <a:endParaRPr lang="de-DE" sz="2400" b="1" dirty="0" smtClean="0">
              <a:solidFill>
                <a:srgbClr val="003754"/>
              </a:solidFill>
            </a:endParaRPr>
          </a:p>
          <a:p>
            <a:r>
              <a:rPr lang="de-DE" sz="2400" b="1" dirty="0" smtClean="0">
                <a:solidFill>
                  <a:srgbClr val="003754"/>
                </a:solidFill>
              </a:rPr>
              <a:t>A: </a:t>
            </a:r>
            <a:r>
              <a:rPr lang="de-DE" sz="2400" b="1" dirty="0" smtClean="0">
                <a:solidFill>
                  <a:srgbClr val="003754"/>
                </a:solidFill>
              </a:rPr>
              <a:t>Alterspyramiden für ausgewählte Diagnosen</a:t>
            </a:r>
            <a:endParaRPr lang="de-DE" sz="2400" b="1" dirty="0" smtClean="0">
              <a:solidFill>
                <a:srgbClr val="0037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8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7099FD03678D408165480D08E22B48" ma:contentTypeVersion="0" ma:contentTypeDescription="Create a new document." ma:contentTypeScope="" ma:versionID="6e104afd8addfa2ec5a04d0a9708924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506D3B-85C0-47EA-A3F1-2C706A2B3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E2C6AF-749A-45F0-B97B-224D186F17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2049D7-4BD4-4DBE-A745-B7647BD97088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Breitbild</PresentationFormat>
  <Paragraphs>95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 New Roman</vt:lpstr>
      <vt:lpstr>Office</vt:lpstr>
      <vt:lpstr>PowerPoint-Präsentation</vt:lpstr>
      <vt:lpstr>PowerPoint-Präsentation</vt:lpstr>
    </vt:vector>
  </TitlesOfParts>
  <Company>Charité Universitaetsmedizin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Schepers-Fischer, Josef</dc:creator>
  <cp:lastModifiedBy>Schepers-Fischer, Josef</cp:lastModifiedBy>
  <cp:revision>7</cp:revision>
  <dcterms:created xsi:type="dcterms:W3CDTF">2021-03-11T19:19:40Z</dcterms:created>
  <dcterms:modified xsi:type="dcterms:W3CDTF">2021-03-11T20:07:29Z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0x010100AC7099FD03678D408165480D08E22B48</vt:lpwstr>
  </property>
</Properties>
</file>