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16"/>
  </p:notesMasterIdLst>
  <p:sldIdLst>
    <p:sldId id="643" r:id="rId2"/>
    <p:sldId id="644" r:id="rId3"/>
    <p:sldId id="648" r:id="rId4"/>
    <p:sldId id="645" r:id="rId5"/>
    <p:sldId id="649" r:id="rId6"/>
    <p:sldId id="646" r:id="rId7"/>
    <p:sldId id="647" r:id="rId8"/>
    <p:sldId id="653" r:id="rId9"/>
    <p:sldId id="654" r:id="rId10"/>
    <p:sldId id="655" r:id="rId11"/>
    <p:sldId id="651" r:id="rId12"/>
    <p:sldId id="656" r:id="rId13"/>
    <p:sldId id="652" r:id="rId14"/>
    <p:sldId id="65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5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2" autoAdjust="0"/>
    <p:restoredTop sz="91928" autoAdjust="0"/>
  </p:normalViewPr>
  <p:slideViewPr>
    <p:cSldViewPr snapToGrid="0" snapToObjects="1">
      <p:cViewPr varScale="1">
        <p:scale>
          <a:sx n="82" d="100"/>
          <a:sy n="82" d="100"/>
        </p:scale>
        <p:origin x="-1123" y="-91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220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00125-7AA2-BF47-9592-BD0EA1380ED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A47E9-43C9-0F4F-9379-1746571B2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42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32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32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64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34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74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5DB9FB3-5BB2-724E-A037-6C88DDC2184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Programmer: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uses the toolset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3556000"/>
            <a:ext cx="6400800" cy="2073423"/>
          </a:xfrm>
        </p:spPr>
        <p:txBody>
          <a:bodyPr>
            <a:normAutofit/>
          </a:bodyPr>
          <a:lstStyle/>
          <a:p>
            <a:r>
              <a:rPr lang="en-US" smtClean="0"/>
              <a:t>Python Programming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726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VSC Select Interpreter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586" y="2127167"/>
            <a:ext cx="80475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smtClean="0">
                <a:latin typeface="Lucida Sans" panose="020B0602030504020204" pitchFamily="34" charset="0"/>
              </a:rPr>
              <a:t>View-&gt; Command Pallete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 -&gt;python:Selected Interpreter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510" y="3540190"/>
            <a:ext cx="588327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893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dirty="0" err="1" smtClean="0"/>
              <a:t>enum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586" y="2511201"/>
            <a:ext cx="833787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2800" dirty="0" smtClean="0">
                <a:latin typeface="Lucida Sans" panose="020B0602030504020204" pitchFamily="34" charset="0"/>
              </a:rPr>
              <a:t>from </a:t>
            </a:r>
            <a:r>
              <a:rPr lang="en-GB" sz="2800" dirty="0" err="1" smtClean="0">
                <a:latin typeface="Lucida Sans" panose="020B0602030504020204" pitchFamily="34" charset="0"/>
              </a:rPr>
              <a:t>enum</a:t>
            </a:r>
            <a:r>
              <a:rPr lang="en-GB" sz="2800" dirty="0" smtClean="0">
                <a:latin typeface="Lucida Sans" panose="020B0602030504020204" pitchFamily="34" charset="0"/>
              </a:rPr>
              <a:t> import </a:t>
            </a:r>
            <a:r>
              <a:rPr lang="en-GB" sz="2800" b="1" dirty="0" err="1" smtClean="0">
                <a:solidFill>
                  <a:srgbClr val="FF0000"/>
                </a:solidFill>
                <a:latin typeface="Lucida Sans" panose="020B0602030504020204" pitchFamily="34" charset="0"/>
              </a:rPr>
              <a:t>E</a:t>
            </a:r>
            <a:r>
              <a:rPr lang="en-GB" sz="2800" dirty="0" err="1" smtClean="0">
                <a:latin typeface="Lucida Sans" panose="020B0602030504020204" pitchFamily="34" charset="0"/>
              </a:rPr>
              <a:t>num</a:t>
            </a:r>
            <a:r>
              <a:rPr lang="en-GB" sz="2800" dirty="0" smtClean="0">
                <a:latin typeface="Lucida Sans" panose="020B0602030504020204" pitchFamily="34" charset="0"/>
              </a:rPr>
              <a:t>, auto</a:t>
            </a:r>
          </a:p>
          <a:p>
            <a:pPr lvl="0"/>
            <a:endParaRPr lang="en-GB" sz="2800" dirty="0">
              <a:latin typeface="Lucida Sans" panose="020B0602030504020204" pitchFamily="34" charset="0"/>
            </a:endParaRPr>
          </a:p>
          <a:p>
            <a:pPr lvl="0"/>
            <a:r>
              <a:rPr lang="en-GB" sz="2800" dirty="0" smtClean="0">
                <a:latin typeface="Lucida Sans" panose="020B0602030504020204" pitchFamily="34" charset="0"/>
              </a:rPr>
              <a:t>class state(</a:t>
            </a:r>
            <a:r>
              <a:rPr lang="en-GB" sz="2800" b="1" dirty="0" err="1" smtClean="0">
                <a:solidFill>
                  <a:srgbClr val="FF0000"/>
                </a:solidFill>
                <a:latin typeface="Lucida Sans" panose="020B0602030504020204" pitchFamily="34" charset="0"/>
              </a:rPr>
              <a:t>E</a:t>
            </a:r>
            <a:r>
              <a:rPr lang="en-GB" sz="2800" dirty="0" err="1" smtClean="0">
                <a:latin typeface="Lucida Sans" panose="020B0602030504020204" pitchFamily="34" charset="0"/>
              </a:rPr>
              <a:t>num</a:t>
            </a:r>
            <a:r>
              <a:rPr lang="en-GB" sz="2800" dirty="0" smtClean="0">
                <a:latin typeface="Lucida Sans" panose="020B0602030504020204" pitchFamily="34" charset="0"/>
              </a:rPr>
              <a:t>):</a:t>
            </a:r>
          </a:p>
          <a:p>
            <a:pPr lvl="0"/>
            <a:r>
              <a:rPr lang="en-GB" sz="2800" dirty="0">
                <a:latin typeface="Lucida Sans" panose="020B0602030504020204" pitchFamily="34" charset="0"/>
              </a:rPr>
              <a:t>	</a:t>
            </a:r>
            <a:r>
              <a:rPr lang="en-GB" sz="2800" dirty="0" smtClean="0">
                <a:latin typeface="Lucida Sans" panose="020B0602030504020204" pitchFamily="34" charset="0"/>
              </a:rPr>
              <a:t>OFF = auto()</a:t>
            </a:r>
          </a:p>
          <a:p>
            <a:pPr lvl="0"/>
            <a:r>
              <a:rPr lang="en-GB" sz="2800" dirty="0">
                <a:latin typeface="Lucida Sans" panose="020B0602030504020204" pitchFamily="34" charset="0"/>
              </a:rPr>
              <a:t>	</a:t>
            </a:r>
            <a:r>
              <a:rPr lang="en-GB" sz="2800" dirty="0" smtClean="0">
                <a:latin typeface="Lucida Sans" panose="020B0602030504020204" pitchFamily="34" charset="0"/>
              </a:rPr>
              <a:t>LOAD_STATE = auto()</a:t>
            </a:r>
          </a:p>
          <a:p>
            <a:pPr lvl="0"/>
            <a:r>
              <a:rPr lang="en-GB" sz="2800" dirty="0">
                <a:latin typeface="Lucida Sans" panose="020B0602030504020204" pitchFamily="34" charset="0"/>
              </a:rPr>
              <a:t>	</a:t>
            </a:r>
            <a:r>
              <a:rPr lang="en-GB" sz="2800" dirty="0" smtClean="0">
                <a:latin typeface="Lucida Sans" panose="020B0602030504020204" pitchFamily="34" charset="0"/>
              </a:rPr>
              <a:t>CHECK_HOPPERS = auto()</a:t>
            </a:r>
          </a:p>
          <a:p>
            <a:pPr lvl="0"/>
            <a:r>
              <a:rPr lang="en-GB" sz="2800" dirty="0">
                <a:latin typeface="Lucida Sans" panose="020B0602030504020204" pitchFamily="34" charset="0"/>
              </a:rPr>
              <a:t>	</a:t>
            </a:r>
            <a:r>
              <a:rPr lang="en-GB" sz="2800" dirty="0" smtClean="0">
                <a:latin typeface="Lucida Sans" panose="020B0602030504020204" pitchFamily="34" charset="0"/>
              </a:rPr>
              <a:t>READY = auto()</a:t>
            </a:r>
          </a:p>
          <a:p>
            <a:pPr lvl="0"/>
            <a:r>
              <a:rPr lang="en-GB" sz="2800" dirty="0">
                <a:latin typeface="Lucida Sans" panose="020B0602030504020204" pitchFamily="34" charset="0"/>
              </a:rPr>
              <a:t>	</a:t>
            </a:r>
            <a:r>
              <a:rPr lang="en-GB" sz="2800" dirty="0" smtClean="0">
                <a:latin typeface="Lucida Sans" panose="020B0602030504020204" pitchFamily="34" charset="0"/>
              </a:rPr>
              <a:t>GET_SELECTION = auto()</a:t>
            </a:r>
          </a:p>
          <a:p>
            <a:pPr lvl="0"/>
            <a:r>
              <a:rPr lang="en-GB" sz="2800" dirty="0">
                <a:latin typeface="Lucida Sans" panose="020B0602030504020204" pitchFamily="34" charset="0"/>
              </a:rPr>
              <a:t>	</a:t>
            </a:r>
            <a:r>
              <a:rPr lang="en-GB" sz="2800" dirty="0" smtClean="0">
                <a:latin typeface="Lucida Sans" panose="020B0602030504020204" pitchFamily="34" charset="0"/>
              </a:rPr>
              <a:t>….</a:t>
            </a:r>
          </a:p>
          <a:p>
            <a:pPr lvl="0"/>
            <a:r>
              <a:rPr lang="en-GB" sz="2800" dirty="0">
                <a:latin typeface="Lucida Sans" panose="020B0602030504020204" pitchFamily="34" charset="0"/>
              </a:rPr>
              <a:t>	</a:t>
            </a:r>
            <a:endParaRPr lang="en-GB" sz="2800" dirty="0" smtClean="0">
              <a:latin typeface="Lucida Sans" panose="020B0602030504020204" pitchFamily="34" charset="0"/>
            </a:endParaRPr>
          </a:p>
          <a:p>
            <a:pPr lvl="0"/>
            <a:endParaRPr lang="en-GB" sz="28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33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match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586" y="2511201"/>
            <a:ext cx="833787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2800" smtClean="0">
                <a:latin typeface="Lucida Sans" panose="020B0602030504020204" pitchFamily="34" charset="0"/>
              </a:rPr>
              <a:t>def state_machine(currentState):</a:t>
            </a:r>
            <a:endParaRPr lang="en-GB" sz="2800" dirty="0" smtClean="0">
              <a:latin typeface="Lucida Sans" panose="020B0602030504020204" pitchFamily="34" charset="0"/>
            </a:endParaRPr>
          </a:p>
          <a:p>
            <a:pPr lvl="0"/>
            <a:r>
              <a:rPr lang="en-GB" sz="2800">
                <a:latin typeface="Lucida Sans" panose="020B0602030504020204" pitchFamily="34" charset="0"/>
              </a:rPr>
              <a:t>	</a:t>
            </a:r>
            <a:r>
              <a:rPr lang="en-GB" sz="2800" b="1" smtClean="0">
                <a:solidFill>
                  <a:srgbClr val="FF0000"/>
                </a:solidFill>
                <a:latin typeface="Lucida Sans" panose="020B0602030504020204" pitchFamily="34" charset="0"/>
              </a:rPr>
              <a:t>match</a:t>
            </a:r>
            <a:r>
              <a:rPr lang="en-GB" sz="2800" smtClean="0">
                <a:latin typeface="Lucida Sans" panose="020B0602030504020204" pitchFamily="34" charset="0"/>
              </a:rPr>
              <a:t> currentState:</a:t>
            </a:r>
          </a:p>
          <a:p>
            <a:pPr lvl="0"/>
            <a:r>
              <a:rPr lang="en-GB" sz="2800">
                <a:latin typeface="Lucida Sans" panose="020B0602030504020204" pitchFamily="34" charset="0"/>
              </a:rPr>
              <a:t>	</a:t>
            </a:r>
            <a:r>
              <a:rPr lang="en-GB" sz="2800" smtClean="0">
                <a:latin typeface="Lucida Sans" panose="020B0602030504020204" pitchFamily="34" charset="0"/>
              </a:rPr>
              <a:t>	</a:t>
            </a:r>
            <a:r>
              <a:rPr lang="en-GB" sz="2800" b="1" smtClean="0">
                <a:solidFill>
                  <a:srgbClr val="FF0000"/>
                </a:solidFill>
                <a:latin typeface="Lucida Sans" panose="020B0602030504020204" pitchFamily="34" charset="0"/>
              </a:rPr>
              <a:t>case</a:t>
            </a:r>
            <a:r>
              <a:rPr lang="en-GB" sz="2800" smtClean="0">
                <a:latin typeface="Lucida Sans" panose="020B0602030504020204" pitchFamily="34" charset="0"/>
              </a:rPr>
              <a:t> state.</a:t>
            </a:r>
            <a:r>
              <a:rPr lang="en-GB" sz="2800" smtClean="0">
                <a:latin typeface="Lucida Sans" panose="020B0602030504020204" pitchFamily="34" charset="0"/>
              </a:rPr>
              <a:t>OFF:</a:t>
            </a:r>
          </a:p>
          <a:p>
            <a:pPr lvl="0"/>
            <a:r>
              <a:rPr lang="en-GB" sz="2800">
                <a:latin typeface="Lucida Sans" panose="020B0602030504020204" pitchFamily="34" charset="0"/>
              </a:rPr>
              <a:t>	</a:t>
            </a:r>
            <a:r>
              <a:rPr lang="en-GB" sz="2800" smtClean="0">
                <a:latin typeface="Lucida Sans" panose="020B0602030504020204" pitchFamily="34" charset="0"/>
              </a:rPr>
              <a:t>	</a:t>
            </a:r>
            <a:r>
              <a:rPr lang="en-GB" sz="2800" b="1" smtClean="0">
                <a:solidFill>
                  <a:srgbClr val="FF0000"/>
                </a:solidFill>
                <a:latin typeface="Lucida Sans" panose="020B0602030504020204" pitchFamily="34" charset="0"/>
              </a:rPr>
              <a:t>case</a:t>
            </a:r>
            <a:r>
              <a:rPr lang="en-GB" sz="2800" smtClean="0">
                <a:latin typeface="Lucida Sans" panose="020B0602030504020204" pitchFamily="34" charset="0"/>
              </a:rPr>
              <a:t> state.</a:t>
            </a:r>
            <a:r>
              <a:rPr lang="en-GB" sz="2800">
                <a:latin typeface="Lucida Sans" panose="020B0602030504020204" pitchFamily="34" charset="0"/>
              </a:rPr>
              <a:t>	</a:t>
            </a:r>
            <a:r>
              <a:rPr lang="en-GB" sz="2800" smtClean="0">
                <a:latin typeface="Lucida Sans" panose="020B0602030504020204" pitchFamily="34" charset="0"/>
              </a:rPr>
              <a:t>CHECK_HOPPERS:</a:t>
            </a:r>
          </a:p>
          <a:p>
            <a:pPr lvl="0"/>
            <a:r>
              <a:rPr lang="en-GB" sz="2800" dirty="0">
                <a:latin typeface="Lucida Sans" panose="020B0602030504020204" pitchFamily="34" charset="0"/>
              </a:rPr>
              <a:t>	</a:t>
            </a:r>
            <a:r>
              <a:rPr lang="en-GB" sz="2800" dirty="0" smtClean="0">
                <a:latin typeface="Lucida Sans" panose="020B0602030504020204" pitchFamily="34" charset="0"/>
              </a:rPr>
              <a:t>….</a:t>
            </a:r>
          </a:p>
          <a:p>
            <a:pPr lvl="0"/>
            <a:r>
              <a:rPr lang="en-GB" sz="2800" dirty="0">
                <a:latin typeface="Lucida Sans" panose="020B0602030504020204" pitchFamily="34" charset="0"/>
              </a:rPr>
              <a:t>	</a:t>
            </a:r>
            <a:endParaRPr lang="en-GB" sz="2800" dirty="0" smtClean="0">
              <a:latin typeface="Lucida Sans" panose="020B0602030504020204" pitchFamily="34" charset="0"/>
            </a:endParaRPr>
          </a:p>
          <a:p>
            <a:pPr lvl="0"/>
            <a:endParaRPr lang="en-GB" sz="28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79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dirty="0" smtClean="0"/>
              <a:t>State Machine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8000" y="2825826"/>
            <a:ext cx="810564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Lucida Sans" panose="020B0602030504020204" pitchFamily="34" charset="0"/>
              </a:rPr>
              <a:t>In </a:t>
            </a:r>
            <a:r>
              <a:rPr lang="en-US" sz="2400" dirty="0" err="1" smtClean="0">
                <a:latin typeface="Lucida Sans" panose="020B0602030504020204" pitchFamily="34" charset="0"/>
              </a:rPr>
              <a:t>Coffee_machine</a:t>
            </a:r>
            <a:r>
              <a:rPr lang="en-US" sz="2400" dirty="0" smtClean="0">
                <a:latin typeface="Lucida Sans" panose="020B0602030504020204" pitchFamily="34" charset="0"/>
              </a:rPr>
              <a:t> folder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Lucida Sans" panose="020B0602030504020204" pitchFamily="34" charset="0"/>
              </a:rPr>
              <a:t>state_machine.py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Lucida Sans" panose="020B0602030504020204" pitchFamily="34" charset="0"/>
              </a:rPr>
              <a:t>Enum</a:t>
            </a:r>
            <a:r>
              <a:rPr lang="en-US" sz="2400" dirty="0" smtClean="0">
                <a:latin typeface="Lucida Sans" panose="020B0602030504020204" pitchFamily="34" charset="0"/>
              </a:rPr>
              <a:t> for machine-states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Lucida Sans" panose="020B060203050402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Lucida Sans" panose="020B0602030504020204" pitchFamily="34" charset="0"/>
              </a:rPr>
              <a:t>def</a:t>
            </a:r>
            <a:r>
              <a:rPr lang="en-US" sz="2400" dirty="0" smtClean="0">
                <a:latin typeface="Lucida Sans" panose="020B0602030504020204" pitchFamily="34" charset="0"/>
              </a:rPr>
              <a:t> </a:t>
            </a:r>
            <a:r>
              <a:rPr lang="en-US" sz="2400" dirty="0" err="1" smtClean="0">
                <a:latin typeface="Lucida Sans" panose="020B0602030504020204" pitchFamily="34" charset="0"/>
              </a:rPr>
              <a:t>state_machine</a:t>
            </a:r>
            <a:r>
              <a:rPr lang="en-US" sz="2400" dirty="0" smtClean="0">
                <a:latin typeface="Lucida Sans" panose="020B0602030504020204" pitchFamily="34" charset="0"/>
              </a:rPr>
              <a:t>(state):</a:t>
            </a:r>
            <a:endParaRPr lang="en-US" sz="2400" dirty="0">
              <a:latin typeface="Lucida Sans" panose="020B0602030504020204" pitchFamily="34" charset="0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Lucida Sans" panose="020B0602030504020204" pitchFamily="34" charset="0"/>
              </a:rPr>
              <a:t>Use match to call functions for each state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Lucida Sans" panose="020B0602030504020204" pitchFamily="34" charset="0"/>
              </a:rPr>
              <a:t>The </a:t>
            </a:r>
            <a:r>
              <a:rPr lang="en-GB" sz="2400" dirty="0">
                <a:latin typeface="Lucida Sans" panose="020B0602030504020204" pitchFamily="34" charset="0"/>
              </a:rPr>
              <a:t>functions should return the new state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5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dirty="0" smtClean="0"/>
              <a:t>import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586" y="2511201"/>
            <a:ext cx="833787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2800" smtClean="0">
                <a:latin typeface="Lucida Sans" panose="020B0602030504020204" pitchFamily="34" charset="0"/>
              </a:rPr>
              <a:t>In state_machine.py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smtClean="0">
                <a:latin typeface="Lucida Sans" panose="020B0602030504020204" pitchFamily="34" charset="0"/>
              </a:rPr>
              <a:t>To call functions in other folders</a:t>
            </a:r>
            <a:endParaRPr lang="en-GB" sz="2800" smtClean="0">
              <a:latin typeface="Lucida Sans" panose="020B0602030504020204" pitchFamily="34" charset="0"/>
            </a:endParaRPr>
          </a:p>
          <a:p>
            <a:pPr lvl="0"/>
            <a:r>
              <a:rPr lang="en-GB" sz="2800" smtClean="0">
                <a:latin typeface="Lucida Sans" panose="020B0602030504020204" pitchFamily="34" charset="0"/>
              </a:rPr>
              <a:t>		</a:t>
            </a:r>
          </a:p>
          <a:p>
            <a:pPr lvl="0"/>
            <a:r>
              <a:rPr lang="en-GB" sz="2800">
                <a:latin typeface="Lucida Sans" panose="020B0602030504020204" pitchFamily="34" charset="0"/>
              </a:rPr>
              <a:t>	</a:t>
            </a:r>
            <a:r>
              <a:rPr lang="en-GB" sz="2800" smtClean="0">
                <a:latin typeface="Lucida Sans" panose="020B0602030504020204" pitchFamily="34" charset="0"/>
              </a:rPr>
              <a:t>from </a:t>
            </a:r>
            <a:r>
              <a:rPr lang="en-GB" sz="2800" dirty="0" err="1" smtClean="0">
                <a:latin typeface="Lucida Sans" panose="020B0602030504020204" pitchFamily="34" charset="0"/>
              </a:rPr>
              <a:t>yourFolder.yourFile</a:t>
            </a:r>
            <a:r>
              <a:rPr lang="en-GB" sz="2800" dirty="0" smtClean="0">
                <a:latin typeface="Lucida Sans" panose="020B0602030504020204" pitchFamily="34" charset="0"/>
              </a:rPr>
              <a:t> import *</a:t>
            </a:r>
          </a:p>
          <a:p>
            <a:pPr lvl="0"/>
            <a:endParaRPr lang="en-GB" sz="28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55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Variables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7314" y="2825826"/>
            <a:ext cx="778633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smtClean="0">
                <a:latin typeface="Lucida Sans" panose="020B0602030504020204" pitchFamily="34" charset="0"/>
              </a:rPr>
              <a:t>Integers 	(immutable!!!)</a:t>
            </a:r>
            <a:endParaRPr lang="en-US" sz="3600" smtClean="0">
              <a:latin typeface="Lucida Sans" panose="020B0602030504020204" pitchFamily="34" charset="0"/>
            </a:endParaRP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Floats			</a:t>
            </a:r>
          </a:p>
          <a:p>
            <a:r>
              <a:rPr lang="en-US" sz="3600" smtClean="0">
                <a:latin typeface="Lucida Sans" panose="020B0602030504020204" pitchFamily="34" charset="0"/>
              </a:rPr>
              <a:t>Booleans	(</a:t>
            </a:r>
            <a:r>
              <a:rPr lang="en-US" sz="3600" b="1">
                <a:solidFill>
                  <a:srgbClr val="FF0000"/>
                </a:solidFill>
                <a:latin typeface="Lucida Sans" panose="020B0602030504020204" pitchFamily="34" charset="0"/>
              </a:rPr>
              <a:t>T</a:t>
            </a:r>
            <a:r>
              <a:rPr lang="en-US" sz="3600">
                <a:latin typeface="Lucida Sans" panose="020B0602030504020204" pitchFamily="34" charset="0"/>
              </a:rPr>
              <a:t>rue/</a:t>
            </a:r>
            <a:r>
              <a:rPr lang="en-US" sz="3600" b="1">
                <a:solidFill>
                  <a:srgbClr val="FF0000"/>
                </a:solidFill>
                <a:latin typeface="Lucida Sans" panose="020B0602030504020204" pitchFamily="34" charset="0"/>
              </a:rPr>
              <a:t>F</a:t>
            </a:r>
            <a:r>
              <a:rPr lang="en-US" sz="3600">
                <a:latin typeface="Lucida Sans" panose="020B0602030504020204" pitchFamily="34" charset="0"/>
              </a:rPr>
              <a:t>alse</a:t>
            </a:r>
            <a:r>
              <a:rPr lang="en-US" sz="3600" smtClean="0">
                <a:latin typeface="Lucida Sans" panose="020B0602030504020204" pitchFamily="34" charset="0"/>
              </a:rPr>
              <a:t>)</a:t>
            </a:r>
            <a:endParaRPr lang="en-US" sz="3600" smtClean="0">
              <a:latin typeface="Lucida Sans" panose="020B0602030504020204" pitchFamily="34" charset="0"/>
            </a:endParaRPr>
          </a:p>
          <a:p>
            <a:r>
              <a:rPr lang="en-US" sz="3600">
                <a:latin typeface="Lucida Sans" panose="020B0602030504020204" pitchFamily="34" charset="0"/>
              </a:rPr>
              <a:t>Strings </a:t>
            </a:r>
            <a:r>
              <a:rPr lang="en-US" sz="3600" smtClean="0">
                <a:latin typeface="Lucida Sans" panose="020B0602030504020204" pitchFamily="34" charset="0"/>
              </a:rPr>
              <a:t>		(</a:t>
            </a:r>
            <a:r>
              <a:rPr lang="en-US" sz="3600">
                <a:latin typeface="Lucida Sans" panose="020B0602030504020204" pitchFamily="34" charset="0"/>
              </a:rPr>
              <a:t>immutable</a:t>
            </a:r>
            <a:r>
              <a:rPr lang="en-US" sz="3600" smtClean="0">
                <a:latin typeface="Lucida Sans" panose="020B0602030504020204" pitchFamily="34" charset="0"/>
              </a:rPr>
              <a:t>!!!)</a:t>
            </a:r>
            <a:endParaRPr lang="en-US" sz="360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2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In/Out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7314" y="2825826"/>
            <a:ext cx="77863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smtClean="0">
                <a:latin typeface="Lucida Sans" panose="020B0602030504020204" pitchFamily="34" charset="0"/>
              </a:rPr>
              <a:t>print(message)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resultStr = input(prompt)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resultVal = int(input(prompt))</a:t>
            </a:r>
          </a:p>
        </p:txBody>
      </p:sp>
    </p:spTree>
    <p:extLst>
      <p:ext uri="{BB962C8B-B14F-4D97-AF65-F5344CB8AC3E}">
        <p14:creationId xmlns:p14="http://schemas.microsoft.com/office/powerpoint/2010/main" val="247976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Collections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41829" y="2472400"/>
            <a:ext cx="804758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smtClean="0">
                <a:latin typeface="Lucida Sans" panose="020B0602030504020204" pitchFamily="34" charset="0"/>
              </a:rPr>
              <a:t>Tuple (1,2,3</a:t>
            </a:r>
            <a:r>
              <a:rPr lang="en-US" sz="3600" smtClean="0">
                <a:latin typeface="Lucida Sans" panose="020B0602030504020204" pitchFamily="34" charset="0"/>
              </a:rPr>
              <a:t>)	(immutable)</a:t>
            </a:r>
            <a:endParaRPr lang="en-US" sz="3600" smtClean="0">
              <a:latin typeface="Lucida Sans" panose="020B0602030504020204" pitchFamily="34" charset="0"/>
            </a:endParaRP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List		[1,2,3]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Set		{1,2,3</a:t>
            </a:r>
            <a:r>
              <a:rPr lang="en-US" sz="3600" smtClean="0">
                <a:latin typeface="Lucida Sans" panose="020B0602030504020204" pitchFamily="34" charset="0"/>
              </a:rPr>
              <a:t>}	(unique/ordered)</a:t>
            </a:r>
            <a:endParaRPr lang="en-US" sz="3600" smtClean="0">
              <a:latin typeface="Lucida Sans" panose="020B0602030504020204" pitchFamily="34" charset="0"/>
            </a:endParaRP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Dict		{"a":1, "b":2, "c":3</a:t>
            </a:r>
            <a:r>
              <a:rPr lang="en-US" sz="3600" smtClean="0">
                <a:latin typeface="Lucida Sans" panose="020B0602030504020204" pitchFamily="34" charset="0"/>
              </a:rPr>
              <a:t>}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smtClean="0">
                <a:latin typeface="Lucida Sans" panose="020B0602030504020204" pitchFamily="34" charset="0"/>
              </a:rPr>
              <a:t>also unique and ordered on keys</a:t>
            </a:r>
            <a:endParaRPr lang="en-US" sz="3200" smtClean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2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dirty="0" smtClean="0"/>
              <a:t>Casting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0531" y="2108506"/>
            <a:ext cx="804758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dirty="0" smtClean="0">
                <a:latin typeface="Lucida Sans" panose="020B0602030504020204" pitchFamily="34" charset="0"/>
              </a:rPr>
              <a:t>tuple(</a:t>
            </a:r>
            <a:r>
              <a:rPr lang="en-US" sz="3600" dirty="0" err="1" smtClean="0">
                <a:latin typeface="Lucida Sans" panose="020B0602030504020204" pitchFamily="34" charset="0"/>
              </a:rPr>
              <a:t>myList</a:t>
            </a:r>
            <a:r>
              <a:rPr lang="en-US" sz="3600" dirty="0" smtClean="0">
                <a:latin typeface="Lucida Sans" panose="020B0602030504020204" pitchFamily="34" charset="0"/>
              </a:rPr>
              <a:t>)</a:t>
            </a:r>
          </a:p>
          <a:p>
            <a:pPr lvl="0"/>
            <a:r>
              <a:rPr lang="en-US" sz="3600" dirty="0" smtClean="0">
                <a:latin typeface="Lucida Sans" panose="020B0602030504020204" pitchFamily="34" charset="0"/>
              </a:rPr>
              <a:t>list(</a:t>
            </a:r>
            <a:r>
              <a:rPr lang="en-US" sz="3600" dirty="0" err="1" smtClean="0">
                <a:latin typeface="Lucida Sans" panose="020B0602030504020204" pitchFamily="34" charset="0"/>
              </a:rPr>
              <a:t>myTuple</a:t>
            </a:r>
            <a:r>
              <a:rPr lang="en-US" sz="3600" dirty="0" smtClean="0">
                <a:latin typeface="Lucida Sans" panose="020B0602030504020204" pitchFamily="34" charset="0"/>
              </a:rPr>
              <a:t>)</a:t>
            </a:r>
          </a:p>
          <a:p>
            <a:pPr lvl="0"/>
            <a:r>
              <a:rPr lang="en-US" sz="3600" dirty="0" smtClean="0">
                <a:latin typeface="Lucida Sans" panose="020B0602030504020204" pitchFamily="34" charset="0"/>
              </a:rPr>
              <a:t>set(</a:t>
            </a:r>
            <a:r>
              <a:rPr lang="en-US" sz="3600" dirty="0" err="1" smtClean="0">
                <a:latin typeface="Lucida Sans" panose="020B0602030504020204" pitchFamily="34" charset="0"/>
              </a:rPr>
              <a:t>myList</a:t>
            </a:r>
            <a:r>
              <a:rPr lang="en-US" sz="3600" dirty="0" smtClean="0">
                <a:latin typeface="Lucida Sans" panose="020B0602030504020204" pitchFamily="34" charset="0"/>
              </a:rPr>
              <a:t>)</a:t>
            </a:r>
          </a:p>
          <a:p>
            <a:pPr lvl="0"/>
            <a:r>
              <a:rPr lang="en-US" sz="3600" dirty="0" err="1" smtClean="0">
                <a:latin typeface="Lucida Sans" panose="020B0602030504020204" pitchFamily="34" charset="0"/>
              </a:rPr>
              <a:t>dict</a:t>
            </a:r>
            <a:r>
              <a:rPr lang="en-US" sz="3600" dirty="0" smtClean="0">
                <a:latin typeface="Lucida Sans" panose="020B0602030504020204" pitchFamily="34" charset="0"/>
              </a:rPr>
              <a:t>	(</a:t>
            </a:r>
            <a:r>
              <a:rPr lang="en-US" sz="3600" dirty="0" err="1" smtClean="0">
                <a:latin typeface="Lucida Sans" panose="020B0602030504020204" pitchFamily="34" charset="0"/>
              </a:rPr>
              <a:t>myTuple</a:t>
            </a:r>
            <a:r>
              <a:rPr lang="en-US" sz="3600" dirty="0" smtClean="0">
                <a:latin typeface="Lucida Sans" panose="020B0602030504020204" pitchFamily="34" charset="0"/>
              </a:rPr>
              <a:t>)</a:t>
            </a:r>
          </a:p>
          <a:p>
            <a:pPr lvl="0"/>
            <a:endParaRPr lang="en-US" sz="3600" dirty="0">
              <a:latin typeface="Lucida Sans" panose="020B0602030504020204" pitchFamily="34" charset="0"/>
            </a:endParaRPr>
          </a:p>
          <a:p>
            <a:pPr lvl="0"/>
            <a:r>
              <a:rPr lang="en-US" sz="3600" dirty="0" err="1" smtClean="0">
                <a:latin typeface="Lucida Sans" panose="020B0602030504020204" pitchFamily="34" charset="0"/>
              </a:rPr>
              <a:t>myList</a:t>
            </a:r>
            <a:r>
              <a:rPr lang="en-US" sz="3600" dirty="0" smtClean="0">
                <a:latin typeface="Lucida Sans" panose="020B0602030504020204" pitchFamily="34" charset="0"/>
              </a:rPr>
              <a:t> = list(“Hello”)</a:t>
            </a:r>
          </a:p>
          <a:p>
            <a:pPr lvl="0"/>
            <a:r>
              <a:rPr lang="en-US" sz="3600" dirty="0">
                <a:latin typeface="Lucida Sans" panose="020B0602030504020204" pitchFamily="34" charset="0"/>
              </a:rPr>
              <a:t>"".</a:t>
            </a:r>
            <a:r>
              <a:rPr lang="en-US" sz="3600" smtClean="0">
                <a:latin typeface="Lucida Sans" panose="020B0602030504020204" pitchFamily="34" charset="0"/>
              </a:rPr>
              <a:t>join(</a:t>
            </a:r>
            <a:r>
              <a:rPr lang="en-US" sz="3600" err="1" smtClean="0">
                <a:latin typeface="Lucida Sans" panose="020B0602030504020204" pitchFamily="34" charset="0"/>
              </a:rPr>
              <a:t>myList</a:t>
            </a:r>
            <a:r>
              <a:rPr lang="en-US" sz="3600" smtClean="0">
                <a:latin typeface="Lucida Sans" panose="020B0602030504020204" pitchFamily="34" charset="0"/>
              </a:rPr>
              <a:t>)</a:t>
            </a:r>
          </a:p>
          <a:p>
            <a:r>
              <a:rPr lang="en-US" sz="3600" smtClean="0">
                <a:latin typeface="Lucida Sans" panose="020B0602030504020204" pitchFamily="34" charset="0"/>
              </a:rPr>
              <a:t>"fred".</a:t>
            </a:r>
            <a:r>
              <a:rPr lang="en-US" sz="3600">
                <a:latin typeface="Lucida Sans" panose="020B0602030504020204" pitchFamily="34" charset="0"/>
              </a:rPr>
              <a:t>join(myList</a:t>
            </a:r>
            <a:r>
              <a:rPr lang="en-US" sz="3600" smtClean="0">
                <a:latin typeface="Lucida Sans" panose="020B0602030504020204" pitchFamily="34" charset="0"/>
              </a:rPr>
              <a:t>)</a:t>
            </a:r>
            <a:endParaRPr lang="en-US" sz="360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42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Program Flow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41829" y="2472400"/>
            <a:ext cx="80475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dirty="0" smtClean="0">
                <a:latin typeface="Lucida Sans" panose="020B0602030504020204" pitchFamily="34" charset="0"/>
              </a:rPr>
              <a:t>if</a:t>
            </a:r>
          </a:p>
          <a:p>
            <a:pPr lvl="0"/>
            <a:r>
              <a:rPr lang="en-US" sz="3600" dirty="0" smtClean="0">
                <a:latin typeface="Lucida Sans" panose="020B0602030504020204" pitchFamily="34" charset="0"/>
              </a:rPr>
              <a:t>while</a:t>
            </a:r>
          </a:p>
          <a:p>
            <a:pPr lvl="0"/>
            <a:r>
              <a:rPr lang="en-US" sz="3600" dirty="0" smtClean="0">
                <a:latin typeface="Lucida Sans" panose="020B0602030504020204" pitchFamily="34" charset="0"/>
              </a:rPr>
              <a:t>for</a:t>
            </a:r>
          </a:p>
          <a:p>
            <a:pPr lvl="0"/>
            <a:r>
              <a:rPr lang="en-US" sz="3600" dirty="0" smtClean="0">
                <a:latin typeface="Lucida Sans" panose="020B0602030504020204" pitchFamily="34" charset="0"/>
              </a:rPr>
              <a:t>match (need python 3.10 or </a:t>
            </a:r>
            <a:r>
              <a:rPr lang="en-US" sz="3600" smtClean="0">
                <a:latin typeface="Lucida Sans" panose="020B0602030504020204" pitchFamily="34" charset="0"/>
              </a:rPr>
              <a:t>later</a:t>
            </a:r>
            <a:r>
              <a:rPr lang="en-US" sz="3600" smtClean="0">
                <a:latin typeface="Lucida Sans" panose="020B0602030504020204" pitchFamily="34" charset="0"/>
              </a:rPr>
              <a:t>)</a:t>
            </a:r>
            <a:endParaRPr lang="en-US" sz="3600" dirty="0" smtClean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15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Syntax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1886" y="1949886"/>
            <a:ext cx="8337873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smtClean="0">
                <a:latin typeface="Lucida Sans" panose="020B0602030504020204" pitchFamily="34" charset="0"/>
              </a:rPr>
              <a:t>colon :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   indent</a:t>
            </a:r>
          </a:p>
          <a:p>
            <a:pPr lvl="0"/>
            <a:r>
              <a:rPr lang="en-US" sz="3600">
                <a:latin typeface="Lucida Sans" panose="020B0602030504020204" pitchFamily="34" charset="0"/>
              </a:rPr>
              <a:t> </a:t>
            </a:r>
            <a:r>
              <a:rPr lang="en-US" sz="3600" smtClean="0">
                <a:latin typeface="Lucida Sans" panose="020B0602030504020204" pitchFamily="34" charset="0"/>
              </a:rPr>
              <a:t>  same indent</a:t>
            </a:r>
          </a:p>
          <a:p>
            <a:pPr lvl="0"/>
            <a:endParaRPr lang="en-US">
              <a:latin typeface="Lucida Sans" panose="020B0602030504020204" pitchFamily="34" charset="0"/>
            </a:endParaRP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result = functionCall(argA, argB)</a:t>
            </a:r>
          </a:p>
          <a:p>
            <a:pPr lvl="0"/>
            <a:endParaRPr lang="en-US" smtClean="0">
              <a:latin typeface="Lucida Sans" panose="020B0602030504020204" pitchFamily="34" charset="0"/>
            </a:endParaRP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=,==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+=</a:t>
            </a:r>
            <a:endParaRPr lang="en-US" sz="3600">
              <a:latin typeface="Lucida Sans" panose="020B0602030504020204" pitchFamily="34" charset="0"/>
            </a:endParaRPr>
          </a:p>
          <a:p>
            <a:r>
              <a:rPr lang="en-GB" sz="3600" smtClean="0">
                <a:latin typeface="Lucida Sans" panose="020B0602030504020204" pitchFamily="34" charset="0"/>
              </a:rPr>
              <a:t>and / or / not</a:t>
            </a:r>
            <a:endParaRPr lang="en-GB" sz="360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13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Install Python 3.10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8916" y="4515803"/>
            <a:ext cx="80475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smtClean="0">
                <a:latin typeface="Lucida Sans" panose="020B0602030504020204" pitchFamily="34" charset="0"/>
              </a:rPr>
              <a:t>If version is not 3.10 or higher: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Browser: python.org/downloads</a:t>
            </a:r>
            <a:endParaRPr lang="en-US" sz="3600" dirty="0" smtClean="0">
              <a:latin typeface="Lucida Sans" panose="020B0602030504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08" y="2115846"/>
            <a:ext cx="5638800" cy="219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3334502" y="2270544"/>
            <a:ext cx="1088208" cy="4242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992990" y="2042023"/>
            <a:ext cx="10322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smtClean="0">
                <a:solidFill>
                  <a:srgbClr val="FF0000"/>
                </a:solidFill>
              </a:rPr>
              <a:t>1</a:t>
            </a:r>
            <a:endParaRPr lang="en-GB" sz="4400" b="1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563485" y="3515132"/>
            <a:ext cx="1672611" cy="4242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4236096" y="3342514"/>
            <a:ext cx="10322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smtClean="0">
                <a:solidFill>
                  <a:srgbClr val="FF0000"/>
                </a:solidFill>
              </a:rPr>
              <a:t>2</a:t>
            </a:r>
            <a:endParaRPr lang="en-GB" sz="4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53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Windows env variables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586" y="2379093"/>
            <a:ext cx="80475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smtClean="0">
                <a:latin typeface="Lucida Sans" panose="020B0602030504020204" pitchFamily="34" charset="0"/>
              </a:rPr>
              <a:t>Start-&gt;"env"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Edit system path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add path to python 3.10</a:t>
            </a:r>
            <a:endParaRPr lang="en-US" sz="3600" dirty="0" smtClean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3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6624</TotalTime>
  <Words>170</Words>
  <Application>Microsoft Office PowerPoint</Application>
  <PresentationFormat>On-screen Show (4:3)</PresentationFormat>
  <Paragraphs>97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Waveform</vt:lpstr>
      <vt:lpstr>A Programmer: uses the toolset</vt:lpstr>
      <vt:lpstr>Variables</vt:lpstr>
      <vt:lpstr>In/Out</vt:lpstr>
      <vt:lpstr>Collections</vt:lpstr>
      <vt:lpstr>Casting</vt:lpstr>
      <vt:lpstr>Program Flow</vt:lpstr>
      <vt:lpstr>Syntax</vt:lpstr>
      <vt:lpstr>Install Python 3.10</vt:lpstr>
      <vt:lpstr>Windows env variables</vt:lpstr>
      <vt:lpstr>VSC Select Interpreter</vt:lpstr>
      <vt:lpstr>enum</vt:lpstr>
      <vt:lpstr>match</vt:lpstr>
      <vt:lpstr>State Machine</vt:lpstr>
      <vt:lpstr>import</vt:lpstr>
    </vt:vector>
  </TitlesOfParts>
  <Company>Edinburgh Napier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CSN07101 Computer Systems 1</dc:title>
  <dc:creator>Elias Ekonomou</dc:creator>
  <cp:lastModifiedBy>Stephen</cp:lastModifiedBy>
  <cp:revision>460</cp:revision>
  <dcterms:created xsi:type="dcterms:W3CDTF">2015-09-16T15:47:45Z</dcterms:created>
  <dcterms:modified xsi:type="dcterms:W3CDTF">2022-05-23T17:34:41Z</dcterms:modified>
</cp:coreProperties>
</file>