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643" r:id="rId2"/>
    <p:sldId id="645" r:id="rId3"/>
    <p:sldId id="646" r:id="rId4"/>
    <p:sldId id="654" r:id="rId5"/>
    <p:sldId id="647" r:id="rId6"/>
    <p:sldId id="649" r:id="rId7"/>
    <p:sldId id="653" r:id="rId8"/>
    <p:sldId id="650" r:id="rId9"/>
    <p:sldId id="648" r:id="rId10"/>
    <p:sldId id="652" r:id="rId11"/>
    <p:sldId id="655" r:id="rId12"/>
    <p:sldId id="651" r:id="rId13"/>
    <p:sldId id="658" r:id="rId14"/>
    <p:sldId id="659" r:id="rId15"/>
    <p:sldId id="6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encapsulates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/>
              <a:t>L</a:t>
            </a:r>
            <a:r>
              <a:rPr lang="en-US" smtClean="0"/>
              <a:t>imited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import some_module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# names in some_module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some_module.niceFn()</a:t>
            </a:r>
          </a:p>
          <a:p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other_module import niceFn</a:t>
            </a:r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niceFn()</a:t>
            </a:r>
          </a:p>
          <a:p>
            <a:r>
              <a:rPr lang="en-US" sz="2800">
                <a:latin typeface="Lucida Sans" panose="020B0602030504020204" pitchFamily="34" charset="0"/>
              </a:rPr>
              <a:t># other names in other_module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other_module.otherFn()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Private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Python doesn't really do privacy!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The best we can do is prefix _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private to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a class, private to class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sort_of_private_name = 1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def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sort_of_private_fn():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	pass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help(yourModule)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This doesn't work in VSC terminal!!!</a:t>
            </a:r>
          </a:p>
          <a:p>
            <a:r>
              <a:rPr lang="en-US" sz="2800">
                <a:latin typeface="Lucida Sans" panose="020B0602030504020204" pitchFamily="34" charset="0"/>
              </a:rPr>
              <a:t>In file-explorer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navigate to your 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Shift-R-Clk-&gt;open cmd/powershell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&gt;python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&gt;&gt;&gt;import yourPackage   &gt;&gt;&gt;help(yourPackage)</a:t>
            </a:r>
            <a:r>
              <a:rPr lang="en-US" sz="2800">
                <a:latin typeface="Lucida Sans" panose="020B0602030504020204" pitchFamily="34" charset="0"/>
              </a:rPr>
              <a:t> </a:t>
            </a:r>
            <a:r>
              <a:rPr lang="en-US" sz="2800" smtClean="0">
                <a:latin typeface="Lucida Sans" panose="020B0602030504020204" pitchFamily="34" charset="0"/>
              </a:rPr>
              <a:t>			(</a:t>
            </a:r>
            <a:r>
              <a:rPr lang="en-US" sz="2800">
                <a:latin typeface="Lucida Sans" panose="020B0602030504020204" pitchFamily="34" charset="0"/>
              </a:rPr>
              <a:t>uses __init__.py</a:t>
            </a:r>
            <a:r>
              <a:rPr lang="en-US" sz="28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&gt;&gt;&gt;help(yourPackage.yourModule)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>
            <a:normAutofit/>
          </a:bodyPr>
          <a:lstStyle/>
          <a:p>
            <a:pPr algn="l"/>
            <a:r>
              <a:rPr lang="en-US" dirty="0" smtClean="0"/>
              <a:t>Specify a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174" y="2612309"/>
            <a:ext cx="8298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Write a module specifying your distro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31859" y="3135529"/>
            <a:ext cx="5836854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from </a:t>
            </a:r>
            <a:r>
              <a:rPr lang="en-GB" sz="1800" dirty="0" err="1">
                <a:latin typeface="Courier New" panose="02070309020205020404" pitchFamily="49" charset="0"/>
              </a:rPr>
              <a:t>distutils.core</a:t>
            </a:r>
            <a:r>
              <a:rPr lang="en-GB" sz="1800" dirty="0">
                <a:latin typeface="Courier New" panose="02070309020205020404" pitchFamily="49" charset="0"/>
              </a:rPr>
              <a:t> import setup</a:t>
            </a:r>
          </a:p>
          <a:p>
            <a:pPr>
              <a:spcBef>
                <a:spcPct val="0"/>
              </a:spcBef>
            </a:pPr>
            <a:endParaRPr lang="en-GB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setup(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name = </a:t>
            </a:r>
            <a:r>
              <a:rPr lang="en-GB" sz="1800" dirty="0">
                <a:latin typeface="Courier New" panose="02070309020205020404" pitchFamily="49" charset="0"/>
              </a:rPr>
              <a:t>"</a:t>
            </a:r>
            <a:r>
              <a:rPr lang="en-GB" sz="1800" dirty="0" err="1">
                <a:latin typeface="Courier New" panose="02070309020205020404" pitchFamily="49" charset="0"/>
              </a:rPr>
              <a:t>coffee_machine</a:t>
            </a:r>
            <a:r>
              <a:rPr lang="en-GB" sz="1800" dirty="0" smtClean="0">
                <a:latin typeface="Courier New" panose="02070309020205020404" pitchFamily="49" charset="0"/>
              </a:rPr>
              <a:t>",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version = "1.0",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author = </a:t>
            </a:r>
            <a:r>
              <a:rPr lang="en-GB" sz="1800" dirty="0">
                <a:latin typeface="Courier New" panose="02070309020205020404" pitchFamily="49" charset="0"/>
              </a:rPr>
              <a:t>"Stephen</a:t>
            </a:r>
            <a:r>
              <a:rPr lang="en-GB" sz="1800" dirty="0" smtClean="0">
                <a:latin typeface="Courier New" panose="02070309020205020404" pitchFamily="49" charset="0"/>
              </a:rPr>
              <a:t>",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</a:rPr>
              <a:t>author_email</a:t>
            </a:r>
            <a:r>
              <a:rPr lang="en-GB" sz="1800" dirty="0">
                <a:latin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</a:rPr>
              <a:t>"Stephen@QA.com</a:t>
            </a:r>
            <a:r>
              <a:rPr lang="en-GB" sz="1800" dirty="0">
                <a:latin typeface="Courier New" panose="02070309020205020404" pitchFamily="49" charset="0"/>
              </a:rPr>
              <a:t>",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</a:rPr>
              <a:t>py_modules</a:t>
            </a:r>
            <a:r>
              <a:rPr lang="en-GB" sz="1800" dirty="0">
                <a:latin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</a:rPr>
              <a:t>['main</a:t>
            </a:r>
            <a:r>
              <a:rPr lang="en-GB" sz="1800" dirty="0" smtClean="0">
                <a:latin typeface="Courier New" panose="02070309020205020404" pitchFamily="49" charset="0"/>
              </a:rPr>
              <a:t>'],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    packages = </a:t>
            </a:r>
            <a:r>
              <a:rPr lang="en-GB" sz="1800" dirty="0">
                <a:latin typeface="Courier New" panose="02070309020205020404" pitchFamily="49" charset="0"/>
              </a:rPr>
              <a:t>[</a:t>
            </a:r>
            <a:r>
              <a:rPr lang="en-GB" sz="1800" dirty="0" smtClean="0">
                <a:latin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</a:rPr>
              <a:t>payments','initialise</a:t>
            </a:r>
            <a:r>
              <a:rPr lang="en-GB" sz="1800" dirty="0" smtClean="0">
                <a:latin typeface="Courier New" panose="02070309020205020404" pitchFamily="49" charset="0"/>
              </a:rPr>
              <a:t>']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 smtClean="0">
                <a:latin typeface="Courier New" panose="02070309020205020404" pitchFamily="49" charset="0"/>
              </a:rPr>
              <a:t>)</a:t>
            </a:r>
            <a:endParaRPr lang="en-GB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Create a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174" y="2612309"/>
            <a:ext cx="82980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Write a module specifying your distro</a:t>
            </a:r>
          </a:p>
          <a:p>
            <a:endParaRPr lang="en-US" sz="2800" dirty="0">
              <a:latin typeface="Lucida Sans" panose="020B0602030504020204" pitchFamily="34" charset="0"/>
            </a:endParaRPr>
          </a:p>
          <a:p>
            <a:endParaRPr lang="en-US" sz="2800" dirty="0" smtClean="0">
              <a:latin typeface="Lucida Sans" panose="020B0602030504020204" pitchFamily="34" charset="0"/>
            </a:endParaRPr>
          </a:p>
          <a:p>
            <a:r>
              <a:rPr lang="en-US" sz="2400" dirty="0" smtClean="0">
                <a:latin typeface="Lucida Sans" panose="020B0602030504020204" pitchFamily="34" charset="0"/>
              </a:rPr>
              <a:t>	</a:t>
            </a:r>
            <a:r>
              <a:rPr lang="en-US" sz="2400" dirty="0" err="1" smtClean="0">
                <a:latin typeface="Lucida Sans" panose="020B0602030504020204" pitchFamily="34" charset="0"/>
              </a:rPr>
              <a:t>sdist</a:t>
            </a:r>
            <a:r>
              <a:rPr lang="en-US" sz="2400" dirty="0" smtClean="0">
                <a:latin typeface="Lucida Sans" panose="020B0602030504020204" pitchFamily="34" charset="0"/>
              </a:rPr>
              <a:t> means source-file distribution</a:t>
            </a:r>
          </a:p>
          <a:p>
            <a:pPr marL="0" lvl="1"/>
            <a:r>
              <a:rPr lang="en-GB" sz="2400" dirty="0" smtClean="0">
                <a:latin typeface="Lucida Sans" panose="020B0602030504020204" pitchFamily="34" charset="0"/>
              </a:rPr>
              <a:t>	Compressed </a:t>
            </a:r>
            <a:r>
              <a:rPr lang="en-GB" sz="2400" dirty="0">
                <a:latin typeface="Lucida Sans" panose="020B0602030504020204" pitchFamily="34" charset="0"/>
              </a:rPr>
              <a:t>file is placed into sub-directory ./</a:t>
            </a:r>
            <a:r>
              <a:rPr lang="en-GB" sz="2400" dirty="0" err="1" smtClean="0">
                <a:latin typeface="Lucida Sans" panose="020B0602030504020204" pitchFamily="34" charset="0"/>
              </a:rPr>
              <a:t>dist</a:t>
            </a:r>
            <a:endParaRPr lang="en-GB" sz="2400" dirty="0" smtClean="0">
              <a:latin typeface="Lucida Sans" panose="020B0602030504020204" pitchFamily="34" charset="0"/>
            </a:endParaRPr>
          </a:p>
          <a:p>
            <a:pPr marL="0" lvl="1"/>
            <a:r>
              <a:rPr lang="en-GB" sz="2400" dirty="0" smtClean="0">
                <a:latin typeface="Lucida Sans" panose="020B0602030504020204" pitchFamily="34" charset="0"/>
              </a:rPr>
              <a:t>	coffee_machine-1.0.zip</a:t>
            </a:r>
            <a:endParaRPr lang="en-GB" sz="2400" dirty="0">
              <a:latin typeface="Lucida Sans" panose="020B0602030504020204" pitchFamily="34" charset="0"/>
            </a:endParaRPr>
          </a:p>
          <a:p>
            <a:pPr marL="0" lvl="1"/>
            <a:endParaRPr lang="en-GB" sz="2400" dirty="0" smtClean="0">
              <a:latin typeface="Lucida Sans" panose="020B0602030504020204" pitchFamily="34" charset="0"/>
            </a:endParaRPr>
          </a:p>
          <a:p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31859" y="3135529"/>
            <a:ext cx="56989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800" dirty="0">
                <a:latin typeface="Courier New" panose="02070309020205020404" pitchFamily="49" charset="0"/>
              </a:rPr>
              <a:t>C</a:t>
            </a:r>
            <a:r>
              <a:rPr lang="en-GB" sz="1800" dirty="0" smtClean="0">
                <a:latin typeface="Courier New" panose="02070309020205020404" pitchFamily="49" charset="0"/>
              </a:rPr>
              <a:t>:\</a:t>
            </a:r>
            <a:r>
              <a:rPr lang="en-GB" sz="1800" dirty="0">
                <a:latin typeface="Courier New" panose="02070309020205020404" pitchFamily="49" charset="0"/>
              </a:rPr>
              <a:t>coffee_machine</a:t>
            </a:r>
            <a:r>
              <a:rPr lang="en-GB" sz="1800" dirty="0" smtClean="0">
                <a:latin typeface="Courier New" panose="02070309020205020404" pitchFamily="49" charset="0"/>
              </a:rPr>
              <a:t>&gt; </a:t>
            </a:r>
            <a:r>
              <a:rPr lang="en-GB" sz="1800" dirty="0">
                <a:latin typeface="Courier New" panose="02070309020205020404" pitchFamily="49" charset="0"/>
              </a:rPr>
              <a:t>python setup.py </a:t>
            </a:r>
            <a:r>
              <a:rPr lang="en-GB" sz="1800" dirty="0" err="1">
                <a:latin typeface="Courier New" panose="02070309020205020404" pitchFamily="49" charset="0"/>
              </a:rPr>
              <a:t>sdist</a:t>
            </a:r>
            <a:endParaRPr lang="en-GB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Install a Distribution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1051" y="2921457"/>
            <a:ext cx="735329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</a:rPr>
              <a:t>C</a:t>
            </a:r>
            <a:r>
              <a:rPr lang="en-GB" sz="1800" dirty="0">
                <a:latin typeface="Courier New" panose="02070309020205020404" pitchFamily="49" charset="0"/>
              </a:rPr>
              <a:t>:\coffee_machine\dist</a:t>
            </a:r>
            <a:r>
              <a:rPr lang="en-GB" sz="1800" dirty="0">
                <a:latin typeface="Courier New" panose="02070309020205020404" pitchFamily="49" charset="0"/>
              </a:rPr>
              <a:t>&gt; unzip </a:t>
            </a:r>
            <a:r>
              <a:rPr lang="en-GB" sz="1800" dirty="0" smtClean="0">
                <a:latin typeface="Courier New" panose="02070309020205020404" pitchFamily="49" charset="0"/>
              </a:rPr>
              <a:t>coffee_machine-1.0.zip</a:t>
            </a:r>
            <a:endParaRPr lang="en-GB" sz="1800" dirty="0">
              <a:latin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</a:rPr>
              <a:t>C</a:t>
            </a:r>
            <a:r>
              <a:rPr lang="en-GB" sz="1800" dirty="0">
                <a:latin typeface="Courier New" panose="02070309020205020404" pitchFamily="49" charset="0"/>
              </a:rPr>
              <a:t>:\</a:t>
            </a:r>
            <a:r>
              <a:rPr lang="en-GB" sz="1800" dirty="0" smtClean="0">
                <a:latin typeface="Courier New" panose="02070309020205020404" pitchFamily="49" charset="0"/>
              </a:rPr>
              <a:t>coffee_machine\dist</a:t>
            </a:r>
            <a:r>
              <a:rPr lang="en-GB" sz="1800" dirty="0">
                <a:latin typeface="Courier New" panose="02070309020205020404" pitchFamily="49" charset="0"/>
              </a:rPr>
              <a:t>&gt; cd </a:t>
            </a:r>
            <a:r>
              <a:rPr lang="en-GB" sz="1800" dirty="0">
                <a:latin typeface="Courier New" panose="02070309020205020404" pitchFamily="49" charset="0"/>
              </a:rPr>
              <a:t>coffee_machine-1.0</a:t>
            </a:r>
            <a:endParaRPr lang="en-GB" sz="1800" dirty="0">
              <a:latin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</a:rPr>
              <a:t>C</a:t>
            </a:r>
            <a:r>
              <a:rPr lang="en-GB" sz="1800" dirty="0">
                <a:latin typeface="Courier New" panose="02070309020205020404" pitchFamily="49" charset="0"/>
              </a:rPr>
              <a:t>:\coffee_machine\dist</a:t>
            </a:r>
            <a:r>
              <a:rPr lang="en-GB" sz="1800" dirty="0">
                <a:latin typeface="Courier New" panose="02070309020205020404" pitchFamily="49" charset="0"/>
              </a:rPr>
              <a:t>&gt; 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3754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Scope (</a:t>
            </a:r>
            <a:r>
              <a:rPr lang="en-US">
                <a:latin typeface="Lucida Sans" panose="020B0602030504020204" pitchFamily="34" charset="0"/>
              </a:rPr>
              <a:t>visibility of </a:t>
            </a:r>
            <a:r>
              <a:rPr lang="en-US" smtClean="0">
                <a:latin typeface="Lucida Sans" panose="020B0602030504020204" pitchFamily="34" charset="0"/>
              </a:rPr>
              <a:t>names)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Module Scope (global)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outside other scopes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Can be read-from inside functions</a:t>
            </a:r>
            <a:endParaRPr lang="en-US" sz="24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Function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inside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Usable after assignment until end of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If same name as a global, it hides the global</a:t>
            </a:r>
          </a:p>
          <a:p>
            <a:pPr lvl="1"/>
            <a:endParaRPr lang="en-US" sz="24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Class Scope</a:t>
            </a:r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Modifying Global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Module Scope</a:t>
            </a:r>
          </a:p>
          <a:p>
            <a:pPr lvl="2"/>
            <a:r>
              <a:rPr lang="en-US" sz="2400">
                <a:latin typeface="Lucida Sans" panose="020B0602030504020204" pitchFamily="34" charset="0"/>
              </a:rPr>
              <a:t>myGlobalVar = newValue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Function Scope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def myFn():</a:t>
            </a:r>
          </a:p>
          <a:p>
            <a:pPr lvl="2"/>
            <a:r>
              <a:rPr lang="en-US" sz="24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global</a:t>
            </a:r>
            <a:r>
              <a:rPr lang="en-US" sz="2400" smtClean="0">
                <a:latin typeface="Lucida Sans" panose="020B0602030504020204" pitchFamily="34" charset="0"/>
              </a:rPr>
              <a:t> myGlobalVar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myGlobalVar = newValue</a:t>
            </a:r>
          </a:p>
        </p:txBody>
      </p:sp>
    </p:spTree>
    <p:extLst>
      <p:ext uri="{BB962C8B-B14F-4D97-AF65-F5344CB8AC3E}">
        <p14:creationId xmlns:p14="http://schemas.microsoft.com/office/powerpoint/2010/main" val="2393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SRP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SRP: Single Responsibility Principle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"thing" should only do one thing!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package...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module...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class...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Each function...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script_file.py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Start file with: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0" y="3536307"/>
            <a:ext cx="8166225" cy="276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6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Can document SR in __init__.py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3604981"/>
            <a:ext cx="7475721" cy="277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4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Does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Constructs the contents of the module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and runs any code that is not in a function</a:t>
            </a:r>
            <a:endParaRPr lang="en-US" sz="2800" smtClean="0">
              <a:latin typeface="Lucida Sans" panose="020B0602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Brings the module name into scope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import's </a:t>
            </a:r>
            <a:r>
              <a:rPr lang="en-US" sz="2800">
                <a:latin typeface="Lucida Sans" panose="020B0602030504020204" pitchFamily="34" charset="0"/>
              </a:rPr>
              <a:t>don't use .py extension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__main__ is NOT a 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06340"/>
            <a:ext cx="8298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The module you "run"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is the "root", not a "Package"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All modules at root are in scope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5" y="3429000"/>
            <a:ext cx="5760789" cy="32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175648" y="4994207"/>
            <a:ext cx="3676261" cy="1033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Names from other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#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r>
              <a:rPr lang="en-US" sz="2800">
                <a:latin typeface="Lucida Sans" panose="020B0602030504020204" pitchFamily="34" charset="0"/>
              </a:rPr>
              <a:t> imports all names in those modules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from any_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root</a:t>
            </a:r>
            <a:r>
              <a:rPr lang="en-US" sz="2800" smtClean="0">
                <a:latin typeface="Lucida Sans" panose="020B0602030504020204" pitchFamily="34" charset="0"/>
              </a:rPr>
              <a:t>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endParaRPr lang="en-US" sz="24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lower_package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 smtClean="0">
                <a:latin typeface="Lucida Sans" panose="020B0602030504020204" pitchFamily="34" charset="0"/>
              </a:rPr>
              <a:t>some_module import *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In a package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below root</a:t>
            </a:r>
            <a:r>
              <a:rPr lang="en-US" sz="2800" smtClean="0">
                <a:latin typeface="Lucida Sans" panose="020B0602030504020204" pitchFamily="34" charset="0"/>
              </a:rPr>
              <a:t>:</a:t>
            </a:r>
          </a:p>
          <a:p>
            <a:r>
              <a:rPr lang="en-US" sz="2800">
                <a:latin typeface="Lucida Sans" panose="020B0602030504020204" pitchFamily="34" charset="0"/>
              </a:rPr>
              <a:t>from any_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root</a:t>
            </a:r>
            <a:r>
              <a:rPr lang="en-US" sz="2800">
                <a:latin typeface="Lucida Sans" panose="020B0602030504020204" pitchFamily="34" charset="0"/>
              </a:rPr>
              <a:t>_module import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endParaRPr lang="en-US" sz="24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>
                <a:latin typeface="Lucida Sans" panose="020B0602030504020204" pitchFamily="34" charset="0"/>
              </a:rPr>
              <a:t>sibling_module import </a:t>
            </a:r>
            <a:r>
              <a:rPr lang="en-US" sz="2800" smtClean="0">
                <a:latin typeface="Lucida Sans" panose="020B0602030504020204" pitchFamily="34" charset="0"/>
              </a:rPr>
              <a:t>*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OK</a:t>
            </a: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</a:t>
            </a:r>
            <a:r>
              <a:rPr lang="en-US" sz="2800" smtClean="0">
                <a:latin typeface="Lucida Sans" panose="020B0602030504020204" pitchFamily="34" charset="0"/>
              </a:rPr>
              <a:t>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Poor design</a:t>
            </a:r>
            <a:endParaRPr lang="en-US" sz="28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...</a:t>
            </a:r>
            <a:r>
              <a:rPr lang="en-US" sz="2800" smtClean="0">
                <a:latin typeface="Lucida Sans" panose="020B0602030504020204" pitchFamily="34" charset="0"/>
              </a:rPr>
              <a:t>grandparent_module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Worse!</a:t>
            </a:r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6969</TotalTime>
  <Words>379</Words>
  <Application>Microsoft Office PowerPoint</Application>
  <PresentationFormat>On-screen Show (4:3)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Courier New</vt:lpstr>
      <vt:lpstr>Lucida Sans</vt:lpstr>
      <vt:lpstr>Symbol</vt:lpstr>
      <vt:lpstr>Waveform</vt:lpstr>
      <vt:lpstr>A Programmer: encapsulates</vt:lpstr>
      <vt:lpstr>Scope (visibility of names)</vt:lpstr>
      <vt:lpstr>Modifying Global Variables</vt:lpstr>
      <vt:lpstr>SRP</vt:lpstr>
      <vt:lpstr>Module</vt:lpstr>
      <vt:lpstr>Package</vt:lpstr>
      <vt:lpstr>import</vt:lpstr>
      <vt:lpstr>__main__ is NOT a package</vt:lpstr>
      <vt:lpstr>Names from other Modules</vt:lpstr>
      <vt:lpstr>Limited Import</vt:lpstr>
      <vt:lpstr>Private Names</vt:lpstr>
      <vt:lpstr>help(yourModule)</vt:lpstr>
      <vt:lpstr>Specify a Distribution</vt:lpstr>
      <vt:lpstr>Create a Distribution</vt:lpstr>
      <vt:lpstr>Install a Distribution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480</cp:revision>
  <dcterms:created xsi:type="dcterms:W3CDTF">2015-09-16T15:47:45Z</dcterms:created>
  <dcterms:modified xsi:type="dcterms:W3CDTF">2022-05-26T13:39:45Z</dcterms:modified>
</cp:coreProperties>
</file>