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6"/>
  </p:notesMasterIdLst>
  <p:sldIdLst>
    <p:sldId id="643" r:id="rId2"/>
    <p:sldId id="644" r:id="rId3"/>
    <p:sldId id="648" r:id="rId4"/>
    <p:sldId id="645" r:id="rId5"/>
    <p:sldId id="649" r:id="rId6"/>
    <p:sldId id="646" r:id="rId7"/>
    <p:sldId id="647" r:id="rId8"/>
    <p:sldId id="653" r:id="rId9"/>
    <p:sldId id="654" r:id="rId10"/>
    <p:sldId id="655" r:id="rId11"/>
    <p:sldId id="651" r:id="rId12"/>
    <p:sldId id="656" r:id="rId13"/>
    <p:sldId id="652" r:id="rId14"/>
    <p:sldId id="65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 varScale="1">
        <p:scale>
          <a:sx n="82" d="100"/>
          <a:sy n="82" d="100"/>
        </p:scale>
        <p:origin x="-1123" y="-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2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4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3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uses the toolset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VSC Select Interpreter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127167"/>
            <a:ext cx="8047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View-&gt; Command Pallete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 -&gt;python:Selected Interpreter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10" y="3540190"/>
            <a:ext cx="58832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9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from </a:t>
            </a:r>
            <a:r>
              <a:rPr lang="en-GB" sz="2800" dirty="0" err="1" smtClean="0">
                <a:latin typeface="Lucida Sans" panose="020B0602030504020204" pitchFamily="34" charset="0"/>
              </a:rPr>
              <a:t>enum</a:t>
            </a:r>
            <a:r>
              <a:rPr lang="en-GB" sz="2800" dirty="0" smtClean="0">
                <a:latin typeface="Lucida Sans" panose="020B0602030504020204" pitchFamily="34" charset="0"/>
              </a:rPr>
              <a:t> import </a:t>
            </a:r>
            <a:r>
              <a:rPr lang="en-GB" sz="2800" b="1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E</a:t>
            </a:r>
            <a:r>
              <a:rPr lang="en-GB" sz="2800" dirty="0" err="1" smtClean="0">
                <a:latin typeface="Lucida Sans" panose="020B0602030504020204" pitchFamily="34" charset="0"/>
              </a:rPr>
              <a:t>num</a:t>
            </a:r>
            <a:r>
              <a:rPr lang="en-GB" sz="2800" dirty="0" smtClean="0">
                <a:latin typeface="Lucida Sans" panose="020B0602030504020204" pitchFamily="34" charset="0"/>
              </a:rPr>
              <a:t>, auto</a:t>
            </a: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class state(</a:t>
            </a:r>
            <a:r>
              <a:rPr lang="en-GB" sz="2800" b="1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E</a:t>
            </a:r>
            <a:r>
              <a:rPr lang="en-GB" sz="2800" dirty="0" err="1" smtClean="0">
                <a:latin typeface="Lucida Sans" panose="020B0602030504020204" pitchFamily="34" charset="0"/>
              </a:rPr>
              <a:t>num</a:t>
            </a:r>
            <a:r>
              <a:rPr lang="en-GB" sz="2800" dirty="0" smtClean="0">
                <a:latin typeface="Lucida Sans" panose="020B0602030504020204" pitchFamily="34" charset="0"/>
              </a:rPr>
              <a:t>):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OFF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LOAD_STATE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CHECK_HOPPERS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READY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GET_SELECTION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….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smtClean="0">
                <a:latin typeface="Lucida Sans" panose="020B0602030504020204" pitchFamily="34" charset="0"/>
              </a:rPr>
              <a:t>def state_machine(currentState):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match</a:t>
            </a:r>
            <a:r>
              <a:rPr lang="en-GB" sz="2800" smtClean="0">
                <a:latin typeface="Lucida Sans" panose="020B0602030504020204" pitchFamily="34" charset="0"/>
              </a:rPr>
              <a:t> currentState:</a:t>
            </a: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	</a:t>
            </a:r>
            <a:r>
              <a:rPr lang="en-GB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case</a:t>
            </a:r>
            <a:r>
              <a:rPr lang="en-GB" sz="2800" smtClean="0">
                <a:latin typeface="Lucida Sans" panose="020B0602030504020204" pitchFamily="34" charset="0"/>
              </a:rPr>
              <a:t> state.OFF:</a:t>
            </a: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	</a:t>
            </a:r>
            <a:r>
              <a:rPr lang="en-GB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case</a:t>
            </a:r>
            <a:r>
              <a:rPr lang="en-GB" sz="2800" smtClean="0">
                <a:latin typeface="Lucida Sans" panose="020B0602030504020204" pitchFamily="34" charset="0"/>
              </a:rPr>
              <a:t> state.</a:t>
            </a:r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CHECK_HOPPERS: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….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000" y="2825826"/>
            <a:ext cx="8105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Sans" panose="020B0602030504020204" pitchFamily="34" charset="0"/>
              </a:rPr>
              <a:t>In </a:t>
            </a:r>
            <a:r>
              <a:rPr lang="en-US" sz="2400" dirty="0" err="1" smtClean="0">
                <a:latin typeface="Lucida Sans" panose="020B0602030504020204" pitchFamily="34" charset="0"/>
              </a:rPr>
              <a:t>Coffee_machine</a:t>
            </a:r>
            <a:r>
              <a:rPr lang="en-US" sz="2400" dirty="0" smtClean="0">
                <a:latin typeface="Lucida Sans" panose="020B0602030504020204" pitchFamily="34" charset="0"/>
              </a:rPr>
              <a:t> folder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Sans" panose="020B0602030504020204" pitchFamily="34" charset="0"/>
              </a:rPr>
              <a:t>state_machine.py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Lucida Sans" panose="020B0602030504020204" pitchFamily="34" charset="0"/>
              </a:rPr>
              <a:t>Enum</a:t>
            </a:r>
            <a:r>
              <a:rPr lang="en-US" sz="2400" dirty="0" smtClean="0">
                <a:latin typeface="Lucida Sans" panose="020B0602030504020204" pitchFamily="34" charset="0"/>
              </a:rPr>
              <a:t> for machine-states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Lucida Sans" panose="020B06020305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Lucida Sans" panose="020B0602030504020204" pitchFamily="34" charset="0"/>
              </a:rPr>
              <a:t>def</a:t>
            </a:r>
            <a:r>
              <a:rPr lang="en-US" sz="2400" dirty="0" smtClean="0">
                <a:latin typeface="Lucida Sans" panose="020B0602030504020204" pitchFamily="34" charset="0"/>
              </a:rPr>
              <a:t> </a:t>
            </a:r>
            <a:r>
              <a:rPr lang="en-US" sz="2400" dirty="0" err="1" smtClean="0">
                <a:latin typeface="Lucida Sans" panose="020B0602030504020204" pitchFamily="34" charset="0"/>
              </a:rPr>
              <a:t>state_machine</a:t>
            </a:r>
            <a:r>
              <a:rPr lang="en-US" sz="2400" dirty="0" smtClean="0">
                <a:latin typeface="Lucida Sans" panose="020B0602030504020204" pitchFamily="34" charset="0"/>
              </a:rPr>
              <a:t>(state):</a:t>
            </a:r>
            <a:endParaRPr lang="en-US" sz="2400" dirty="0">
              <a:latin typeface="Lucida Sans" panose="020B0602030504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Lucida Sans" panose="020B0602030504020204" pitchFamily="34" charset="0"/>
              </a:rPr>
              <a:t>Use match to call functions for each state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Lucida Sans" panose="020B0602030504020204" pitchFamily="34" charset="0"/>
              </a:rPr>
              <a:t>The </a:t>
            </a:r>
            <a:r>
              <a:rPr lang="en-GB" sz="2400" dirty="0">
                <a:latin typeface="Lucida Sans" panose="020B0602030504020204" pitchFamily="34" charset="0"/>
              </a:rPr>
              <a:t>functions should return the new state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smtClean="0">
                <a:latin typeface="Lucida Sans" panose="020B0602030504020204" pitchFamily="34" charset="0"/>
              </a:rPr>
              <a:t>In state_machine.py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smtClean="0">
                <a:latin typeface="Lucida Sans" panose="020B0602030504020204" pitchFamily="34" charset="0"/>
              </a:rPr>
              <a:t>To call functions in other folders</a:t>
            </a:r>
          </a:p>
          <a:p>
            <a:pPr lvl="0"/>
            <a:r>
              <a:rPr lang="en-GB" sz="2800" smtClean="0">
                <a:latin typeface="Lucida Sans" panose="020B0602030504020204" pitchFamily="34" charset="0"/>
              </a:rPr>
              <a:t>		</a:t>
            </a: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from </a:t>
            </a:r>
            <a:r>
              <a:rPr lang="en-GB" sz="2800" smtClean="0">
                <a:latin typeface="Lucida Sans" panose="020B0602030504020204" pitchFamily="34" charset="0"/>
              </a:rPr>
              <a:t>subFolder.myFile </a:t>
            </a:r>
            <a:r>
              <a:rPr lang="en-GB" sz="2800" smtClean="0">
                <a:latin typeface="Lucida Sans" panose="020B0602030504020204" pitchFamily="34" charset="0"/>
              </a:rPr>
              <a:t>import </a:t>
            </a:r>
            <a:r>
              <a:rPr lang="en-GB" sz="2800" smtClean="0">
                <a:latin typeface="Lucida Sans" panose="020B0602030504020204" pitchFamily="34" charset="0"/>
              </a:rPr>
              <a:t>*</a:t>
            </a: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from .siblingFile import *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Integers 	(immutable!!!)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Floats			</a:t>
            </a:r>
          </a:p>
          <a:p>
            <a:r>
              <a:rPr lang="en-US" sz="3600" smtClean="0">
                <a:latin typeface="Lucida Sans" panose="020B0602030504020204" pitchFamily="34" charset="0"/>
              </a:rPr>
              <a:t>Booleans	(</a:t>
            </a:r>
            <a:r>
              <a:rPr lang="en-US" sz="3600" b="1">
                <a:solidFill>
                  <a:srgbClr val="FF0000"/>
                </a:solidFill>
                <a:latin typeface="Lucida Sans" panose="020B0602030504020204" pitchFamily="34" charset="0"/>
              </a:rPr>
              <a:t>T</a:t>
            </a:r>
            <a:r>
              <a:rPr lang="en-US" sz="3600">
                <a:latin typeface="Lucida Sans" panose="020B0602030504020204" pitchFamily="34" charset="0"/>
              </a:rPr>
              <a:t>rue/</a:t>
            </a:r>
            <a:r>
              <a:rPr lang="en-US" sz="3600" b="1">
                <a:solidFill>
                  <a:srgbClr val="FF0000"/>
                </a:solidFill>
                <a:latin typeface="Lucida Sans" panose="020B0602030504020204" pitchFamily="34" charset="0"/>
              </a:rPr>
              <a:t>F</a:t>
            </a:r>
            <a:r>
              <a:rPr lang="en-US" sz="3600">
                <a:latin typeface="Lucida Sans" panose="020B0602030504020204" pitchFamily="34" charset="0"/>
              </a:rPr>
              <a:t>alse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</a:p>
          <a:p>
            <a:r>
              <a:rPr lang="en-US" sz="3600">
                <a:latin typeface="Lucida Sans" panose="020B0602030504020204" pitchFamily="34" charset="0"/>
              </a:rPr>
              <a:t>Strings </a:t>
            </a:r>
            <a:r>
              <a:rPr lang="en-US" sz="3600" smtClean="0">
                <a:latin typeface="Lucida Sans" panose="020B0602030504020204" pitchFamily="34" charset="0"/>
              </a:rPr>
              <a:t>		(</a:t>
            </a:r>
            <a:r>
              <a:rPr lang="en-US" sz="3600">
                <a:latin typeface="Lucida Sans" panose="020B0602030504020204" pitchFamily="34" charset="0"/>
              </a:rPr>
              <a:t>immutable</a:t>
            </a:r>
            <a:r>
              <a:rPr lang="en-US" sz="3600" smtClean="0">
                <a:latin typeface="Lucida Sans" panose="020B0602030504020204" pitchFamily="34" charset="0"/>
              </a:rPr>
              <a:t>!!!)</a:t>
            </a:r>
            <a:endParaRPr lang="en-US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In/Out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print(message)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resultStr = input(prompt)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resultVal = int(input(prompt))</a:t>
            </a:r>
          </a:p>
        </p:txBody>
      </p:sp>
    </p:spTree>
    <p:extLst>
      <p:ext uri="{BB962C8B-B14F-4D97-AF65-F5344CB8AC3E}">
        <p14:creationId xmlns:p14="http://schemas.microsoft.com/office/powerpoint/2010/main" val="2479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Collections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829" y="2472400"/>
            <a:ext cx="80475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Tuple (1,2,3)	(immutable)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List		[1,2,3]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Set		{1,2,3}	(unique/ordered)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Dict		{"a":1, "b":2, "c":3}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also unique and ordered on keys</a:t>
            </a: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531" y="2108506"/>
            <a:ext cx="80475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tuple(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list(</a:t>
            </a:r>
            <a:r>
              <a:rPr lang="en-US" sz="3600" dirty="0" err="1" smtClean="0">
                <a:latin typeface="Lucida Sans" panose="020B0602030504020204" pitchFamily="34" charset="0"/>
              </a:rPr>
              <a:t>myTuple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set(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r>
              <a:rPr lang="en-US" sz="3600" dirty="0" err="1" smtClean="0">
                <a:latin typeface="Lucida Sans" panose="020B0602030504020204" pitchFamily="34" charset="0"/>
              </a:rPr>
              <a:t>dict</a:t>
            </a:r>
            <a:r>
              <a:rPr lang="en-US" sz="3600" dirty="0" smtClean="0">
                <a:latin typeface="Lucida Sans" panose="020B0602030504020204" pitchFamily="34" charset="0"/>
              </a:rPr>
              <a:t>	(</a:t>
            </a:r>
            <a:r>
              <a:rPr lang="en-US" sz="3600" dirty="0" err="1" smtClean="0">
                <a:latin typeface="Lucida Sans" panose="020B0602030504020204" pitchFamily="34" charset="0"/>
              </a:rPr>
              <a:t>myTuple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endParaRPr lang="en-US" sz="3600" dirty="0">
              <a:latin typeface="Lucida Sans" panose="020B0602030504020204" pitchFamily="34" charset="0"/>
            </a:endParaRPr>
          </a:p>
          <a:p>
            <a:pPr lvl="0"/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 = list(“Hello”)</a:t>
            </a:r>
          </a:p>
          <a:p>
            <a:pPr lvl="0"/>
            <a:r>
              <a:rPr lang="en-US" sz="3600" dirty="0">
                <a:latin typeface="Lucida Sans" panose="020B0602030504020204" pitchFamily="34" charset="0"/>
              </a:rPr>
              <a:t>"".</a:t>
            </a:r>
            <a:r>
              <a:rPr lang="en-US" sz="3600" smtClean="0">
                <a:latin typeface="Lucida Sans" panose="020B0602030504020204" pitchFamily="34" charset="0"/>
              </a:rPr>
              <a:t>join(</a:t>
            </a:r>
            <a:r>
              <a:rPr lang="en-US" sz="3600" err="1" smtClean="0">
                <a:latin typeface="Lucida Sans" panose="020B0602030504020204" pitchFamily="34" charset="0"/>
              </a:rPr>
              <a:t>myList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</a:p>
          <a:p>
            <a:r>
              <a:rPr lang="en-US" sz="3600" smtClean="0">
                <a:latin typeface="Lucida Sans" panose="020B0602030504020204" pitchFamily="34" charset="0"/>
              </a:rPr>
              <a:t>"fred".</a:t>
            </a:r>
            <a:r>
              <a:rPr lang="en-US" sz="3600">
                <a:latin typeface="Lucida Sans" panose="020B0602030504020204" pitchFamily="34" charset="0"/>
              </a:rPr>
              <a:t>join(myList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  <a:endParaRPr lang="en-US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Program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829" y="2472400"/>
            <a:ext cx="8047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if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while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for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match (need python 3.10 or </a:t>
            </a:r>
            <a:r>
              <a:rPr lang="en-US" sz="3600" smtClean="0">
                <a:latin typeface="Lucida Sans" panose="020B0602030504020204" pitchFamily="34" charset="0"/>
              </a:rPr>
              <a:t>later)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886" y="1949886"/>
            <a:ext cx="83378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colon :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   indent</a:t>
            </a:r>
          </a:p>
          <a:p>
            <a:pPr lvl="0"/>
            <a:r>
              <a:rPr lang="en-US" sz="3600">
                <a:latin typeface="Lucida Sans" panose="020B0602030504020204" pitchFamily="34" charset="0"/>
              </a:rPr>
              <a:t> </a:t>
            </a:r>
            <a:r>
              <a:rPr lang="en-US" sz="3600" smtClean="0">
                <a:latin typeface="Lucida Sans" panose="020B0602030504020204" pitchFamily="34" charset="0"/>
              </a:rPr>
              <a:t>  same indent</a:t>
            </a:r>
          </a:p>
          <a:p>
            <a:pPr lvl="0"/>
            <a:endParaRPr lang="en-US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 = functionCall(argA, argB)</a:t>
            </a:r>
          </a:p>
          <a:p>
            <a:pPr lvl="0"/>
            <a:endParaRPr lang="en-US" smtClean="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=,==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+=</a:t>
            </a:r>
            <a:endParaRPr lang="en-US" sz="3600">
              <a:latin typeface="Lucida Sans" panose="020B0602030504020204" pitchFamily="34" charset="0"/>
            </a:endParaRPr>
          </a:p>
          <a:p>
            <a:r>
              <a:rPr lang="en-GB" sz="3600" smtClean="0">
                <a:latin typeface="Lucida Sans" panose="020B0602030504020204" pitchFamily="34" charset="0"/>
              </a:rPr>
              <a:t>and / or / not</a:t>
            </a:r>
            <a:endParaRPr lang="en-GB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Install Python 3.10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8916" y="4515803"/>
            <a:ext cx="8047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If version is not 3.10 or higher: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Browser: python.org/downloads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" y="2115846"/>
            <a:ext cx="5638800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334502" y="2270544"/>
            <a:ext cx="108820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992990" y="2042023"/>
            <a:ext cx="1032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63485" y="3515132"/>
            <a:ext cx="1672611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236096" y="3342514"/>
            <a:ext cx="1032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Windows env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379093"/>
            <a:ext cx="80475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Start-&gt;"env"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Edit system path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add path to python 3.10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6629</TotalTime>
  <Words>170</Words>
  <Application>Microsoft Office PowerPoint</Application>
  <PresentationFormat>On-screen Show (4:3)</PresentationFormat>
  <Paragraphs>98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A Programmer: uses the toolset</vt:lpstr>
      <vt:lpstr>Variables</vt:lpstr>
      <vt:lpstr>In/Out</vt:lpstr>
      <vt:lpstr>Collections</vt:lpstr>
      <vt:lpstr>Casting</vt:lpstr>
      <vt:lpstr>Program Flow</vt:lpstr>
      <vt:lpstr>Syntax</vt:lpstr>
      <vt:lpstr>Install Python 3.10</vt:lpstr>
      <vt:lpstr>Windows env variables</vt:lpstr>
      <vt:lpstr>VSC Select Interpreter</vt:lpstr>
      <vt:lpstr>enum</vt:lpstr>
      <vt:lpstr>match</vt:lpstr>
      <vt:lpstr>State Machine</vt:lpstr>
      <vt:lpstr>import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462</cp:revision>
  <dcterms:created xsi:type="dcterms:W3CDTF">2015-09-16T15:47:45Z</dcterms:created>
  <dcterms:modified xsi:type="dcterms:W3CDTF">2022-05-24T07:49:20Z</dcterms:modified>
</cp:coreProperties>
</file>