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5"/>
  </p:notesMasterIdLst>
  <p:sldIdLst>
    <p:sldId id="643" r:id="rId2"/>
    <p:sldId id="644" r:id="rId3"/>
    <p:sldId id="648" r:id="rId4"/>
    <p:sldId id="645" r:id="rId5"/>
    <p:sldId id="649" r:id="rId6"/>
    <p:sldId id="657" r:id="rId7"/>
    <p:sldId id="646" r:id="rId8"/>
    <p:sldId id="647" r:id="rId9"/>
    <p:sldId id="658" r:id="rId10"/>
    <p:sldId id="651" r:id="rId11"/>
    <p:sldId id="656" r:id="rId12"/>
    <p:sldId id="652" r:id="rId13"/>
    <p:sldId id="65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2" autoAdjust="0"/>
    <p:restoredTop sz="91928" autoAdjust="0"/>
  </p:normalViewPr>
  <p:slideViewPr>
    <p:cSldViewPr snapToGrid="0" snapToObjects="1">
      <p:cViewPr varScale="1">
        <p:scale>
          <a:sx n="106" d="100"/>
          <a:sy n="106" d="100"/>
        </p:scale>
        <p:origin x="1626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2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00125-7AA2-BF47-9592-BD0EA1380ED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47E9-43C9-0F4F-9379-1746571B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32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64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34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74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74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32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Programmer: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uses the toolset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400800" cy="2073423"/>
          </a:xfrm>
        </p:spPr>
        <p:txBody>
          <a:bodyPr>
            <a:normAutofit/>
          </a:bodyPr>
          <a:lstStyle/>
          <a:p>
            <a:r>
              <a:rPr lang="en-US" smtClean="0"/>
              <a:t>Python Programming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26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6" y="2511201"/>
            <a:ext cx="83378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800" dirty="0" smtClean="0">
                <a:latin typeface="Lucida Sans" panose="020B0602030504020204" pitchFamily="34" charset="0"/>
              </a:rPr>
              <a:t>from </a:t>
            </a:r>
            <a:r>
              <a:rPr lang="en-GB" sz="2800" dirty="0" err="1" smtClean="0">
                <a:latin typeface="Lucida Sans" panose="020B0602030504020204" pitchFamily="34" charset="0"/>
              </a:rPr>
              <a:t>enum</a:t>
            </a:r>
            <a:r>
              <a:rPr lang="en-GB" sz="2800" dirty="0" smtClean="0">
                <a:latin typeface="Lucida Sans" panose="020B0602030504020204" pitchFamily="34" charset="0"/>
              </a:rPr>
              <a:t> import </a:t>
            </a:r>
            <a:r>
              <a:rPr lang="en-GB" sz="2800" b="1" dirty="0" err="1" smtClean="0">
                <a:solidFill>
                  <a:srgbClr val="FF0000"/>
                </a:solidFill>
                <a:latin typeface="Lucida Sans" panose="020B0602030504020204" pitchFamily="34" charset="0"/>
              </a:rPr>
              <a:t>E</a:t>
            </a:r>
            <a:r>
              <a:rPr lang="en-GB" sz="2800" dirty="0" err="1" smtClean="0">
                <a:latin typeface="Lucida Sans" panose="020B0602030504020204" pitchFamily="34" charset="0"/>
              </a:rPr>
              <a:t>num</a:t>
            </a:r>
            <a:r>
              <a:rPr lang="en-GB" sz="2800" dirty="0" smtClean="0">
                <a:latin typeface="Lucida Sans" panose="020B0602030504020204" pitchFamily="34" charset="0"/>
              </a:rPr>
              <a:t>, auto</a:t>
            </a:r>
          </a:p>
          <a:p>
            <a:pPr lvl="0"/>
            <a:endParaRPr lang="en-GB" sz="2800" dirty="0">
              <a:latin typeface="Lucida Sans" panose="020B0602030504020204" pitchFamily="34" charset="0"/>
            </a:endParaRPr>
          </a:p>
          <a:p>
            <a:pPr lvl="0"/>
            <a:r>
              <a:rPr lang="en-GB" sz="2800" dirty="0" smtClean="0">
                <a:latin typeface="Lucida Sans" panose="020B0602030504020204" pitchFamily="34" charset="0"/>
              </a:rPr>
              <a:t>class </a:t>
            </a:r>
            <a:r>
              <a:rPr lang="en-GB" sz="2800" dirty="0" smtClean="0">
                <a:latin typeface="Lucida Sans" panose="020B0602030504020204" pitchFamily="34" charset="0"/>
              </a:rPr>
              <a:t>State(</a:t>
            </a:r>
            <a:r>
              <a:rPr lang="en-GB" sz="2800" b="1" dirty="0" err="1" smtClean="0">
                <a:solidFill>
                  <a:srgbClr val="FF0000"/>
                </a:solidFill>
                <a:latin typeface="Lucida Sans" panose="020B0602030504020204" pitchFamily="34" charset="0"/>
              </a:rPr>
              <a:t>E</a:t>
            </a:r>
            <a:r>
              <a:rPr lang="en-GB" sz="2800" dirty="0" err="1" smtClean="0">
                <a:latin typeface="Lucida Sans" panose="020B0602030504020204" pitchFamily="34" charset="0"/>
              </a:rPr>
              <a:t>num</a:t>
            </a:r>
            <a:r>
              <a:rPr lang="en-GB" sz="2800" dirty="0" smtClean="0">
                <a:latin typeface="Lucida Sans" panose="020B0602030504020204" pitchFamily="34" charset="0"/>
              </a:rPr>
              <a:t>):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r>
              <a:rPr lang="en-GB" sz="2800" dirty="0" smtClean="0">
                <a:latin typeface="Lucida Sans" panose="020B0602030504020204" pitchFamily="34" charset="0"/>
              </a:rPr>
              <a:t>OFF = auto()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GET_COFFEE_SELECTION </a:t>
            </a:r>
            <a:r>
              <a:rPr lang="en-GB" sz="2800" dirty="0" smtClean="0">
                <a:latin typeface="Lucida Sans" panose="020B0602030504020204" pitchFamily="34" charset="0"/>
              </a:rPr>
              <a:t>= auto()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r>
              <a:rPr lang="en-GB" sz="2800" dirty="0">
                <a:latin typeface="Lucida Sans" panose="020B0602030504020204" pitchFamily="34" charset="0"/>
              </a:rPr>
              <a:t>TAKE_PAYMENT </a:t>
            </a:r>
            <a:r>
              <a:rPr lang="en-GB" sz="2800" dirty="0" smtClean="0">
                <a:latin typeface="Lucida Sans" panose="020B0602030504020204" pitchFamily="34" charset="0"/>
              </a:rPr>
              <a:t>= auto()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r>
              <a:rPr lang="en-GB" sz="2800" dirty="0">
                <a:latin typeface="Lucida Sans" panose="020B0602030504020204" pitchFamily="34" charset="0"/>
              </a:rPr>
              <a:t>GIVE_CHANGE </a:t>
            </a:r>
            <a:r>
              <a:rPr lang="en-GB" sz="2800" dirty="0" smtClean="0">
                <a:latin typeface="Lucida Sans" panose="020B0602030504020204" pitchFamily="34" charset="0"/>
              </a:rPr>
              <a:t>= auto()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r>
              <a:rPr lang="en-GB" sz="2800" dirty="0">
                <a:latin typeface="Lucida Sans" panose="020B0602030504020204" pitchFamily="34" charset="0"/>
              </a:rPr>
              <a:t>QUIT= </a:t>
            </a:r>
            <a:r>
              <a:rPr lang="en-GB" sz="2800" dirty="0" smtClean="0">
                <a:latin typeface="Lucida Sans" panose="020B0602030504020204" pitchFamily="34" charset="0"/>
              </a:rPr>
              <a:t>auto</a:t>
            </a:r>
            <a:r>
              <a:rPr lang="en-GB" sz="2800" dirty="0" smtClean="0">
                <a:latin typeface="Lucida Sans" panose="020B0602030504020204" pitchFamily="34" charset="0"/>
              </a:rPr>
              <a:t>()</a:t>
            </a:r>
            <a:r>
              <a:rPr lang="en-GB" sz="2800" dirty="0">
                <a:latin typeface="Lucida Sans" panose="020B0602030504020204" pitchFamily="34" charset="0"/>
              </a:rPr>
              <a:t>	</a:t>
            </a:r>
            <a:endParaRPr lang="en-GB" sz="2800" dirty="0" smtClean="0">
              <a:latin typeface="Lucida Sans" panose="020B0602030504020204" pitchFamily="34" charset="0"/>
            </a:endParaRPr>
          </a:p>
          <a:p>
            <a:pPr lvl="0"/>
            <a:endParaRPr lang="en-GB" sz="28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33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match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6" y="2366345"/>
            <a:ext cx="83378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800" dirty="0" err="1" smtClean="0">
                <a:latin typeface="Lucida Sans" panose="020B0602030504020204" pitchFamily="34" charset="0"/>
              </a:rPr>
              <a:t>def</a:t>
            </a:r>
            <a:r>
              <a:rPr lang="en-GB" sz="2800" dirty="0" smtClean="0">
                <a:latin typeface="Lucida Sans" panose="020B0602030504020204" pitchFamily="34" charset="0"/>
              </a:rPr>
              <a:t> </a:t>
            </a:r>
            <a:r>
              <a:rPr lang="en-GB" sz="2800" dirty="0" err="1" smtClean="0">
                <a:latin typeface="Lucida Sans" panose="020B0602030504020204" pitchFamily="34" charset="0"/>
              </a:rPr>
              <a:t>state_machine</a:t>
            </a:r>
            <a:r>
              <a:rPr lang="en-GB" sz="2800" dirty="0" smtClean="0">
                <a:latin typeface="Lucida Sans" panose="020B0602030504020204" pitchFamily="34" charset="0"/>
              </a:rPr>
              <a:t>(</a:t>
            </a:r>
            <a:r>
              <a:rPr lang="en-GB" sz="2800" dirty="0" err="1" smtClean="0">
                <a:latin typeface="Lucida Sans" panose="020B0602030504020204" pitchFamily="34" charset="0"/>
              </a:rPr>
              <a:t>currentState</a:t>
            </a:r>
            <a:r>
              <a:rPr lang="en-GB" sz="2800" dirty="0" smtClean="0">
                <a:latin typeface="Lucida Sans" panose="020B0602030504020204" pitchFamily="34" charset="0"/>
              </a:rPr>
              <a:t>):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r>
              <a:rPr lang="en-GB" sz="2800" b="1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match</a:t>
            </a:r>
            <a:r>
              <a:rPr lang="en-GB" sz="2800" dirty="0" smtClean="0">
                <a:latin typeface="Lucida Sans" panose="020B0602030504020204" pitchFamily="34" charset="0"/>
              </a:rPr>
              <a:t> </a:t>
            </a:r>
            <a:r>
              <a:rPr lang="en-GB" sz="2800" dirty="0" err="1" smtClean="0">
                <a:latin typeface="Lucida Sans" panose="020B0602030504020204" pitchFamily="34" charset="0"/>
              </a:rPr>
              <a:t>currentState</a:t>
            </a:r>
            <a:r>
              <a:rPr lang="en-GB" sz="2800" dirty="0" smtClean="0">
                <a:latin typeface="Lucida Sans" panose="020B0602030504020204" pitchFamily="34" charset="0"/>
              </a:rPr>
              <a:t>: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r>
              <a:rPr lang="en-GB" sz="2800" dirty="0" smtClean="0">
                <a:latin typeface="Lucida Sans" panose="020B0602030504020204" pitchFamily="34" charset="0"/>
              </a:rPr>
              <a:t>	</a:t>
            </a:r>
            <a:r>
              <a:rPr lang="en-GB" sz="2800" b="1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case</a:t>
            </a:r>
            <a:r>
              <a:rPr lang="en-GB" sz="2800" dirty="0" smtClean="0">
                <a:latin typeface="Lucida Sans" panose="020B0602030504020204" pitchFamily="34" charset="0"/>
              </a:rPr>
              <a:t> </a:t>
            </a:r>
            <a:r>
              <a:rPr lang="en-GB" sz="2800" dirty="0" err="1" smtClean="0">
                <a:latin typeface="Lucida Sans" panose="020B0602030504020204" pitchFamily="34" charset="0"/>
              </a:rPr>
              <a:t>state.OFF</a:t>
            </a:r>
            <a:r>
              <a:rPr lang="en-GB" sz="2800" dirty="0" smtClean="0">
                <a:latin typeface="Lucida Sans" panose="020B0602030504020204" pitchFamily="34" charset="0"/>
              </a:rPr>
              <a:t>: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r>
              <a:rPr lang="en-GB" sz="2800" dirty="0" smtClean="0">
                <a:latin typeface="Lucida Sans" panose="020B0602030504020204" pitchFamily="34" charset="0"/>
              </a:rPr>
              <a:t>		</a:t>
            </a:r>
            <a:r>
              <a:rPr lang="en-GB" sz="2800" dirty="0" err="1" smtClean="0">
                <a:latin typeface="Lucida Sans" panose="020B0602030504020204" pitchFamily="34" charset="0"/>
              </a:rPr>
              <a:t>currentState</a:t>
            </a:r>
            <a:r>
              <a:rPr lang="en-GB" sz="2800" dirty="0" smtClean="0">
                <a:latin typeface="Lucida Sans" panose="020B0602030504020204" pitchFamily="34" charset="0"/>
              </a:rPr>
              <a:t> = </a:t>
            </a:r>
            <a:r>
              <a:rPr lang="en-GB" sz="2800" dirty="0" err="1" smtClean="0">
                <a:latin typeface="Lucida Sans" panose="020B0602030504020204" pitchFamily="34" charset="0"/>
              </a:rPr>
              <a:t>turnOn</a:t>
            </a:r>
            <a:r>
              <a:rPr lang="en-GB" sz="2800" dirty="0" smtClean="0">
                <a:latin typeface="Lucida Sans" panose="020B0602030504020204" pitchFamily="34" charset="0"/>
              </a:rPr>
              <a:t>()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r>
              <a:rPr lang="en-GB" sz="2800" dirty="0" smtClean="0">
                <a:latin typeface="Lucida Sans" panose="020B0602030504020204" pitchFamily="34" charset="0"/>
              </a:rPr>
              <a:t>	</a:t>
            </a:r>
            <a:r>
              <a:rPr lang="en-GB" sz="2800" b="1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case</a:t>
            </a:r>
            <a:r>
              <a:rPr lang="en-GB" sz="2800" dirty="0" smtClean="0">
                <a:latin typeface="Lucida Sans" panose="020B0602030504020204" pitchFamily="34" charset="0"/>
              </a:rPr>
              <a:t> state.</a:t>
            </a:r>
            <a:r>
              <a:rPr lang="en-GB" sz="2800" dirty="0">
                <a:latin typeface="Lucida Sans" panose="020B0602030504020204" pitchFamily="34" charset="0"/>
              </a:rPr>
              <a:t>	</a:t>
            </a:r>
            <a:r>
              <a:rPr lang="en-GB" sz="2800" dirty="0">
                <a:latin typeface="Lucida Sans" panose="020B0602030504020204" pitchFamily="34" charset="0"/>
              </a:rPr>
              <a:t>GET_COFFEE_SELECTION</a:t>
            </a:r>
            <a:r>
              <a:rPr lang="en-GB" sz="2800" dirty="0" smtClean="0">
                <a:latin typeface="Lucida Sans" panose="020B0602030504020204" pitchFamily="34" charset="0"/>
              </a:rPr>
              <a:t>:</a:t>
            </a:r>
          </a:p>
          <a:p>
            <a:pPr lvl="0"/>
            <a:r>
              <a:rPr lang="en-GB" sz="2800" dirty="0" smtClean="0">
                <a:latin typeface="Lucida Sans" panose="020B0602030504020204" pitchFamily="34" charset="0"/>
              </a:rPr>
              <a:t>			</a:t>
            </a:r>
            <a:r>
              <a:rPr lang="en-GB" sz="2800" dirty="0" err="1" smtClean="0">
                <a:latin typeface="Lucida Sans" panose="020B0602030504020204" pitchFamily="34" charset="0"/>
              </a:rPr>
              <a:t>currentState</a:t>
            </a:r>
            <a:r>
              <a:rPr lang="en-GB" sz="2800" dirty="0" smtClean="0">
                <a:latin typeface="Lucida Sans" panose="020B0602030504020204" pitchFamily="34" charset="0"/>
              </a:rPr>
              <a:t> </a:t>
            </a:r>
            <a:r>
              <a:rPr lang="en-GB" sz="2800" dirty="0">
                <a:latin typeface="Lucida Sans" panose="020B0602030504020204" pitchFamily="34" charset="0"/>
              </a:rPr>
              <a:t>= </a:t>
            </a:r>
            <a:r>
              <a:rPr lang="en-GB" sz="2800" dirty="0" err="1" smtClean="0">
                <a:latin typeface="Lucida Sans" panose="020B0602030504020204" pitchFamily="34" charset="0"/>
              </a:rPr>
              <a:t>getDrinkSelection</a:t>
            </a:r>
            <a:r>
              <a:rPr lang="en-GB" sz="2800" dirty="0" smtClean="0">
                <a:latin typeface="Lucida Sans" panose="020B0602030504020204" pitchFamily="34" charset="0"/>
              </a:rPr>
              <a:t>()</a:t>
            </a:r>
            <a:endParaRPr lang="en-GB" sz="2800" dirty="0" smtClean="0">
              <a:latin typeface="Lucida Sans" panose="020B0602030504020204" pitchFamily="34" charset="0"/>
            </a:endParaRP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r>
              <a:rPr lang="en-GB" sz="2800" dirty="0">
                <a:latin typeface="Lucida Sans" panose="020B0602030504020204" pitchFamily="34" charset="0"/>
              </a:rPr>
              <a:t>return </a:t>
            </a:r>
            <a:r>
              <a:rPr lang="en-GB" sz="2800" dirty="0" err="1" smtClean="0">
                <a:latin typeface="Lucida Sans" panose="020B0602030504020204" pitchFamily="34" charset="0"/>
              </a:rPr>
              <a:t>currentState</a:t>
            </a:r>
            <a:endParaRPr lang="en-GB" sz="2800" dirty="0" smtClean="0">
              <a:latin typeface="Lucida Sans" panose="020B0602030504020204" pitchFamily="34" charset="0"/>
            </a:endParaRP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endParaRPr lang="en-GB" sz="2800" dirty="0" smtClean="0">
              <a:latin typeface="Lucida Sans" panose="020B0602030504020204" pitchFamily="34" charset="0"/>
            </a:endParaRPr>
          </a:p>
          <a:p>
            <a:pPr lvl="0"/>
            <a:r>
              <a:rPr lang="en-GB" sz="2800" dirty="0" smtClean="0">
                <a:latin typeface="Lucida Sans" panose="020B0602030504020204" pitchFamily="34" charset="0"/>
              </a:rPr>
              <a:t>(no fall-through between cases)</a:t>
            </a:r>
            <a:endParaRPr lang="en-GB" sz="2800" dirty="0" smtClean="0">
              <a:latin typeface="Lucida Sans" panose="020B0602030504020204" pitchFamily="34" charset="0"/>
            </a:endParaRPr>
          </a:p>
          <a:p>
            <a:pPr lvl="0"/>
            <a:endParaRPr lang="en-GB" sz="28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79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smtClean="0"/>
              <a:t>State Machine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86" y="2155865"/>
            <a:ext cx="863783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Lucida Sans" panose="020B0602030504020204" pitchFamily="34" charset="0"/>
              </a:rPr>
              <a:t>In </a:t>
            </a:r>
            <a:r>
              <a:rPr lang="en-US" sz="2400" dirty="0" err="1" smtClean="0">
                <a:latin typeface="Lucida Sans" panose="020B0602030504020204" pitchFamily="34" charset="0"/>
              </a:rPr>
              <a:t>Coffee_machine</a:t>
            </a:r>
            <a:r>
              <a:rPr lang="en-US" sz="2400" dirty="0" smtClean="0">
                <a:latin typeface="Lucida Sans" panose="020B0602030504020204" pitchFamily="34" charset="0"/>
              </a:rPr>
              <a:t> folder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Lucida Sans" panose="020B0602030504020204" pitchFamily="34" charset="0"/>
              </a:rPr>
              <a:t>state_machine.py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Lucida Sans" panose="020B0602030504020204" pitchFamily="34" charset="0"/>
              </a:rPr>
              <a:t>Enum</a:t>
            </a:r>
            <a:r>
              <a:rPr lang="en-US" sz="2400" dirty="0" smtClean="0">
                <a:latin typeface="Lucida Sans" panose="020B0602030504020204" pitchFamily="34" charset="0"/>
              </a:rPr>
              <a:t> for machine-states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Lucida Sans" panose="020B0602030504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Lucida Sans" panose="020B0602030504020204" pitchFamily="34" charset="0"/>
              </a:rPr>
              <a:t>def</a:t>
            </a:r>
            <a:r>
              <a:rPr lang="en-US" sz="2400" dirty="0" smtClean="0">
                <a:latin typeface="Lucida Sans" panose="020B0602030504020204" pitchFamily="34" charset="0"/>
              </a:rPr>
              <a:t> </a:t>
            </a:r>
            <a:r>
              <a:rPr lang="en-US" sz="2400" dirty="0" err="1" smtClean="0">
                <a:latin typeface="Lucida Sans" panose="020B0602030504020204" pitchFamily="34" charset="0"/>
              </a:rPr>
              <a:t>state_machine</a:t>
            </a:r>
            <a:r>
              <a:rPr lang="en-US" sz="2400" dirty="0" smtClean="0">
                <a:latin typeface="Lucida Sans" panose="020B0602030504020204" pitchFamily="34" charset="0"/>
              </a:rPr>
              <a:t>(state):</a:t>
            </a:r>
            <a:endParaRPr lang="en-US" sz="2400" dirty="0">
              <a:latin typeface="Lucida Sans" panose="020B0602030504020204" pitchFamily="34" charset="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Lucida Sans" panose="020B0602030504020204" pitchFamily="34" charset="0"/>
              </a:rPr>
              <a:t>Use match to call functions for each state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Lucida Sans" panose="020B0602030504020204" pitchFamily="34" charset="0"/>
              </a:rPr>
              <a:t>The </a:t>
            </a:r>
            <a:r>
              <a:rPr lang="en-GB" sz="2400" dirty="0">
                <a:latin typeface="Lucida Sans" panose="020B0602030504020204" pitchFamily="34" charset="0"/>
              </a:rPr>
              <a:t>functions should return the new </a:t>
            </a:r>
            <a:r>
              <a:rPr lang="en-GB" sz="2400" dirty="0" smtClean="0">
                <a:latin typeface="Lucida Sans" panose="020B0602030504020204" pitchFamily="34" charset="0"/>
              </a:rPr>
              <a:t>state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GB" sz="2400" dirty="0">
              <a:latin typeface="Lucida Sans" panose="020B0602030504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Lucida Sans" panose="020B0602030504020204" pitchFamily="34" charset="0"/>
              </a:rPr>
              <a:t>Loop to call </a:t>
            </a:r>
            <a:r>
              <a:rPr lang="en-US" sz="2400" dirty="0" err="1" smtClean="0">
                <a:latin typeface="Lucida Sans" panose="020B0602030504020204" pitchFamily="34" charset="0"/>
              </a:rPr>
              <a:t>state_machine</a:t>
            </a:r>
            <a:r>
              <a:rPr lang="en-US" sz="2400" dirty="0" smtClean="0">
                <a:latin typeface="Lucida Sans" panose="020B0602030504020204" pitchFamily="34" charset="0"/>
              </a:rPr>
              <a:t> while state not QUIT</a:t>
            </a:r>
            <a:endParaRPr lang="en-US" sz="2400" dirty="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5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smtClean="0"/>
              <a:t>import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6" y="2511201"/>
            <a:ext cx="83378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800" dirty="0" smtClean="0">
                <a:latin typeface="Lucida Sans" panose="020B0602030504020204" pitchFamily="34" charset="0"/>
              </a:rPr>
              <a:t>In state_machine.py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Lucida Sans" panose="020B0602030504020204" pitchFamily="34" charset="0"/>
              </a:rPr>
              <a:t>To call functions in other folders</a:t>
            </a:r>
          </a:p>
          <a:p>
            <a:pPr lvl="0"/>
            <a:r>
              <a:rPr lang="en-GB" sz="2800" dirty="0" smtClean="0">
                <a:latin typeface="Lucida Sans" panose="020B0602030504020204" pitchFamily="34" charset="0"/>
              </a:rPr>
              <a:t>		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r>
              <a:rPr lang="en-GB" sz="2800" dirty="0" smtClean="0">
                <a:latin typeface="Lucida Sans" panose="020B0602030504020204" pitchFamily="34" charset="0"/>
              </a:rPr>
              <a:t>from </a:t>
            </a:r>
            <a:r>
              <a:rPr lang="en-GB" sz="2800" dirty="0" err="1" smtClean="0">
                <a:latin typeface="Lucida Sans" panose="020B0602030504020204" pitchFamily="34" charset="0"/>
              </a:rPr>
              <a:t>subFolder.myFile</a:t>
            </a:r>
            <a:r>
              <a:rPr lang="en-GB" sz="2800" dirty="0" smtClean="0">
                <a:latin typeface="Lucida Sans" panose="020B0602030504020204" pitchFamily="34" charset="0"/>
              </a:rPr>
              <a:t> import *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r>
              <a:rPr lang="en-GB" sz="2800" dirty="0" smtClean="0">
                <a:latin typeface="Lucida Sans" panose="020B0602030504020204" pitchFamily="34" charset="0"/>
              </a:rPr>
              <a:t>from .</a:t>
            </a:r>
            <a:r>
              <a:rPr lang="en-GB" sz="2800" dirty="0" err="1" smtClean="0">
                <a:latin typeface="Lucida Sans" panose="020B0602030504020204" pitchFamily="34" charset="0"/>
              </a:rPr>
              <a:t>siblingFile</a:t>
            </a:r>
            <a:r>
              <a:rPr lang="en-GB" sz="2800" dirty="0" smtClean="0">
                <a:latin typeface="Lucida Sans" panose="020B0602030504020204" pitchFamily="34" charset="0"/>
              </a:rPr>
              <a:t> import *</a:t>
            </a:r>
          </a:p>
          <a:p>
            <a:pPr lvl="0"/>
            <a:endParaRPr lang="en-GB" sz="28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55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Variables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7314" y="2825826"/>
            <a:ext cx="77863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Integers 	(immutable!!!)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Floats			</a:t>
            </a:r>
          </a:p>
          <a:p>
            <a:r>
              <a:rPr lang="en-US" sz="3600" smtClean="0">
                <a:latin typeface="Lucida Sans" panose="020B0602030504020204" pitchFamily="34" charset="0"/>
              </a:rPr>
              <a:t>Booleans	(</a:t>
            </a:r>
            <a:r>
              <a:rPr lang="en-US" sz="3600" b="1">
                <a:solidFill>
                  <a:srgbClr val="FF0000"/>
                </a:solidFill>
                <a:latin typeface="Lucida Sans" panose="020B0602030504020204" pitchFamily="34" charset="0"/>
              </a:rPr>
              <a:t>T</a:t>
            </a:r>
            <a:r>
              <a:rPr lang="en-US" sz="3600">
                <a:latin typeface="Lucida Sans" panose="020B0602030504020204" pitchFamily="34" charset="0"/>
              </a:rPr>
              <a:t>rue/</a:t>
            </a:r>
            <a:r>
              <a:rPr lang="en-US" sz="3600" b="1">
                <a:solidFill>
                  <a:srgbClr val="FF0000"/>
                </a:solidFill>
                <a:latin typeface="Lucida Sans" panose="020B0602030504020204" pitchFamily="34" charset="0"/>
              </a:rPr>
              <a:t>F</a:t>
            </a:r>
            <a:r>
              <a:rPr lang="en-US" sz="3600">
                <a:latin typeface="Lucida Sans" panose="020B0602030504020204" pitchFamily="34" charset="0"/>
              </a:rPr>
              <a:t>alse</a:t>
            </a:r>
            <a:r>
              <a:rPr lang="en-US" sz="3600" smtClean="0">
                <a:latin typeface="Lucida Sans" panose="020B0602030504020204" pitchFamily="34" charset="0"/>
              </a:rPr>
              <a:t>)</a:t>
            </a:r>
          </a:p>
          <a:p>
            <a:r>
              <a:rPr lang="en-US" sz="3600">
                <a:latin typeface="Lucida Sans" panose="020B0602030504020204" pitchFamily="34" charset="0"/>
              </a:rPr>
              <a:t>Strings </a:t>
            </a:r>
            <a:r>
              <a:rPr lang="en-US" sz="3600" smtClean="0">
                <a:latin typeface="Lucida Sans" panose="020B0602030504020204" pitchFamily="34" charset="0"/>
              </a:rPr>
              <a:t>		(</a:t>
            </a:r>
            <a:r>
              <a:rPr lang="en-US" sz="3600">
                <a:latin typeface="Lucida Sans" panose="020B0602030504020204" pitchFamily="34" charset="0"/>
              </a:rPr>
              <a:t>immutable</a:t>
            </a:r>
            <a:r>
              <a:rPr lang="en-US" sz="3600" smtClean="0">
                <a:latin typeface="Lucida Sans" panose="020B0602030504020204" pitchFamily="34" charset="0"/>
              </a:rPr>
              <a:t>!!!)</a:t>
            </a:r>
            <a:endParaRPr lang="en-US" sz="360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In/Out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7314" y="2825826"/>
            <a:ext cx="77863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print(message)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resultStr = input(prompt)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resultVal = int(input(prompt))</a:t>
            </a:r>
          </a:p>
        </p:txBody>
      </p:sp>
    </p:spTree>
    <p:extLst>
      <p:ext uri="{BB962C8B-B14F-4D97-AF65-F5344CB8AC3E}">
        <p14:creationId xmlns:p14="http://schemas.microsoft.com/office/powerpoint/2010/main" val="24797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Collections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1829" y="2472400"/>
            <a:ext cx="804758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Tuple (1,2,3)	(immutable)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List		[1,2,3]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Set		{1,2,3}	(unique/ordered)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Dict		{"a":1, "b":2, "c":3}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mtClean="0">
                <a:latin typeface="Lucida Sans" panose="020B0602030504020204" pitchFamily="34" charset="0"/>
              </a:rPr>
              <a:t>also unique and ordered on keys</a:t>
            </a:r>
          </a:p>
        </p:txBody>
      </p:sp>
    </p:spTree>
    <p:extLst>
      <p:ext uri="{BB962C8B-B14F-4D97-AF65-F5344CB8AC3E}">
        <p14:creationId xmlns:p14="http://schemas.microsoft.com/office/powerpoint/2010/main" val="1846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0531" y="2108506"/>
            <a:ext cx="80475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tuple(</a:t>
            </a:r>
            <a:r>
              <a:rPr lang="en-US" sz="3600" dirty="0" err="1" smtClean="0">
                <a:latin typeface="Lucida Sans" panose="020B0602030504020204" pitchFamily="34" charset="0"/>
              </a:rPr>
              <a:t>myList</a:t>
            </a:r>
            <a:r>
              <a:rPr lang="en-US" sz="3600" dirty="0" smtClean="0">
                <a:latin typeface="Lucida Sans" panose="020B0602030504020204" pitchFamily="34" charset="0"/>
              </a:rPr>
              <a:t>)</a:t>
            </a:r>
          </a:p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list(</a:t>
            </a:r>
            <a:r>
              <a:rPr lang="en-US" sz="3600" dirty="0" err="1" smtClean="0">
                <a:latin typeface="Lucida Sans" panose="020B0602030504020204" pitchFamily="34" charset="0"/>
              </a:rPr>
              <a:t>myTuple</a:t>
            </a:r>
            <a:r>
              <a:rPr lang="en-US" sz="3600" dirty="0" smtClean="0">
                <a:latin typeface="Lucida Sans" panose="020B0602030504020204" pitchFamily="34" charset="0"/>
              </a:rPr>
              <a:t>)</a:t>
            </a:r>
          </a:p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set(</a:t>
            </a:r>
            <a:r>
              <a:rPr lang="en-US" sz="3600" dirty="0" err="1" smtClean="0">
                <a:latin typeface="Lucida Sans" panose="020B0602030504020204" pitchFamily="34" charset="0"/>
              </a:rPr>
              <a:t>myList</a:t>
            </a:r>
            <a:r>
              <a:rPr lang="en-US" sz="3600" dirty="0" smtClean="0">
                <a:latin typeface="Lucida Sans" panose="020B0602030504020204" pitchFamily="34" charset="0"/>
              </a:rPr>
              <a:t>)</a:t>
            </a:r>
          </a:p>
          <a:p>
            <a:pPr lvl="0"/>
            <a:r>
              <a:rPr lang="en-US" sz="3600" dirty="0" err="1" smtClean="0">
                <a:latin typeface="Lucida Sans" panose="020B0602030504020204" pitchFamily="34" charset="0"/>
              </a:rPr>
              <a:t>dict</a:t>
            </a:r>
            <a:r>
              <a:rPr lang="en-US" sz="3600" dirty="0" smtClean="0">
                <a:latin typeface="Lucida Sans" panose="020B0602030504020204" pitchFamily="34" charset="0"/>
              </a:rPr>
              <a:t>	(</a:t>
            </a:r>
            <a:r>
              <a:rPr lang="en-US" sz="3600" err="1" smtClean="0">
                <a:latin typeface="Lucida Sans" panose="020B0602030504020204" pitchFamily="34" charset="0"/>
              </a:rPr>
              <a:t>myTuple</a:t>
            </a:r>
            <a:r>
              <a:rPr lang="en-US" sz="3600" smtClean="0">
                <a:latin typeface="Lucida Sans" panose="020B0602030504020204" pitchFamily="34" charset="0"/>
              </a:rPr>
              <a:t>)</a:t>
            </a:r>
            <a:endParaRPr lang="en-US" sz="3600" dirty="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4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Strip, Split &amp; Join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0531" y="2108506"/>
            <a:ext cx="804758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reply = "  Hello ,World  "</a:t>
            </a:r>
            <a:endParaRPr lang="en-US" sz="3600" dirty="0">
              <a:latin typeface="Lucida Sans" panose="020B0602030504020204" pitchFamily="34" charset="0"/>
            </a:endParaRP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trimmed = reply.strip()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# .lstrip(), .rstrip(), strip(',')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listOfWords = trimmed.split(',')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listOfChars = list(trimmed)</a:t>
            </a:r>
            <a:endParaRPr lang="en-US" sz="3600" dirty="0" smtClean="0">
              <a:latin typeface="Lucida Sans" panose="020B0602030504020204" pitchFamily="34" charset="0"/>
            </a:endParaRPr>
          </a:p>
          <a:p>
            <a:pPr lvl="0"/>
            <a:r>
              <a:rPr lang="en-US" sz="3600" dirty="0">
                <a:latin typeface="Lucida Sans" panose="020B0602030504020204" pitchFamily="34" charset="0"/>
              </a:rPr>
              <a:t>"".</a:t>
            </a:r>
            <a:r>
              <a:rPr lang="en-US" sz="3600" smtClean="0">
                <a:latin typeface="Lucida Sans" panose="020B0602030504020204" pitchFamily="34" charset="0"/>
              </a:rPr>
              <a:t>join(</a:t>
            </a:r>
            <a:r>
              <a:rPr lang="en-US" sz="3600" err="1" smtClean="0">
                <a:latin typeface="Lucida Sans" panose="020B0602030504020204" pitchFamily="34" charset="0"/>
              </a:rPr>
              <a:t>myList</a:t>
            </a:r>
            <a:r>
              <a:rPr lang="en-US" sz="3600" smtClean="0">
                <a:latin typeface="Lucida Sans" panose="020B0602030504020204" pitchFamily="34" charset="0"/>
              </a:rPr>
              <a:t>)</a:t>
            </a:r>
          </a:p>
          <a:p>
            <a:r>
              <a:rPr lang="en-US" sz="3600" smtClean="0">
                <a:latin typeface="Lucida Sans" panose="020B0602030504020204" pitchFamily="34" charset="0"/>
              </a:rPr>
              <a:t>"fred".</a:t>
            </a:r>
            <a:r>
              <a:rPr lang="en-US" sz="3600">
                <a:latin typeface="Lucida Sans" panose="020B0602030504020204" pitchFamily="34" charset="0"/>
              </a:rPr>
              <a:t>join(myList</a:t>
            </a:r>
            <a:r>
              <a:rPr lang="en-US" sz="3600" smtClean="0">
                <a:latin typeface="Lucida Sans" panose="020B0602030504020204" pitchFamily="34" charset="0"/>
              </a:rPr>
              <a:t>)</a:t>
            </a:r>
            <a:endParaRPr lang="en-US" sz="360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15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Program 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1829" y="2472400"/>
            <a:ext cx="80475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if</a:t>
            </a:r>
          </a:p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while</a:t>
            </a:r>
          </a:p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for</a:t>
            </a:r>
          </a:p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match (need python 3.10 or </a:t>
            </a:r>
            <a:r>
              <a:rPr lang="en-US" sz="3600" smtClean="0">
                <a:latin typeface="Lucida Sans" panose="020B0602030504020204" pitchFamily="34" charset="0"/>
              </a:rPr>
              <a:t>later)</a:t>
            </a:r>
            <a:endParaRPr lang="en-US" sz="3600" dirty="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15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Syntax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1886" y="1949886"/>
            <a:ext cx="833787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colon :</a:t>
            </a:r>
          </a:p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   indent</a:t>
            </a:r>
          </a:p>
          <a:p>
            <a:pPr lvl="0"/>
            <a:r>
              <a:rPr lang="en-US" sz="3600" dirty="0">
                <a:latin typeface="Lucida Sans" panose="020B0602030504020204" pitchFamily="34" charset="0"/>
              </a:rPr>
              <a:t> </a:t>
            </a:r>
            <a:r>
              <a:rPr lang="en-US" sz="3600" dirty="0" smtClean="0">
                <a:latin typeface="Lucida Sans" panose="020B0602030504020204" pitchFamily="34" charset="0"/>
              </a:rPr>
              <a:t>  same indent</a:t>
            </a:r>
          </a:p>
          <a:p>
            <a:pPr lvl="0"/>
            <a:endParaRPr lang="en-US" dirty="0">
              <a:latin typeface="Lucida Sans" panose="020B0602030504020204" pitchFamily="34" charset="0"/>
            </a:endParaRPr>
          </a:p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result = </a:t>
            </a:r>
            <a:r>
              <a:rPr lang="en-US" sz="3600" dirty="0" err="1" smtClean="0">
                <a:latin typeface="Lucida Sans" panose="020B0602030504020204" pitchFamily="34" charset="0"/>
              </a:rPr>
              <a:t>functionCall</a:t>
            </a:r>
            <a:r>
              <a:rPr lang="en-US" sz="3600" dirty="0" smtClean="0">
                <a:latin typeface="Lucida Sans" panose="020B0602030504020204" pitchFamily="34" charset="0"/>
              </a:rPr>
              <a:t>(</a:t>
            </a:r>
            <a:r>
              <a:rPr lang="en-US" sz="3600" dirty="0" err="1" smtClean="0">
                <a:latin typeface="Lucida Sans" panose="020B0602030504020204" pitchFamily="34" charset="0"/>
              </a:rPr>
              <a:t>argA</a:t>
            </a:r>
            <a:r>
              <a:rPr lang="en-US" sz="3600" dirty="0" smtClean="0">
                <a:latin typeface="Lucida Sans" panose="020B0602030504020204" pitchFamily="34" charset="0"/>
              </a:rPr>
              <a:t>, </a:t>
            </a:r>
            <a:r>
              <a:rPr lang="en-US" sz="3600" dirty="0" err="1" smtClean="0">
                <a:latin typeface="Lucida Sans" panose="020B0602030504020204" pitchFamily="34" charset="0"/>
              </a:rPr>
              <a:t>argB</a:t>
            </a:r>
            <a:r>
              <a:rPr lang="en-US" sz="3600" dirty="0" smtClean="0">
                <a:latin typeface="Lucida Sans" panose="020B0602030504020204" pitchFamily="34" charset="0"/>
              </a:rPr>
              <a:t>)</a:t>
            </a:r>
          </a:p>
          <a:p>
            <a:pPr lvl="0"/>
            <a:endParaRPr lang="en-US" dirty="0" smtClean="0">
              <a:latin typeface="Lucida Sans" panose="020B0602030504020204" pitchFamily="34" charset="0"/>
            </a:endParaRPr>
          </a:p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=,==, </a:t>
            </a:r>
            <a:r>
              <a:rPr lang="en-US" sz="3600" b="1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T</a:t>
            </a:r>
            <a:r>
              <a:rPr lang="en-US" sz="3600" dirty="0" smtClean="0">
                <a:latin typeface="Lucida Sans" panose="020B0602030504020204" pitchFamily="34" charset="0"/>
              </a:rPr>
              <a:t>rue, </a:t>
            </a:r>
            <a:r>
              <a:rPr lang="en-US" sz="3600" b="1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F</a:t>
            </a:r>
            <a:r>
              <a:rPr lang="en-US" sz="3600" dirty="0" smtClean="0">
                <a:latin typeface="Lucida Sans" panose="020B0602030504020204" pitchFamily="34" charset="0"/>
              </a:rPr>
              <a:t>alse, </a:t>
            </a:r>
            <a:r>
              <a:rPr lang="en-US" sz="3600" b="1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N</a:t>
            </a:r>
            <a:r>
              <a:rPr lang="en-US" sz="3600" dirty="0" smtClean="0">
                <a:latin typeface="Lucida Sans" panose="020B0602030504020204" pitchFamily="34" charset="0"/>
              </a:rPr>
              <a:t>one</a:t>
            </a:r>
            <a:endParaRPr lang="en-US" sz="3600" dirty="0" smtClean="0">
              <a:latin typeface="Lucida Sans" panose="020B0602030504020204" pitchFamily="34" charset="0"/>
            </a:endParaRPr>
          </a:p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+=, 	</a:t>
            </a:r>
            <a:r>
              <a:rPr lang="en-US" sz="3200" dirty="0" smtClean="0">
                <a:latin typeface="Lucida Sans" panose="020B0602030504020204" pitchFamily="34" charset="0"/>
              </a:rPr>
              <a:t>(Note: no ++)</a:t>
            </a:r>
            <a:endParaRPr lang="en-US" sz="3200" dirty="0">
              <a:latin typeface="Lucida Sans" panose="020B0602030504020204" pitchFamily="34" charset="0"/>
            </a:endParaRPr>
          </a:p>
          <a:p>
            <a:r>
              <a:rPr lang="en-GB" sz="3600" dirty="0" smtClean="0">
                <a:latin typeface="Lucida Sans" panose="020B0602030504020204" pitchFamily="34" charset="0"/>
              </a:rPr>
              <a:t>and / or / not</a:t>
            </a:r>
            <a:endParaRPr lang="en-GB" sz="36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13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Operators</a:t>
            </a:r>
            <a:endParaRPr 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85573" y="2199828"/>
            <a:ext cx="6517659" cy="4114034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10000"/>
              </a:spcBef>
            </a:pP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	</a:t>
            </a:r>
            <a:r>
              <a:rPr lang="en-GB" b="1" dirty="0">
                <a:latin typeface="Courier New" pitchFamily="49" charset="0"/>
              </a:rPr>
              <a:t>		</a:t>
            </a:r>
            <a:r>
              <a:rPr lang="en-GB" b="1" dirty="0"/>
              <a:t>logical OR</a:t>
            </a:r>
          </a:p>
          <a:p>
            <a:pPr>
              <a:spcBef>
                <a:spcPct val="10000"/>
              </a:spcBef>
            </a:pP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	</a:t>
            </a:r>
            <a:r>
              <a:rPr lang="en-GB" b="1" dirty="0">
                <a:solidFill>
                  <a:srgbClr val="0000FF"/>
                </a:solidFill>
              </a:rPr>
              <a:t>		</a:t>
            </a:r>
            <a:r>
              <a:rPr lang="en-GB" b="1" dirty="0"/>
              <a:t>logical AND</a:t>
            </a:r>
          </a:p>
          <a:p>
            <a:pPr>
              <a:spcBef>
                <a:spcPct val="10000"/>
              </a:spcBef>
            </a:pP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	</a:t>
            </a:r>
            <a:r>
              <a:rPr lang="en-GB" b="1" dirty="0">
                <a:solidFill>
                  <a:srgbClr val="0000FF"/>
                </a:solidFill>
              </a:rPr>
              <a:t>		</a:t>
            </a:r>
            <a:r>
              <a:rPr lang="en-GB" b="1" dirty="0"/>
              <a:t>logical NOT</a:t>
            </a:r>
          </a:p>
          <a:p>
            <a:pPr>
              <a:spcBef>
                <a:spcPct val="10000"/>
              </a:spcBef>
            </a:pP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&lt;= &gt; &gt;=</a:t>
            </a:r>
            <a:r>
              <a:rPr lang="en-GB" b="1" dirty="0">
                <a:solidFill>
                  <a:srgbClr val="0000FF"/>
                </a:solidFill>
              </a:rPr>
              <a:t>		</a:t>
            </a:r>
            <a:r>
              <a:rPr lang="en-GB" b="1" dirty="0"/>
              <a:t>comparison operators</a:t>
            </a:r>
          </a:p>
          <a:p>
            <a:pPr>
              <a:spcBef>
                <a:spcPct val="10000"/>
              </a:spcBef>
            </a:pP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!=	</a:t>
            </a:r>
            <a:r>
              <a:rPr lang="en-GB" b="1" dirty="0">
                <a:solidFill>
                  <a:srgbClr val="0000FF"/>
                </a:solidFill>
              </a:rPr>
              <a:t>		</a:t>
            </a:r>
            <a:r>
              <a:rPr lang="en-GB" b="1" dirty="0"/>
              <a:t>equality operators</a:t>
            </a:r>
          </a:p>
          <a:p>
            <a:pPr>
              <a:spcBef>
                <a:spcPct val="10000"/>
              </a:spcBef>
            </a:pPr>
            <a:r>
              <a:rPr lang="en-GB" b="1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/>
              <a:t>		object identity test</a:t>
            </a:r>
          </a:p>
          <a:p>
            <a:pPr>
              <a:spcBef>
                <a:spcPct val="10000"/>
              </a:spcBef>
            </a:pPr>
            <a:r>
              <a:rPr lang="en-GB" b="1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	</a:t>
            </a:r>
            <a:r>
              <a:rPr lang="en-GB" b="1" dirty="0"/>
              <a:t>		object membership test</a:t>
            </a:r>
          </a:p>
          <a:p>
            <a:pPr>
              <a:spcBef>
                <a:spcPct val="10000"/>
              </a:spcBef>
            </a:pPr>
            <a:r>
              <a:rPr lang="en-GB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GB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 &amp;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/>
              <a:t>	</a:t>
            </a:r>
            <a:r>
              <a:rPr lang="en-GB" b="1" smtClean="0"/>
              <a:t>binary </a:t>
            </a:r>
            <a:r>
              <a:rPr lang="en-GB" b="1" dirty="0"/>
              <a:t>OR</a:t>
            </a:r>
            <a:r>
              <a:rPr lang="en-GB" b="1"/>
              <a:t>, </a:t>
            </a:r>
            <a:r>
              <a:rPr lang="en-GB" b="1" smtClean="0"/>
              <a:t>XOR, AND</a:t>
            </a:r>
            <a:endParaRPr lang="en-GB" b="1" dirty="0"/>
          </a:p>
          <a:p>
            <a:pPr>
              <a:spcBef>
                <a:spcPct val="10000"/>
              </a:spcBef>
            </a:pPr>
            <a:r>
              <a:rPr lang="en-GB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	</a:t>
            </a:r>
            <a:r>
              <a:rPr lang="en-GB" b="1"/>
              <a:t>	</a:t>
            </a:r>
            <a:r>
              <a:rPr lang="en-GB" b="1" smtClean="0"/>
              <a:t>binary </a:t>
            </a:r>
            <a:r>
              <a:rPr lang="en-GB" b="1" dirty="0"/>
              <a:t>shift</a:t>
            </a:r>
            <a:endParaRPr lang="en-GB" b="1" i="1" dirty="0"/>
          </a:p>
          <a:p>
            <a:pPr>
              <a:spcBef>
                <a:spcPct val="10000"/>
              </a:spcBef>
            </a:pP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+	</a:t>
            </a:r>
            <a:r>
              <a:rPr lang="en-GB" b="1" dirty="0">
                <a:solidFill>
                  <a:srgbClr val="0000FF"/>
                </a:solidFill>
              </a:rPr>
              <a:t>	</a:t>
            </a:r>
            <a:r>
              <a:rPr lang="en-GB" b="1" dirty="0"/>
              <a:t>	subtract, add</a:t>
            </a:r>
          </a:p>
          <a:p>
            <a:pPr>
              <a:spcBef>
                <a:spcPct val="10000"/>
              </a:spcBef>
            </a:pP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 / // %</a:t>
            </a:r>
            <a:r>
              <a:rPr lang="en-GB" b="1" dirty="0">
                <a:latin typeface="Courier New" pitchFamily="49" charset="0"/>
              </a:rPr>
              <a:t>		</a:t>
            </a:r>
            <a:r>
              <a:rPr lang="en-GB" b="1" dirty="0"/>
              <a:t>multiply, divide, integer-divide, modulo</a:t>
            </a:r>
          </a:p>
          <a:p>
            <a:pPr>
              <a:spcBef>
                <a:spcPct val="10000"/>
              </a:spcBef>
            </a:pPr>
            <a:r>
              <a:rPr lang="en-GB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	</a:t>
            </a:r>
            <a:r>
              <a:rPr lang="en-GB" b="1" dirty="0"/>
              <a:t>		complement</a:t>
            </a:r>
            <a:r>
              <a:rPr lang="en-GB" b="1"/>
              <a:t>, </a:t>
            </a:r>
            <a:r>
              <a:rPr lang="en-GB" b="1" smtClean="0"/>
              <a:t>exponentiation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2919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6810</TotalTime>
  <Words>178</Words>
  <Application>Microsoft Office PowerPoint</Application>
  <PresentationFormat>On-screen Show (4:3)</PresentationFormat>
  <Paragraphs>105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Candara</vt:lpstr>
      <vt:lpstr>Courier New</vt:lpstr>
      <vt:lpstr>Lucida Sans</vt:lpstr>
      <vt:lpstr>Symbol</vt:lpstr>
      <vt:lpstr>Waveform</vt:lpstr>
      <vt:lpstr>A Programmer: uses the toolset</vt:lpstr>
      <vt:lpstr>Variables</vt:lpstr>
      <vt:lpstr>In/Out</vt:lpstr>
      <vt:lpstr>Collections</vt:lpstr>
      <vt:lpstr>Casting</vt:lpstr>
      <vt:lpstr>Strip, Split &amp; Join</vt:lpstr>
      <vt:lpstr>Program Flow</vt:lpstr>
      <vt:lpstr>Syntax</vt:lpstr>
      <vt:lpstr>Operators</vt:lpstr>
      <vt:lpstr>enum</vt:lpstr>
      <vt:lpstr>match</vt:lpstr>
      <vt:lpstr>State Machine</vt:lpstr>
      <vt:lpstr>import</vt:lpstr>
    </vt:vector>
  </TitlesOfParts>
  <Company>Edinburgh Napier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CSN07101 Computer Systems 1</dc:title>
  <dc:creator>Elias Ekonomou</dc:creator>
  <cp:lastModifiedBy>Admin</cp:lastModifiedBy>
  <cp:revision>469</cp:revision>
  <dcterms:created xsi:type="dcterms:W3CDTF">2015-09-16T15:47:45Z</dcterms:created>
  <dcterms:modified xsi:type="dcterms:W3CDTF">2022-05-25T10:11:39Z</dcterms:modified>
</cp:coreProperties>
</file>