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notesMasterIdLst>
    <p:notesMasterId r:id="rId12"/>
  </p:notesMasterIdLst>
  <p:sldIdLst>
    <p:sldId id="643" r:id="rId2"/>
    <p:sldId id="644" r:id="rId3"/>
    <p:sldId id="648" r:id="rId4"/>
    <p:sldId id="645" r:id="rId5"/>
    <p:sldId id="649" r:id="rId6"/>
    <p:sldId id="646" r:id="rId7"/>
    <p:sldId id="651" r:id="rId8"/>
    <p:sldId id="647" r:id="rId9"/>
    <p:sldId id="652" r:id="rId10"/>
    <p:sldId id="65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5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42" autoAdjust="0"/>
    <p:restoredTop sz="91928" autoAdjust="0"/>
  </p:normalViewPr>
  <p:slideViewPr>
    <p:cSldViewPr snapToGrid="0" snapToObjects="1">
      <p:cViewPr varScale="1">
        <p:scale>
          <a:sx n="106" d="100"/>
          <a:sy n="106" d="100"/>
        </p:scale>
        <p:origin x="1626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220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00125-7AA2-BF47-9592-BD0EA1380ED7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A47E9-43C9-0F4F-9379-1746571B2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42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574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432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6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648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A47E9-43C9-0F4F-9379-1746571B249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334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9FB3-5BB2-724E-A037-6C88DDC21847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05DB9FB3-5BB2-724E-A037-6C88DDC21847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75B3A51D-2EC8-F444-8CE7-82AD4F01C88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Programmer: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uses the toolset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3556000"/>
            <a:ext cx="6400800" cy="2073423"/>
          </a:xfrm>
        </p:spPr>
        <p:txBody>
          <a:bodyPr>
            <a:normAutofit/>
          </a:bodyPr>
          <a:lstStyle/>
          <a:p>
            <a:r>
              <a:rPr lang="en-US" smtClean="0"/>
              <a:t>Python Programming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726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dirty="0" smtClean="0"/>
              <a:t>import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586" y="2511201"/>
            <a:ext cx="833787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2800" dirty="0" smtClean="0">
                <a:latin typeface="Lucida Sans" panose="020B0602030504020204" pitchFamily="34" charset="0"/>
              </a:rPr>
              <a:t>from </a:t>
            </a:r>
            <a:r>
              <a:rPr lang="en-GB" sz="2800" dirty="0" err="1" smtClean="0">
                <a:latin typeface="Lucida Sans" panose="020B0602030504020204" pitchFamily="34" charset="0"/>
              </a:rPr>
              <a:t>yourFolder.yourFile</a:t>
            </a:r>
            <a:r>
              <a:rPr lang="en-GB" sz="2800" dirty="0" smtClean="0">
                <a:latin typeface="Lucida Sans" panose="020B0602030504020204" pitchFamily="34" charset="0"/>
              </a:rPr>
              <a:t> import *</a:t>
            </a:r>
          </a:p>
          <a:p>
            <a:pPr lvl="0"/>
            <a:endParaRPr lang="en-GB" sz="2800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55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Variables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27314" y="2825826"/>
            <a:ext cx="778633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smtClean="0">
                <a:latin typeface="Lucida Sans" panose="020B0602030504020204" pitchFamily="34" charset="0"/>
              </a:rPr>
              <a:t>Integers</a:t>
            </a:r>
          </a:p>
          <a:p>
            <a:pPr lvl="0"/>
            <a:r>
              <a:rPr lang="en-US" sz="3600" smtClean="0">
                <a:latin typeface="Lucida Sans" panose="020B0602030504020204" pitchFamily="34" charset="0"/>
              </a:rPr>
              <a:t>Floats</a:t>
            </a:r>
          </a:p>
          <a:p>
            <a:pPr lvl="0"/>
            <a:r>
              <a:rPr lang="en-US" sz="3600" smtClean="0">
                <a:latin typeface="Lucida Sans" panose="020B0602030504020204" pitchFamily="34" charset="0"/>
              </a:rPr>
              <a:t>Booleans</a:t>
            </a:r>
          </a:p>
          <a:p>
            <a:pPr lvl="0"/>
            <a:r>
              <a:rPr lang="en-US" sz="3600" smtClean="0">
                <a:latin typeface="Lucida Sans" panose="020B0602030504020204" pitchFamily="34" charset="0"/>
              </a:rPr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18462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In/Out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27314" y="2825826"/>
            <a:ext cx="778633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smtClean="0">
                <a:latin typeface="Lucida Sans" panose="020B0602030504020204" pitchFamily="34" charset="0"/>
              </a:rPr>
              <a:t>print(message)</a:t>
            </a:r>
          </a:p>
          <a:p>
            <a:pPr lvl="0"/>
            <a:r>
              <a:rPr lang="en-US" sz="3600" smtClean="0">
                <a:latin typeface="Lucida Sans" panose="020B0602030504020204" pitchFamily="34" charset="0"/>
              </a:rPr>
              <a:t>resultStr = input(prompt)</a:t>
            </a:r>
          </a:p>
          <a:p>
            <a:pPr lvl="0"/>
            <a:r>
              <a:rPr lang="en-US" sz="3600" smtClean="0">
                <a:latin typeface="Lucida Sans" panose="020B0602030504020204" pitchFamily="34" charset="0"/>
              </a:rPr>
              <a:t>resultVal = int(input(prompt))</a:t>
            </a:r>
          </a:p>
        </p:txBody>
      </p:sp>
    </p:spTree>
    <p:extLst>
      <p:ext uri="{BB962C8B-B14F-4D97-AF65-F5344CB8AC3E}">
        <p14:creationId xmlns:p14="http://schemas.microsoft.com/office/powerpoint/2010/main" val="247976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Collections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41829" y="2472400"/>
            <a:ext cx="804758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smtClean="0">
                <a:latin typeface="Lucida Sans" panose="020B0602030504020204" pitchFamily="34" charset="0"/>
              </a:rPr>
              <a:t>Tuple (1,2,3)</a:t>
            </a:r>
          </a:p>
          <a:p>
            <a:pPr lvl="0"/>
            <a:r>
              <a:rPr lang="en-US" sz="3600" smtClean="0">
                <a:latin typeface="Lucida Sans" panose="020B0602030504020204" pitchFamily="34" charset="0"/>
              </a:rPr>
              <a:t>List		[1,2,3]</a:t>
            </a:r>
          </a:p>
          <a:p>
            <a:pPr lvl="0"/>
            <a:r>
              <a:rPr lang="en-US" sz="3600" smtClean="0">
                <a:latin typeface="Lucida Sans" panose="020B0602030504020204" pitchFamily="34" charset="0"/>
              </a:rPr>
              <a:t>Set		{1,2,3}</a:t>
            </a:r>
          </a:p>
          <a:p>
            <a:pPr lvl="0"/>
            <a:r>
              <a:rPr lang="en-US" sz="3600" smtClean="0">
                <a:latin typeface="Lucida Sans" panose="020B0602030504020204" pitchFamily="34" charset="0"/>
              </a:rPr>
              <a:t>Dict		{"a":1, "b":2, "c":3}</a:t>
            </a:r>
          </a:p>
        </p:txBody>
      </p:sp>
    </p:spTree>
    <p:extLst>
      <p:ext uri="{BB962C8B-B14F-4D97-AF65-F5344CB8AC3E}">
        <p14:creationId xmlns:p14="http://schemas.microsoft.com/office/powerpoint/2010/main" val="18462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dirty="0" smtClean="0"/>
              <a:t>Casting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41829" y="2472400"/>
            <a:ext cx="804758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dirty="0" smtClean="0">
                <a:latin typeface="Lucida Sans" panose="020B0602030504020204" pitchFamily="34" charset="0"/>
              </a:rPr>
              <a:t>tuple(</a:t>
            </a:r>
            <a:r>
              <a:rPr lang="en-US" sz="3600" dirty="0" err="1" smtClean="0">
                <a:latin typeface="Lucida Sans" panose="020B0602030504020204" pitchFamily="34" charset="0"/>
              </a:rPr>
              <a:t>myList</a:t>
            </a:r>
            <a:r>
              <a:rPr lang="en-US" sz="3600" dirty="0" smtClean="0">
                <a:latin typeface="Lucida Sans" panose="020B0602030504020204" pitchFamily="34" charset="0"/>
              </a:rPr>
              <a:t>)</a:t>
            </a:r>
            <a:endParaRPr lang="en-US" sz="3600" dirty="0" smtClean="0">
              <a:latin typeface="Lucida Sans" panose="020B0602030504020204" pitchFamily="34" charset="0"/>
            </a:endParaRPr>
          </a:p>
          <a:p>
            <a:pPr lvl="0"/>
            <a:r>
              <a:rPr lang="en-US" sz="3600" dirty="0" smtClean="0">
                <a:latin typeface="Lucida Sans" panose="020B0602030504020204" pitchFamily="34" charset="0"/>
              </a:rPr>
              <a:t>list(</a:t>
            </a:r>
            <a:r>
              <a:rPr lang="en-US" sz="3600" dirty="0" err="1" smtClean="0">
                <a:latin typeface="Lucida Sans" panose="020B0602030504020204" pitchFamily="34" charset="0"/>
              </a:rPr>
              <a:t>myTuple</a:t>
            </a:r>
            <a:r>
              <a:rPr lang="en-US" sz="3600" dirty="0" smtClean="0">
                <a:latin typeface="Lucida Sans" panose="020B0602030504020204" pitchFamily="34" charset="0"/>
              </a:rPr>
              <a:t>)</a:t>
            </a:r>
            <a:endParaRPr lang="en-US" sz="3600" dirty="0" smtClean="0">
              <a:latin typeface="Lucida Sans" panose="020B0602030504020204" pitchFamily="34" charset="0"/>
            </a:endParaRPr>
          </a:p>
          <a:p>
            <a:pPr lvl="0"/>
            <a:r>
              <a:rPr lang="en-US" sz="3600" dirty="0" smtClean="0">
                <a:latin typeface="Lucida Sans" panose="020B0602030504020204" pitchFamily="34" charset="0"/>
              </a:rPr>
              <a:t>set(</a:t>
            </a:r>
            <a:r>
              <a:rPr lang="en-US" sz="3600" dirty="0" err="1" smtClean="0">
                <a:latin typeface="Lucida Sans" panose="020B0602030504020204" pitchFamily="34" charset="0"/>
              </a:rPr>
              <a:t>myList</a:t>
            </a:r>
            <a:r>
              <a:rPr lang="en-US" sz="3600" dirty="0" smtClean="0">
                <a:latin typeface="Lucida Sans" panose="020B0602030504020204" pitchFamily="34" charset="0"/>
              </a:rPr>
              <a:t>)</a:t>
            </a:r>
            <a:endParaRPr lang="en-US" sz="3600" dirty="0" smtClean="0">
              <a:latin typeface="Lucida Sans" panose="020B0602030504020204" pitchFamily="34" charset="0"/>
            </a:endParaRPr>
          </a:p>
          <a:p>
            <a:pPr lvl="0"/>
            <a:r>
              <a:rPr lang="en-US" sz="3600" dirty="0" err="1" smtClean="0">
                <a:latin typeface="Lucida Sans" panose="020B0602030504020204" pitchFamily="34" charset="0"/>
              </a:rPr>
              <a:t>dict</a:t>
            </a:r>
            <a:r>
              <a:rPr lang="en-US" sz="3600" dirty="0" smtClean="0">
                <a:latin typeface="Lucida Sans" panose="020B0602030504020204" pitchFamily="34" charset="0"/>
              </a:rPr>
              <a:t>	</a:t>
            </a:r>
            <a:r>
              <a:rPr lang="en-US" sz="3600" dirty="0" smtClean="0">
                <a:latin typeface="Lucida Sans" panose="020B0602030504020204" pitchFamily="34" charset="0"/>
              </a:rPr>
              <a:t>(</a:t>
            </a:r>
            <a:r>
              <a:rPr lang="en-US" sz="3600" dirty="0" err="1" smtClean="0">
                <a:latin typeface="Lucida Sans" panose="020B0602030504020204" pitchFamily="34" charset="0"/>
              </a:rPr>
              <a:t>myTuple</a:t>
            </a:r>
            <a:r>
              <a:rPr lang="en-US" sz="3600" dirty="0" smtClean="0">
                <a:latin typeface="Lucida Sans" panose="020B0602030504020204" pitchFamily="34" charset="0"/>
              </a:rPr>
              <a:t>)</a:t>
            </a:r>
          </a:p>
          <a:p>
            <a:pPr lvl="0"/>
            <a:endParaRPr lang="en-US" sz="3600" dirty="0">
              <a:latin typeface="Lucida Sans" panose="020B0602030504020204" pitchFamily="34" charset="0"/>
            </a:endParaRPr>
          </a:p>
          <a:p>
            <a:pPr lvl="0"/>
            <a:r>
              <a:rPr lang="en-US" sz="3600" dirty="0" err="1" smtClean="0">
                <a:latin typeface="Lucida Sans" panose="020B0602030504020204" pitchFamily="34" charset="0"/>
              </a:rPr>
              <a:t>myList</a:t>
            </a:r>
            <a:r>
              <a:rPr lang="en-US" sz="3600" dirty="0" smtClean="0">
                <a:latin typeface="Lucida Sans" panose="020B0602030504020204" pitchFamily="34" charset="0"/>
              </a:rPr>
              <a:t> = list(“Hello”)</a:t>
            </a:r>
          </a:p>
          <a:p>
            <a:pPr lvl="0"/>
            <a:r>
              <a:rPr lang="en-US" sz="3600" dirty="0">
                <a:latin typeface="Lucida Sans" panose="020B0602030504020204" pitchFamily="34" charset="0"/>
              </a:rPr>
              <a:t>"".</a:t>
            </a:r>
            <a:r>
              <a:rPr lang="en-US" sz="3600" dirty="0" smtClean="0">
                <a:latin typeface="Lucida Sans" panose="020B0602030504020204" pitchFamily="34" charset="0"/>
              </a:rPr>
              <a:t>join(</a:t>
            </a:r>
            <a:r>
              <a:rPr lang="en-US" sz="3600" dirty="0" err="1" smtClean="0">
                <a:latin typeface="Lucida Sans" panose="020B0602030504020204" pitchFamily="34" charset="0"/>
              </a:rPr>
              <a:t>myList</a:t>
            </a:r>
            <a:r>
              <a:rPr lang="en-US" sz="3600" dirty="0" smtClean="0">
                <a:latin typeface="Lucida Sans" panose="020B0602030504020204" pitchFamily="34" charset="0"/>
              </a:rPr>
              <a:t>)</a:t>
            </a:r>
            <a:endParaRPr lang="en-US" sz="3600" dirty="0" smtClean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42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Program Flow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41829" y="2472400"/>
            <a:ext cx="804758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dirty="0" smtClean="0">
                <a:latin typeface="Lucida Sans" panose="020B0602030504020204" pitchFamily="34" charset="0"/>
              </a:rPr>
              <a:t>if</a:t>
            </a:r>
          </a:p>
          <a:p>
            <a:pPr lvl="0"/>
            <a:r>
              <a:rPr lang="en-US" sz="3600" dirty="0" smtClean="0">
                <a:latin typeface="Lucida Sans" panose="020B0602030504020204" pitchFamily="34" charset="0"/>
              </a:rPr>
              <a:t>while</a:t>
            </a:r>
          </a:p>
          <a:p>
            <a:pPr lvl="0"/>
            <a:r>
              <a:rPr lang="en-US" sz="3600" dirty="0" smtClean="0">
                <a:latin typeface="Lucida Sans" panose="020B0602030504020204" pitchFamily="34" charset="0"/>
              </a:rPr>
              <a:t>for</a:t>
            </a:r>
          </a:p>
          <a:p>
            <a:pPr lvl="0"/>
            <a:r>
              <a:rPr lang="en-US" sz="3600" dirty="0" smtClean="0">
                <a:latin typeface="Lucida Sans" panose="020B0602030504020204" pitchFamily="34" charset="0"/>
              </a:rPr>
              <a:t>match (need python 3.10 or later)</a:t>
            </a:r>
          </a:p>
          <a:p>
            <a:pPr lvl="0"/>
            <a:endParaRPr lang="en-US" sz="3600" dirty="0">
              <a:latin typeface="Lucida Sans" panose="020B0602030504020204" pitchFamily="34" charset="0"/>
            </a:endParaRPr>
          </a:p>
          <a:p>
            <a:pPr lvl="0"/>
            <a:r>
              <a:rPr lang="en-US" sz="3600" dirty="0" err="1" smtClean="0">
                <a:latin typeface="Lucida Sans" panose="020B0602030504020204" pitchFamily="34" charset="0"/>
              </a:rPr>
              <a:t>enum</a:t>
            </a:r>
            <a:endParaRPr lang="en-US" sz="3600" dirty="0">
              <a:latin typeface="Lucida Sans" panose="020B0602030504020204" pitchFamily="34" charset="0"/>
            </a:endParaRPr>
          </a:p>
          <a:p>
            <a:endParaRPr lang="en-GB" sz="3600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15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dirty="0" err="1" smtClean="0"/>
              <a:t>enum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586" y="2511201"/>
            <a:ext cx="8337873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2800" dirty="0" smtClean="0">
                <a:latin typeface="Lucida Sans" panose="020B0602030504020204" pitchFamily="34" charset="0"/>
              </a:rPr>
              <a:t>from </a:t>
            </a:r>
            <a:r>
              <a:rPr lang="en-GB" sz="2800" dirty="0" err="1" smtClean="0">
                <a:latin typeface="Lucida Sans" panose="020B0602030504020204" pitchFamily="34" charset="0"/>
              </a:rPr>
              <a:t>enum</a:t>
            </a:r>
            <a:r>
              <a:rPr lang="en-GB" sz="2800" dirty="0" smtClean="0">
                <a:latin typeface="Lucida Sans" panose="020B0602030504020204" pitchFamily="34" charset="0"/>
              </a:rPr>
              <a:t> import </a:t>
            </a:r>
            <a:r>
              <a:rPr lang="en-GB" sz="2800" dirty="0" err="1" smtClean="0">
                <a:latin typeface="Lucida Sans" panose="020B0602030504020204" pitchFamily="34" charset="0"/>
              </a:rPr>
              <a:t>Enum</a:t>
            </a:r>
            <a:r>
              <a:rPr lang="en-GB" sz="2800" dirty="0" smtClean="0">
                <a:latin typeface="Lucida Sans" panose="020B0602030504020204" pitchFamily="34" charset="0"/>
              </a:rPr>
              <a:t>, auto</a:t>
            </a:r>
          </a:p>
          <a:p>
            <a:pPr lvl="0"/>
            <a:endParaRPr lang="en-GB" sz="2800" dirty="0">
              <a:latin typeface="Lucida Sans" panose="020B0602030504020204" pitchFamily="34" charset="0"/>
            </a:endParaRPr>
          </a:p>
          <a:p>
            <a:pPr lvl="0"/>
            <a:r>
              <a:rPr lang="en-GB" sz="2800" dirty="0" smtClean="0">
                <a:latin typeface="Lucida Sans" panose="020B0602030504020204" pitchFamily="34" charset="0"/>
              </a:rPr>
              <a:t>class state(</a:t>
            </a:r>
            <a:r>
              <a:rPr lang="en-GB" sz="2800" dirty="0" err="1" smtClean="0">
                <a:latin typeface="Lucida Sans" panose="020B0602030504020204" pitchFamily="34" charset="0"/>
              </a:rPr>
              <a:t>Enum</a:t>
            </a:r>
            <a:r>
              <a:rPr lang="en-GB" sz="2800" dirty="0" smtClean="0">
                <a:latin typeface="Lucida Sans" panose="020B0602030504020204" pitchFamily="34" charset="0"/>
              </a:rPr>
              <a:t>):</a:t>
            </a:r>
          </a:p>
          <a:p>
            <a:pPr lvl="0"/>
            <a:r>
              <a:rPr lang="en-GB" sz="2800" dirty="0">
                <a:latin typeface="Lucida Sans" panose="020B0602030504020204" pitchFamily="34" charset="0"/>
              </a:rPr>
              <a:t>	</a:t>
            </a:r>
            <a:r>
              <a:rPr lang="en-GB" sz="2800" dirty="0" smtClean="0">
                <a:latin typeface="Lucida Sans" panose="020B0602030504020204" pitchFamily="34" charset="0"/>
              </a:rPr>
              <a:t>OFF = auto()</a:t>
            </a:r>
          </a:p>
          <a:p>
            <a:pPr lvl="0"/>
            <a:r>
              <a:rPr lang="en-GB" sz="2800" dirty="0">
                <a:latin typeface="Lucida Sans" panose="020B0602030504020204" pitchFamily="34" charset="0"/>
              </a:rPr>
              <a:t>	</a:t>
            </a:r>
            <a:r>
              <a:rPr lang="en-GB" sz="2800" dirty="0" smtClean="0">
                <a:latin typeface="Lucida Sans" panose="020B0602030504020204" pitchFamily="34" charset="0"/>
              </a:rPr>
              <a:t>LOAD_STATE = auto()</a:t>
            </a:r>
          </a:p>
          <a:p>
            <a:pPr lvl="0"/>
            <a:r>
              <a:rPr lang="en-GB" sz="2800" dirty="0">
                <a:latin typeface="Lucida Sans" panose="020B0602030504020204" pitchFamily="34" charset="0"/>
              </a:rPr>
              <a:t>	</a:t>
            </a:r>
            <a:r>
              <a:rPr lang="en-GB" sz="2800" dirty="0" smtClean="0">
                <a:latin typeface="Lucida Sans" panose="020B0602030504020204" pitchFamily="34" charset="0"/>
              </a:rPr>
              <a:t>CHECK_HOPPERS = auto()</a:t>
            </a:r>
          </a:p>
          <a:p>
            <a:pPr lvl="0"/>
            <a:r>
              <a:rPr lang="en-GB" sz="2800" dirty="0">
                <a:latin typeface="Lucida Sans" panose="020B0602030504020204" pitchFamily="34" charset="0"/>
              </a:rPr>
              <a:t>	</a:t>
            </a:r>
            <a:r>
              <a:rPr lang="en-GB" sz="2800" dirty="0" smtClean="0">
                <a:latin typeface="Lucida Sans" panose="020B0602030504020204" pitchFamily="34" charset="0"/>
              </a:rPr>
              <a:t>READY = auto()</a:t>
            </a:r>
          </a:p>
          <a:p>
            <a:pPr lvl="0"/>
            <a:r>
              <a:rPr lang="en-GB" sz="2800" dirty="0">
                <a:latin typeface="Lucida Sans" panose="020B0602030504020204" pitchFamily="34" charset="0"/>
              </a:rPr>
              <a:t>	</a:t>
            </a:r>
            <a:r>
              <a:rPr lang="en-GB" sz="2800" dirty="0" smtClean="0">
                <a:latin typeface="Lucida Sans" panose="020B0602030504020204" pitchFamily="34" charset="0"/>
              </a:rPr>
              <a:t>GET_SELECTION = auto()</a:t>
            </a:r>
          </a:p>
          <a:p>
            <a:pPr lvl="0"/>
            <a:r>
              <a:rPr lang="en-GB" sz="2800" dirty="0">
                <a:latin typeface="Lucida Sans" panose="020B0602030504020204" pitchFamily="34" charset="0"/>
              </a:rPr>
              <a:t>	</a:t>
            </a:r>
            <a:r>
              <a:rPr lang="en-GB" sz="2800" dirty="0" smtClean="0">
                <a:latin typeface="Lucida Sans" panose="020B0602030504020204" pitchFamily="34" charset="0"/>
              </a:rPr>
              <a:t>….</a:t>
            </a:r>
          </a:p>
          <a:p>
            <a:pPr lvl="0"/>
            <a:r>
              <a:rPr lang="en-GB" sz="2800" dirty="0">
                <a:latin typeface="Lucida Sans" panose="020B0602030504020204" pitchFamily="34" charset="0"/>
              </a:rPr>
              <a:t>	</a:t>
            </a:r>
            <a:endParaRPr lang="en-GB" sz="2800" dirty="0" smtClean="0">
              <a:latin typeface="Lucida Sans" panose="020B0602030504020204" pitchFamily="34" charset="0"/>
            </a:endParaRPr>
          </a:p>
          <a:p>
            <a:pPr lvl="0"/>
            <a:endParaRPr lang="en-GB" sz="2800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33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smtClean="0"/>
              <a:t>Syntax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1886" y="1949886"/>
            <a:ext cx="8337873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smtClean="0">
                <a:latin typeface="Lucida Sans" panose="020B0602030504020204" pitchFamily="34" charset="0"/>
              </a:rPr>
              <a:t>colon :</a:t>
            </a:r>
          </a:p>
          <a:p>
            <a:pPr lvl="0"/>
            <a:r>
              <a:rPr lang="en-US" sz="3600" smtClean="0">
                <a:latin typeface="Lucida Sans" panose="020B0602030504020204" pitchFamily="34" charset="0"/>
              </a:rPr>
              <a:t>   indent</a:t>
            </a:r>
          </a:p>
          <a:p>
            <a:pPr lvl="0"/>
            <a:r>
              <a:rPr lang="en-US" sz="3600">
                <a:latin typeface="Lucida Sans" panose="020B0602030504020204" pitchFamily="34" charset="0"/>
              </a:rPr>
              <a:t> </a:t>
            </a:r>
            <a:r>
              <a:rPr lang="en-US" sz="3600" smtClean="0">
                <a:latin typeface="Lucida Sans" panose="020B0602030504020204" pitchFamily="34" charset="0"/>
              </a:rPr>
              <a:t>  same indent</a:t>
            </a:r>
          </a:p>
          <a:p>
            <a:pPr lvl="0"/>
            <a:endParaRPr lang="en-US">
              <a:latin typeface="Lucida Sans" panose="020B0602030504020204" pitchFamily="34" charset="0"/>
            </a:endParaRPr>
          </a:p>
          <a:p>
            <a:pPr lvl="0"/>
            <a:r>
              <a:rPr lang="en-US" sz="3600" smtClean="0">
                <a:latin typeface="Lucida Sans" panose="020B0602030504020204" pitchFamily="34" charset="0"/>
              </a:rPr>
              <a:t>result = functionCall(argA, argB)</a:t>
            </a:r>
          </a:p>
          <a:p>
            <a:pPr lvl="0"/>
            <a:endParaRPr lang="en-US" smtClean="0">
              <a:latin typeface="Lucida Sans" panose="020B0602030504020204" pitchFamily="34" charset="0"/>
            </a:endParaRPr>
          </a:p>
          <a:p>
            <a:pPr lvl="0"/>
            <a:r>
              <a:rPr lang="en-US" sz="3600" smtClean="0">
                <a:latin typeface="Lucida Sans" panose="020B0602030504020204" pitchFamily="34" charset="0"/>
              </a:rPr>
              <a:t>=,==</a:t>
            </a:r>
          </a:p>
          <a:p>
            <a:pPr lvl="0"/>
            <a:r>
              <a:rPr lang="en-US" sz="3600" smtClean="0">
                <a:latin typeface="Lucida Sans" panose="020B0602030504020204" pitchFamily="34" charset="0"/>
              </a:rPr>
              <a:t>+=</a:t>
            </a:r>
            <a:endParaRPr lang="en-US" sz="3600">
              <a:latin typeface="Lucida Sans" panose="020B0602030504020204" pitchFamily="34" charset="0"/>
            </a:endParaRPr>
          </a:p>
          <a:p>
            <a:r>
              <a:rPr lang="en-GB" sz="3600" smtClean="0">
                <a:latin typeface="Lucida Sans" panose="020B0602030504020204" pitchFamily="34" charset="0"/>
              </a:rPr>
              <a:t>and / or / not</a:t>
            </a:r>
            <a:endParaRPr lang="en-GB" sz="360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13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6" y="244158"/>
            <a:ext cx="8637831" cy="1339850"/>
          </a:xfrm>
        </p:spPr>
        <p:txBody>
          <a:bodyPr anchor="t"/>
          <a:lstStyle/>
          <a:p>
            <a:pPr algn="l"/>
            <a:r>
              <a:rPr lang="en-US" dirty="0" smtClean="0"/>
              <a:t>State Machine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8000" y="2825826"/>
            <a:ext cx="810564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Lucida Sans" panose="020B0602030504020204" pitchFamily="34" charset="0"/>
              </a:rPr>
              <a:t>In </a:t>
            </a:r>
            <a:r>
              <a:rPr lang="en-US" sz="2400" dirty="0" err="1" smtClean="0">
                <a:latin typeface="Lucida Sans" panose="020B0602030504020204" pitchFamily="34" charset="0"/>
              </a:rPr>
              <a:t>Coffee_machine</a:t>
            </a:r>
            <a:r>
              <a:rPr lang="en-US" sz="2400" dirty="0" smtClean="0">
                <a:latin typeface="Lucida Sans" panose="020B0602030504020204" pitchFamily="34" charset="0"/>
              </a:rPr>
              <a:t> folder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Lucida Sans" panose="020B0602030504020204" pitchFamily="34" charset="0"/>
              </a:rPr>
              <a:t>state_machine.py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Lucida Sans" panose="020B0602030504020204" pitchFamily="34" charset="0"/>
              </a:rPr>
              <a:t>Enum</a:t>
            </a:r>
            <a:r>
              <a:rPr lang="en-US" sz="2400" dirty="0" smtClean="0">
                <a:latin typeface="Lucida Sans" panose="020B0602030504020204" pitchFamily="34" charset="0"/>
              </a:rPr>
              <a:t> for machine-states</a:t>
            </a:r>
            <a:endParaRPr lang="en-US" sz="2400" dirty="0" smtClean="0">
              <a:latin typeface="Lucida Sans" panose="020B060203050402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>
              <a:latin typeface="Lucida Sans" panose="020B060203050402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Lucida Sans" panose="020B0602030504020204" pitchFamily="34" charset="0"/>
              </a:rPr>
              <a:t>def</a:t>
            </a:r>
            <a:r>
              <a:rPr lang="en-US" sz="2400" dirty="0" smtClean="0">
                <a:latin typeface="Lucida Sans" panose="020B0602030504020204" pitchFamily="34" charset="0"/>
              </a:rPr>
              <a:t> </a:t>
            </a:r>
            <a:r>
              <a:rPr lang="en-US" sz="2400" dirty="0" err="1" smtClean="0">
                <a:latin typeface="Lucida Sans" panose="020B0602030504020204" pitchFamily="34" charset="0"/>
              </a:rPr>
              <a:t>state_machine</a:t>
            </a:r>
            <a:r>
              <a:rPr lang="en-US" sz="2400" dirty="0" smtClean="0">
                <a:latin typeface="Lucida Sans" panose="020B0602030504020204" pitchFamily="34" charset="0"/>
              </a:rPr>
              <a:t>(state</a:t>
            </a:r>
            <a:r>
              <a:rPr lang="en-US" sz="2400" dirty="0" smtClean="0">
                <a:latin typeface="Lucida Sans" panose="020B0602030504020204" pitchFamily="34" charset="0"/>
              </a:rPr>
              <a:t>):</a:t>
            </a:r>
            <a:endParaRPr lang="en-US" sz="2400" dirty="0">
              <a:latin typeface="Lucida Sans" panose="020B0602030504020204" pitchFamily="34" charset="0"/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Lucida Sans" panose="020B0602030504020204" pitchFamily="34" charset="0"/>
              </a:rPr>
              <a:t>Use match to call functions for each state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Lucida Sans" panose="020B0602030504020204" pitchFamily="34" charset="0"/>
              </a:rPr>
              <a:t>The </a:t>
            </a:r>
            <a:r>
              <a:rPr lang="en-GB" sz="2400" dirty="0">
                <a:latin typeface="Lucida Sans" panose="020B0602030504020204" pitchFamily="34" charset="0"/>
              </a:rPr>
              <a:t>functions should return the new state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5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Waveform.thmx</Template>
  <TotalTime>6597</TotalTime>
  <Words>121</Words>
  <Application>Microsoft Office PowerPoint</Application>
  <PresentationFormat>On-screen Show (4:3)</PresentationFormat>
  <Paragraphs>71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Candara</vt:lpstr>
      <vt:lpstr>Lucida Sans</vt:lpstr>
      <vt:lpstr>Symbol</vt:lpstr>
      <vt:lpstr>Waveform</vt:lpstr>
      <vt:lpstr>A Programmer: uses the toolset</vt:lpstr>
      <vt:lpstr>Variables</vt:lpstr>
      <vt:lpstr>In/Out</vt:lpstr>
      <vt:lpstr>Collections</vt:lpstr>
      <vt:lpstr>Casting</vt:lpstr>
      <vt:lpstr>Program Flow</vt:lpstr>
      <vt:lpstr>enum</vt:lpstr>
      <vt:lpstr>Syntax</vt:lpstr>
      <vt:lpstr>State Machine</vt:lpstr>
      <vt:lpstr>import</vt:lpstr>
    </vt:vector>
  </TitlesOfParts>
  <Company>Edinburgh Napier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CSN07101 Computer Systems 1</dc:title>
  <dc:creator>Elias Ekonomou</dc:creator>
  <cp:lastModifiedBy>Admin</cp:lastModifiedBy>
  <cp:revision>457</cp:revision>
  <dcterms:created xsi:type="dcterms:W3CDTF">2015-09-16T15:47:45Z</dcterms:created>
  <dcterms:modified xsi:type="dcterms:W3CDTF">2022-05-23T14:00:55Z</dcterms:modified>
</cp:coreProperties>
</file>