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8"/>
  </p:notesMasterIdLst>
  <p:sldIdLst>
    <p:sldId id="643" r:id="rId2"/>
    <p:sldId id="644" r:id="rId3"/>
    <p:sldId id="648" r:id="rId4"/>
    <p:sldId id="645" r:id="rId5"/>
    <p:sldId id="649" r:id="rId6"/>
    <p:sldId id="657" r:id="rId7"/>
    <p:sldId id="646" r:id="rId8"/>
    <p:sldId id="647" r:id="rId9"/>
    <p:sldId id="658" r:id="rId10"/>
    <p:sldId id="653" r:id="rId11"/>
    <p:sldId id="654" r:id="rId12"/>
    <p:sldId id="655" r:id="rId13"/>
    <p:sldId id="651" r:id="rId14"/>
    <p:sldId id="656" r:id="rId15"/>
    <p:sldId id="652" r:id="rId16"/>
    <p:sldId id="65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Install Python 3.10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916" y="4515803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If version is not 3.10 or higher: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Browser: python.org/downloads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8" y="2115846"/>
            <a:ext cx="56388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334502" y="2270544"/>
            <a:ext cx="1088208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992990" y="2042023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1</a:t>
            </a:r>
            <a:endParaRPr lang="en-GB" sz="4400" b="1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63485" y="3515132"/>
            <a:ext cx="1672611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236096" y="3342514"/>
            <a:ext cx="1032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mtClean="0">
                <a:solidFill>
                  <a:srgbClr val="FF0000"/>
                </a:solidFill>
              </a:rPr>
              <a:t>2</a:t>
            </a:r>
            <a:endParaRPr lang="en-GB" sz="4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Windows env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379093"/>
            <a:ext cx="8047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Start-&gt;"</a:t>
            </a:r>
            <a:r>
              <a:rPr lang="en-US" sz="3600" dirty="0" err="1" smtClean="0">
                <a:latin typeface="Lucida Sans" panose="020B0602030504020204" pitchFamily="34" charset="0"/>
              </a:rPr>
              <a:t>env</a:t>
            </a:r>
            <a:r>
              <a:rPr lang="en-US" sz="3600" dirty="0" smtClean="0">
                <a:latin typeface="Lucida Sans" panose="020B0602030504020204" pitchFamily="34" charset="0"/>
              </a:rPr>
              <a:t>"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Edit </a:t>
            </a:r>
            <a:r>
              <a:rPr lang="en-US" sz="3600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system</a:t>
            </a:r>
            <a:r>
              <a:rPr lang="en-US" sz="3600" dirty="0" smtClean="0">
                <a:latin typeface="Lucida Sans" panose="020B0602030504020204" pitchFamily="34" charset="0"/>
              </a:rPr>
              <a:t> path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add path to python 3.10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9" y="4201703"/>
            <a:ext cx="7251446" cy="16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VSC Select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27167"/>
            <a:ext cx="804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View-&gt; Command Pallete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-&gt;python:Selected Interpreter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0" y="3540190"/>
            <a:ext cx="58832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9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state(</a:t>
            </a:r>
            <a:r>
              <a:rPr lang="en-GB" sz="2800" b="1" dirty="0" err="1" smtClean="0">
                <a:solidFill>
                  <a:srgbClr val="FF0000"/>
                </a:solidFill>
                <a:latin typeface="Lucida Sans" panose="020B0602030504020204" pitchFamily="34" charset="0"/>
              </a:rPr>
              <a:t>E</a:t>
            </a:r>
            <a:r>
              <a:rPr lang="en-GB" sz="2800" dirty="0" err="1" smtClean="0">
                <a:latin typeface="Lucida Sans" panose="020B0602030504020204" pitchFamily="34" charset="0"/>
              </a:rPr>
              <a:t>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LOAD_STATE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CHECK_HOPPERS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READY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GET_SELECTION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match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def state_machine(currentState):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match</a:t>
            </a:r>
            <a:r>
              <a:rPr lang="en-GB" sz="2800" smtClean="0">
                <a:latin typeface="Lucida Sans" panose="020B0602030504020204" pitchFamily="34" charset="0"/>
              </a:rPr>
              <a:t> currentState: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state.OFF: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	</a:t>
            </a:r>
            <a:r>
              <a:rPr lang="en-GB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case</a:t>
            </a:r>
            <a:r>
              <a:rPr lang="en-GB" sz="2800" smtClean="0">
                <a:latin typeface="Lucida Sans" panose="020B0602030504020204" pitchFamily="34" charset="0"/>
              </a:rPr>
              <a:t> state.</a:t>
            </a:r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CHECK_HOPPERS: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smtClean="0">
                <a:latin typeface="Lucida Sans" panose="020B0602030504020204" pitchFamily="34" charset="0"/>
              </a:rPr>
              <a:t>In state_machine.py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smtClean="0">
                <a:latin typeface="Lucida Sans" panose="020B0602030504020204" pitchFamily="34" charset="0"/>
              </a:rPr>
              <a:t>To call functions in other folders</a:t>
            </a:r>
          </a:p>
          <a:p>
            <a:pPr lvl="0"/>
            <a:r>
              <a:rPr lang="en-GB" sz="2800" smtClean="0">
                <a:latin typeface="Lucida Sans" panose="020B0602030504020204" pitchFamily="34" charset="0"/>
              </a:rPr>
              <a:t>		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subFolder.myFile import *</a:t>
            </a:r>
          </a:p>
          <a:p>
            <a:pPr lvl="0"/>
            <a:r>
              <a:rPr lang="en-GB" sz="2800">
                <a:latin typeface="Lucida Sans" panose="020B0602030504020204" pitchFamily="34" charset="0"/>
              </a:rPr>
              <a:t>	</a:t>
            </a:r>
            <a:r>
              <a:rPr lang="en-GB" sz="2800" smtClean="0">
                <a:latin typeface="Lucida Sans" panose="020B0602030504020204" pitchFamily="34" charset="0"/>
              </a:rPr>
              <a:t>from .siblingFile import *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 	(immutable!!!)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			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Booleans	(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T</a:t>
            </a:r>
            <a:r>
              <a:rPr lang="en-US" sz="3600">
                <a:latin typeface="Lucida Sans" panose="020B0602030504020204" pitchFamily="34" charset="0"/>
              </a:rPr>
              <a:t>rue/</a:t>
            </a:r>
            <a:r>
              <a:rPr lang="en-US" sz="3600" b="1">
                <a:solidFill>
                  <a:srgbClr val="FF0000"/>
                </a:solidFill>
                <a:latin typeface="Lucida Sans" panose="020B0602030504020204" pitchFamily="34" charset="0"/>
              </a:rPr>
              <a:t>F</a:t>
            </a:r>
            <a:r>
              <a:rPr lang="en-US" sz="3600">
                <a:latin typeface="Lucida Sans" panose="020B0602030504020204" pitchFamily="34" charset="0"/>
              </a:rPr>
              <a:t>alse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>
                <a:latin typeface="Lucida Sans" panose="020B0602030504020204" pitchFamily="34" charset="0"/>
              </a:rPr>
              <a:t>Strings </a:t>
            </a:r>
            <a:r>
              <a:rPr lang="en-US" sz="3600" smtClean="0">
                <a:latin typeface="Lucida Sans" panose="020B0602030504020204" pitchFamily="34" charset="0"/>
              </a:rPr>
              <a:t>		(</a:t>
            </a:r>
            <a:r>
              <a:rPr lang="en-US" sz="3600">
                <a:latin typeface="Lucida Sans" panose="020B0602030504020204" pitchFamily="34" charset="0"/>
              </a:rPr>
              <a:t>immutable</a:t>
            </a:r>
            <a:r>
              <a:rPr lang="en-US" sz="3600" smtClean="0">
                <a:latin typeface="Lucida Sans" panose="020B0602030504020204" pitchFamily="34" charset="0"/>
              </a:rPr>
              <a:t>!!!)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	(immutable)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	(unique/ordered)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also unique and ordered on keys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(</a:t>
            </a:r>
            <a:r>
              <a:rPr lang="en-US" sz="3600" err="1" smtClean="0">
                <a:latin typeface="Lucida Sans" panose="020B0602030504020204" pitchFamily="34" charset="0"/>
              </a:rPr>
              <a:t>myTuple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Strip, Split &amp; Join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31" y="2108506"/>
            <a:ext cx="80475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reply = "  Hello ,World  "</a:t>
            </a:r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trimmed </a:t>
            </a:r>
            <a:r>
              <a:rPr lang="en-US" sz="3600" smtClean="0">
                <a:latin typeface="Lucida Sans" panose="020B0602030504020204" pitchFamily="34" charset="0"/>
              </a:rPr>
              <a:t>= </a:t>
            </a:r>
            <a:r>
              <a:rPr lang="en-US" sz="3600" smtClean="0">
                <a:latin typeface="Lucida Sans" panose="020B0602030504020204" pitchFamily="34" charset="0"/>
              </a:rPr>
              <a:t>reply.strip()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# .lstrip(), .rstrip(), strip(',')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listOfWords = trimmed.split(',')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listOfChars = list(trimmed)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smtClean="0">
                <a:latin typeface="Lucida Sans" panose="020B0602030504020204" pitchFamily="34" charset="0"/>
              </a:rPr>
              <a:t>join(</a:t>
            </a:r>
            <a:r>
              <a:rPr lang="en-US" sz="3600" err="1" smtClean="0">
                <a:latin typeface="Lucida Sans" panose="020B0602030504020204" pitchFamily="34" charset="0"/>
              </a:rPr>
              <a:t>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3600" smtClean="0">
                <a:latin typeface="Lucida Sans" panose="020B0602030504020204" pitchFamily="34" charset="0"/>
              </a:rPr>
              <a:t>"fred".</a:t>
            </a:r>
            <a:r>
              <a:rPr lang="en-US" sz="3600">
                <a:latin typeface="Lucida Sans" panose="020B0602030504020204" pitchFamily="34" charset="0"/>
              </a:rPr>
              <a:t>join(myList</a:t>
            </a:r>
            <a:r>
              <a:rPr lang="en-US" sz="3600" smtClean="0">
                <a:latin typeface="Lucida Sans" panose="020B0602030504020204" pitchFamily="34" charset="0"/>
              </a:rPr>
              <a:t>)</a:t>
            </a:r>
            <a:endParaRPr lang="en-US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</a:t>
            </a:r>
            <a:r>
              <a:rPr lang="en-US" sz="3600" smtClean="0">
                <a:latin typeface="Lucida Sans" panose="020B0602030504020204" pitchFamily="34" charset="0"/>
              </a:rPr>
              <a:t>later)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5573" y="2199828"/>
            <a:ext cx="6517659" cy="4114034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	</a:t>
            </a:r>
            <a:r>
              <a:rPr lang="en-GB" b="1" dirty="0">
                <a:latin typeface="Courier New" pitchFamily="49" charset="0"/>
              </a:rPr>
              <a:t>		</a:t>
            </a:r>
            <a:r>
              <a:rPr lang="en-GB" b="1" dirty="0"/>
              <a:t>logical OR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logical AND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logical NOT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&lt;= &gt; &gt;=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comparison operators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!=	</a:t>
            </a:r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/>
              <a:t>equality operators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/>
              <a:t>		object identity test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	</a:t>
            </a:r>
            <a:r>
              <a:rPr lang="en-GB" b="1" dirty="0"/>
              <a:t>		object membership test</a:t>
            </a:r>
          </a:p>
          <a:p>
            <a:pPr>
              <a:spcBef>
                <a:spcPct val="10000"/>
              </a:spcBef>
            </a:pPr>
            <a:r>
              <a:rPr lang="en-GB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&amp;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/>
              <a:t>	</a:t>
            </a:r>
            <a:r>
              <a:rPr lang="en-GB" b="1" smtClean="0"/>
              <a:t>binary </a:t>
            </a:r>
            <a:r>
              <a:rPr lang="en-GB" b="1" dirty="0"/>
              <a:t>OR</a:t>
            </a:r>
            <a:r>
              <a:rPr lang="en-GB" b="1"/>
              <a:t>, </a:t>
            </a:r>
            <a:r>
              <a:rPr lang="en-GB" b="1" smtClean="0"/>
              <a:t>XOR, AND</a:t>
            </a:r>
            <a:endParaRPr lang="en-GB" b="1" dirty="0"/>
          </a:p>
          <a:p>
            <a:pPr>
              <a:spcBef>
                <a:spcPct val="10000"/>
              </a:spcBef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	</a:t>
            </a:r>
            <a:r>
              <a:rPr lang="en-GB" b="1"/>
              <a:t>	</a:t>
            </a:r>
            <a:r>
              <a:rPr lang="en-GB" b="1" smtClean="0"/>
              <a:t>binary </a:t>
            </a:r>
            <a:r>
              <a:rPr lang="en-GB" b="1" dirty="0"/>
              <a:t>shift</a:t>
            </a:r>
            <a:endParaRPr lang="en-GB" b="1" i="1" dirty="0"/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+	</a:t>
            </a:r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/>
              <a:t>	subtract, add</a:t>
            </a:r>
          </a:p>
          <a:p>
            <a:pPr>
              <a:spcBef>
                <a:spcPct val="10000"/>
              </a:spcBef>
            </a:pP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/ // %</a:t>
            </a:r>
            <a:r>
              <a:rPr lang="en-GB" b="1" dirty="0">
                <a:latin typeface="Courier New" pitchFamily="49" charset="0"/>
              </a:rPr>
              <a:t>		</a:t>
            </a:r>
            <a:r>
              <a:rPr lang="en-GB" b="1" dirty="0"/>
              <a:t>multiply, divide, integer-divide, modulo</a:t>
            </a:r>
          </a:p>
          <a:p>
            <a:pPr>
              <a:spcBef>
                <a:spcPct val="10000"/>
              </a:spcBef>
            </a:pPr>
            <a:r>
              <a:rPr lang="en-GB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	</a:t>
            </a:r>
            <a:r>
              <a:rPr lang="en-GB" b="1" dirty="0"/>
              <a:t>		complement</a:t>
            </a:r>
            <a:r>
              <a:rPr lang="en-GB" b="1"/>
              <a:t>, </a:t>
            </a:r>
            <a:r>
              <a:rPr lang="en-GB" b="1" smtClean="0"/>
              <a:t>exponentiation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91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6660</TotalTime>
  <Words>215</Words>
  <Application>Microsoft Office PowerPoint</Application>
  <PresentationFormat>On-screen Show (4:3)</PresentationFormat>
  <Paragraphs>117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A Programmer: uses the toolset</vt:lpstr>
      <vt:lpstr>Variables</vt:lpstr>
      <vt:lpstr>In/Out</vt:lpstr>
      <vt:lpstr>Collections</vt:lpstr>
      <vt:lpstr>Casting</vt:lpstr>
      <vt:lpstr>Strip, Split &amp; Join</vt:lpstr>
      <vt:lpstr>Program Flow</vt:lpstr>
      <vt:lpstr>Syntax</vt:lpstr>
      <vt:lpstr>Operators</vt:lpstr>
      <vt:lpstr>Install Python 3.10</vt:lpstr>
      <vt:lpstr>Windows env variables</vt:lpstr>
      <vt:lpstr>VSC Select Interpreter</vt:lpstr>
      <vt:lpstr>enum</vt:lpstr>
      <vt:lpstr>match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465</cp:revision>
  <dcterms:created xsi:type="dcterms:W3CDTF">2015-09-16T15:47:45Z</dcterms:created>
  <dcterms:modified xsi:type="dcterms:W3CDTF">2022-05-25T07:33:10Z</dcterms:modified>
</cp:coreProperties>
</file>