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4"/>
  </p:notesMasterIdLst>
  <p:sldIdLst>
    <p:sldId id="643" r:id="rId2"/>
    <p:sldId id="645" r:id="rId3"/>
    <p:sldId id="646" r:id="rId4"/>
    <p:sldId id="654" r:id="rId5"/>
    <p:sldId id="647" r:id="rId6"/>
    <p:sldId id="649" r:id="rId7"/>
    <p:sldId id="653" r:id="rId8"/>
    <p:sldId id="650" r:id="rId9"/>
    <p:sldId id="648" r:id="rId10"/>
    <p:sldId id="652" r:id="rId11"/>
    <p:sldId id="655" r:id="rId12"/>
    <p:sldId id="65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2" autoAdjust="0"/>
    <p:restoredTop sz="91928" autoAdjust="0"/>
  </p:normalViewPr>
  <p:slideViewPr>
    <p:cSldViewPr snapToGrid="0" snapToObjects="1">
      <p:cViewPr varScale="1">
        <p:scale>
          <a:sx n="82" d="100"/>
          <a:sy n="82" d="100"/>
        </p:scale>
        <p:origin x="-1123" y="-91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220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00125-7AA2-BF47-9592-BD0EA1380ED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A47E9-43C9-0F4F-9379-1746571B2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Programmer: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encapsulates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556000"/>
            <a:ext cx="6400800" cy="2073423"/>
          </a:xfrm>
        </p:spPr>
        <p:txBody>
          <a:bodyPr>
            <a:normAutofit/>
          </a:bodyPr>
          <a:lstStyle/>
          <a:p>
            <a:r>
              <a:rPr lang="en-US" smtClean="0"/>
              <a:t>Python Programming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726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/>
              <a:t>L</a:t>
            </a:r>
            <a:r>
              <a:rPr lang="en-US" smtClean="0"/>
              <a:t>imited Import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6900" y="2461915"/>
            <a:ext cx="82980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latin typeface="Lucida Sans" panose="020B0602030504020204" pitchFamily="34" charset="0"/>
              </a:rPr>
              <a:t>import some_module</a:t>
            </a:r>
          </a:p>
          <a:p>
            <a:r>
              <a:rPr lang="en-US" sz="2800" smtClean="0">
                <a:latin typeface="Lucida Sans" panose="020B0602030504020204" pitchFamily="34" charset="0"/>
              </a:rPr>
              <a:t># names in some_module need scoping</a:t>
            </a:r>
          </a:p>
          <a:p>
            <a:r>
              <a:rPr lang="en-US" sz="2800" smtClean="0">
                <a:latin typeface="Lucida Sans" panose="020B0602030504020204" pitchFamily="34" charset="0"/>
              </a:rPr>
              <a:t>some_module.niceFn()</a:t>
            </a:r>
          </a:p>
          <a:p>
            <a:endParaRPr lang="en-US" sz="2800">
              <a:latin typeface="Lucida Sans" panose="020B0602030504020204" pitchFamily="34" charset="0"/>
            </a:endParaRPr>
          </a:p>
          <a:p>
            <a:r>
              <a:rPr lang="en-US" sz="2800" smtClean="0">
                <a:latin typeface="Lucida Sans" panose="020B0602030504020204" pitchFamily="34" charset="0"/>
              </a:rPr>
              <a:t>from other_module import niceFn</a:t>
            </a:r>
            <a:endParaRPr lang="en-US" sz="2800">
              <a:latin typeface="Lucida Sans" panose="020B0602030504020204" pitchFamily="34" charset="0"/>
            </a:endParaRPr>
          </a:p>
          <a:p>
            <a:r>
              <a:rPr lang="en-US" sz="2800" smtClean="0">
                <a:latin typeface="Lucida Sans" panose="020B0602030504020204" pitchFamily="34" charset="0"/>
              </a:rPr>
              <a:t>niceFn()</a:t>
            </a:r>
          </a:p>
          <a:p>
            <a:r>
              <a:rPr lang="en-US" sz="2800">
                <a:latin typeface="Lucida Sans" panose="020B0602030504020204" pitchFamily="34" charset="0"/>
              </a:rPr>
              <a:t># other names in other_module need scoping</a:t>
            </a:r>
          </a:p>
          <a:p>
            <a:r>
              <a:rPr lang="en-US" sz="2800" smtClean="0">
                <a:latin typeface="Lucida Sans" panose="020B0602030504020204" pitchFamily="34" charset="0"/>
              </a:rPr>
              <a:t>other_module.otherFn()</a:t>
            </a:r>
            <a:endParaRPr lang="en-US" sz="2800">
              <a:latin typeface="Lucida Sans" panose="020B0602030504020204" pitchFamily="34" charset="0"/>
            </a:endParaRPr>
          </a:p>
          <a:p>
            <a:endParaRPr lang="en-US" sz="2800" smtClean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68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Private Names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6900" y="2461915"/>
            <a:ext cx="829802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mtClean="0">
                <a:latin typeface="Lucida Sans" panose="020B0602030504020204" pitchFamily="34" charset="0"/>
              </a:rPr>
              <a:t>Python doesn't really do privacy!</a:t>
            </a:r>
          </a:p>
          <a:p>
            <a:r>
              <a:rPr lang="en-US" sz="2800" smtClean="0">
                <a:latin typeface="Lucida Sans" panose="020B0602030504020204" pitchFamily="34" charset="0"/>
              </a:rPr>
              <a:t>The best we can do is prefix _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smtClean="0">
                <a:latin typeface="Lucida Sans" panose="020B0602030504020204" pitchFamily="34" charset="0"/>
              </a:rPr>
              <a:t>private to module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smtClean="0">
                <a:latin typeface="Lucida Sans" panose="020B0602030504020204" pitchFamily="34" charset="0"/>
              </a:rPr>
              <a:t>in a class, private to class</a:t>
            </a:r>
          </a:p>
          <a:p>
            <a:endParaRPr lang="en-US" sz="2800" smtClean="0">
              <a:latin typeface="Lucida Sans" panose="020B0602030504020204" pitchFamily="34" charset="0"/>
            </a:endParaRPr>
          </a:p>
          <a:p>
            <a:r>
              <a:rPr lang="en-US" sz="2800">
                <a:latin typeface="Lucida Sans" panose="020B0602030504020204" pitchFamily="34" charset="0"/>
              </a:rPr>
              <a:t>	</a:t>
            </a:r>
            <a:r>
              <a:rPr lang="en-US" sz="2800" b="1" smtClean="0">
                <a:solidFill>
                  <a:srgbClr val="FF0000"/>
                </a:solidFill>
                <a:latin typeface="Lucida Sans" panose="020B0602030504020204" pitchFamily="34" charset="0"/>
              </a:rPr>
              <a:t>_</a:t>
            </a:r>
            <a:r>
              <a:rPr lang="en-US" sz="2800" smtClean="0">
                <a:latin typeface="Lucida Sans" panose="020B0602030504020204" pitchFamily="34" charset="0"/>
              </a:rPr>
              <a:t>sort_of_private_name = 1</a:t>
            </a:r>
          </a:p>
          <a:p>
            <a:endParaRPr lang="en-US" sz="2800" smtClean="0">
              <a:latin typeface="Lucida Sans" panose="020B0602030504020204" pitchFamily="34" charset="0"/>
            </a:endParaRPr>
          </a:p>
          <a:p>
            <a:r>
              <a:rPr lang="en-US" sz="2800">
                <a:latin typeface="Lucida Sans" panose="020B0602030504020204" pitchFamily="34" charset="0"/>
              </a:rPr>
              <a:t>	</a:t>
            </a:r>
            <a:r>
              <a:rPr lang="en-US" sz="2800" smtClean="0">
                <a:latin typeface="Lucida Sans" panose="020B0602030504020204" pitchFamily="34" charset="0"/>
              </a:rPr>
              <a:t>def </a:t>
            </a:r>
            <a:r>
              <a:rPr lang="en-US" sz="2800" b="1" smtClean="0">
                <a:solidFill>
                  <a:srgbClr val="FF0000"/>
                </a:solidFill>
                <a:latin typeface="Lucida Sans" panose="020B0602030504020204" pitchFamily="34" charset="0"/>
              </a:rPr>
              <a:t>_</a:t>
            </a:r>
            <a:r>
              <a:rPr lang="en-US" sz="2800" smtClean="0">
                <a:latin typeface="Lucida Sans" panose="020B0602030504020204" pitchFamily="34" charset="0"/>
              </a:rPr>
              <a:t>sort_of_private_fn():</a:t>
            </a:r>
          </a:p>
          <a:p>
            <a:r>
              <a:rPr lang="en-US" sz="2800">
                <a:latin typeface="Lucida Sans" panose="020B0602030504020204" pitchFamily="34" charset="0"/>
              </a:rPr>
              <a:t>	</a:t>
            </a:r>
            <a:r>
              <a:rPr lang="en-US" sz="2800" smtClean="0">
                <a:latin typeface="Lucida Sans" panose="020B0602030504020204" pitchFamily="34" charset="0"/>
              </a:rPr>
              <a:t>	pass</a:t>
            </a:r>
            <a:endParaRPr lang="en-US" sz="2800">
              <a:latin typeface="Lucida Sans" panose="020B0602030504020204" pitchFamily="34" charset="0"/>
            </a:endParaRPr>
          </a:p>
          <a:p>
            <a:endParaRPr lang="en-US" sz="2800" smtClean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58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help(yourModule)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86" y="2452585"/>
            <a:ext cx="82980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latin typeface="Lucida Sans" panose="020B0602030504020204" pitchFamily="34" charset="0"/>
              </a:rPr>
              <a:t>This doesn't work in VSC terminal!!!</a:t>
            </a:r>
          </a:p>
          <a:p>
            <a:r>
              <a:rPr lang="en-US" sz="2800">
                <a:latin typeface="Lucida Sans" panose="020B0602030504020204" pitchFamily="34" charset="0"/>
              </a:rPr>
              <a:t>In file-explorer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>
                <a:latin typeface="Lucida Sans" panose="020B0602030504020204" pitchFamily="34" charset="0"/>
              </a:rPr>
              <a:t>navigate to your package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>
                <a:latin typeface="Lucida Sans" panose="020B0602030504020204" pitchFamily="34" charset="0"/>
              </a:rPr>
              <a:t>Shift-R-Clk-&gt;open cmd/powershell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>
                <a:latin typeface="Lucida Sans" panose="020B0602030504020204" pitchFamily="34" charset="0"/>
              </a:rPr>
              <a:t>&gt;python</a:t>
            </a:r>
          </a:p>
          <a:p>
            <a:r>
              <a:rPr lang="en-US" sz="2800" smtClean="0">
                <a:latin typeface="Lucida Sans" panose="020B0602030504020204" pitchFamily="34" charset="0"/>
              </a:rPr>
              <a:t>&gt;&gt;&gt;import yourPackage   &gt;&gt;&gt;help(yourPackage)</a:t>
            </a:r>
            <a:r>
              <a:rPr lang="en-US" sz="2800">
                <a:latin typeface="Lucida Sans" panose="020B0602030504020204" pitchFamily="34" charset="0"/>
              </a:rPr>
              <a:t> </a:t>
            </a:r>
            <a:r>
              <a:rPr lang="en-US" sz="2800" smtClean="0">
                <a:latin typeface="Lucida Sans" panose="020B0602030504020204" pitchFamily="34" charset="0"/>
              </a:rPr>
              <a:t>			(</a:t>
            </a:r>
            <a:r>
              <a:rPr lang="en-US" sz="2800">
                <a:latin typeface="Lucida Sans" panose="020B0602030504020204" pitchFamily="34" charset="0"/>
              </a:rPr>
              <a:t>uses __init__.py</a:t>
            </a:r>
            <a:r>
              <a:rPr lang="en-US" sz="2800" smtClean="0">
                <a:latin typeface="Lucida Sans" panose="020B0602030504020204" pitchFamily="34" charset="0"/>
              </a:rPr>
              <a:t>)</a:t>
            </a:r>
          </a:p>
          <a:p>
            <a:r>
              <a:rPr lang="en-US" sz="2800" smtClean="0">
                <a:latin typeface="Lucida Sans" panose="020B0602030504020204" pitchFamily="34" charset="0"/>
              </a:rPr>
              <a:t>&gt;&gt;&gt;help(yourPackage.yourModule)</a:t>
            </a:r>
          </a:p>
          <a:p>
            <a:endParaRPr lang="en-US" sz="280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66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Scope (</a:t>
            </a:r>
            <a:r>
              <a:rPr lang="en-US">
                <a:latin typeface="Lucida Sans" panose="020B0602030504020204" pitchFamily="34" charset="0"/>
              </a:rPr>
              <a:t>visibility of </a:t>
            </a:r>
            <a:r>
              <a:rPr lang="en-US" smtClean="0">
                <a:latin typeface="Lucida Sans" panose="020B0602030504020204" pitchFamily="34" charset="0"/>
              </a:rPr>
              <a:t>names)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7436" y="2312626"/>
            <a:ext cx="829802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>
                <a:latin typeface="Lucida Sans" panose="020B0602030504020204" pitchFamily="34" charset="0"/>
              </a:rPr>
              <a:t>Module Scope (global)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smtClean="0">
                <a:latin typeface="Lucida Sans" panose="020B0602030504020204" pitchFamily="34" charset="0"/>
              </a:rPr>
              <a:t>Names assigned-to outside other scopes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smtClean="0">
                <a:latin typeface="Lucida Sans" panose="020B0602030504020204" pitchFamily="34" charset="0"/>
              </a:rPr>
              <a:t>Can be read-from inside functions</a:t>
            </a:r>
            <a:endParaRPr lang="en-US" sz="2400">
              <a:latin typeface="Lucida Sans" panose="020B0602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mtClean="0">
              <a:latin typeface="Lucida Sans" panose="020B0602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>
                <a:latin typeface="Lucida Sans" panose="020B0602030504020204" pitchFamily="34" charset="0"/>
              </a:rPr>
              <a:t>Function Scope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smtClean="0">
                <a:latin typeface="Lucida Sans" panose="020B0602030504020204" pitchFamily="34" charset="0"/>
              </a:rPr>
              <a:t>Names assigned-to inside functions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smtClean="0">
                <a:latin typeface="Lucida Sans" panose="020B0602030504020204" pitchFamily="34" charset="0"/>
              </a:rPr>
              <a:t>Usable after assignment until end of function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smtClean="0">
                <a:latin typeface="Lucida Sans" panose="020B0602030504020204" pitchFamily="34" charset="0"/>
              </a:rPr>
              <a:t>If same name as a global, it hides the </a:t>
            </a:r>
            <a:r>
              <a:rPr lang="en-US" sz="2400" smtClean="0">
                <a:latin typeface="Lucida Sans" panose="020B0602030504020204" pitchFamily="34" charset="0"/>
              </a:rPr>
              <a:t>global</a:t>
            </a:r>
          </a:p>
          <a:p>
            <a:pPr lvl="1"/>
            <a:endParaRPr lang="en-US" sz="2400">
              <a:latin typeface="Lucida Sans" panose="020B0602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Lucida Sans" panose="020B0602030504020204" pitchFamily="34" charset="0"/>
              </a:rPr>
              <a:t>Class Scope</a:t>
            </a:r>
          </a:p>
        </p:txBody>
      </p:sp>
    </p:spTree>
    <p:extLst>
      <p:ext uri="{BB962C8B-B14F-4D97-AF65-F5344CB8AC3E}">
        <p14:creationId xmlns:p14="http://schemas.microsoft.com/office/powerpoint/2010/main" val="313198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Modifying Global Variables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7436" y="2312626"/>
            <a:ext cx="8298025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>
                <a:latin typeface="Lucida Sans" panose="020B0602030504020204" pitchFamily="34" charset="0"/>
              </a:rPr>
              <a:t>In Module Scope</a:t>
            </a:r>
          </a:p>
          <a:p>
            <a:pPr lvl="2"/>
            <a:r>
              <a:rPr lang="en-US" sz="2400">
                <a:latin typeface="Lucida Sans" panose="020B0602030504020204" pitchFamily="34" charset="0"/>
              </a:rPr>
              <a:t>myGlobalVar = newValue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mtClean="0">
              <a:latin typeface="Lucida Sans" panose="020B0602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>
                <a:latin typeface="Lucida Sans" panose="020B0602030504020204" pitchFamily="34" charset="0"/>
              </a:rPr>
              <a:t>In Function Scope</a:t>
            </a:r>
          </a:p>
          <a:p>
            <a:r>
              <a:rPr lang="en-US" sz="2800" smtClean="0">
                <a:latin typeface="Lucida Sans" panose="020B0602030504020204" pitchFamily="34" charset="0"/>
              </a:rPr>
              <a:t>	def myFn():</a:t>
            </a:r>
          </a:p>
          <a:p>
            <a:pPr lvl="2"/>
            <a:r>
              <a:rPr lang="en-US" sz="2400" b="1" smtClean="0">
                <a:solidFill>
                  <a:srgbClr val="FF0000"/>
                </a:solidFill>
                <a:latin typeface="Lucida Sans" panose="020B0602030504020204" pitchFamily="34" charset="0"/>
              </a:rPr>
              <a:t>global</a:t>
            </a:r>
            <a:r>
              <a:rPr lang="en-US" sz="2400" smtClean="0">
                <a:latin typeface="Lucida Sans" panose="020B0602030504020204" pitchFamily="34" charset="0"/>
              </a:rPr>
              <a:t> myGlobalVar</a:t>
            </a:r>
          </a:p>
          <a:p>
            <a:pPr lvl="2"/>
            <a:r>
              <a:rPr lang="en-US" sz="2400" smtClean="0">
                <a:latin typeface="Lucida Sans" panose="020B0602030504020204" pitchFamily="34" charset="0"/>
              </a:rPr>
              <a:t>myGlobalVar = newValue</a:t>
            </a:r>
          </a:p>
        </p:txBody>
      </p:sp>
    </p:spTree>
    <p:extLst>
      <p:ext uri="{BB962C8B-B14F-4D97-AF65-F5344CB8AC3E}">
        <p14:creationId xmlns:p14="http://schemas.microsoft.com/office/powerpoint/2010/main" val="239372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SRP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86" y="2452585"/>
            <a:ext cx="829802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mtClean="0">
                <a:latin typeface="Lucida Sans" panose="020B0602030504020204" pitchFamily="34" charset="0"/>
              </a:rPr>
              <a:t>SRP: Single Responsibility Principle</a:t>
            </a:r>
          </a:p>
          <a:p>
            <a:r>
              <a:rPr lang="en-US" sz="2800">
                <a:latin typeface="Lucida Sans" panose="020B0602030504020204" pitchFamily="34" charset="0"/>
              </a:rPr>
              <a:t>	</a:t>
            </a:r>
            <a:r>
              <a:rPr lang="en-US" sz="2800" smtClean="0">
                <a:latin typeface="Lucida Sans" panose="020B0602030504020204" pitchFamily="34" charset="0"/>
              </a:rPr>
              <a:t>Each "thing" should only do one thing!</a:t>
            </a:r>
          </a:p>
          <a:p>
            <a:r>
              <a:rPr lang="en-US" sz="2800">
                <a:latin typeface="Lucida Sans" panose="020B0602030504020204" pitchFamily="34" charset="0"/>
              </a:rPr>
              <a:t>	</a:t>
            </a:r>
            <a:r>
              <a:rPr lang="en-US" sz="2800" smtClean="0">
                <a:latin typeface="Lucida Sans" panose="020B0602030504020204" pitchFamily="34" charset="0"/>
              </a:rPr>
              <a:t>Each package...</a:t>
            </a:r>
          </a:p>
          <a:p>
            <a:r>
              <a:rPr lang="en-US" sz="2800">
                <a:latin typeface="Lucida Sans" panose="020B0602030504020204" pitchFamily="34" charset="0"/>
              </a:rPr>
              <a:t>	</a:t>
            </a:r>
            <a:r>
              <a:rPr lang="en-US" sz="2800" smtClean="0">
                <a:latin typeface="Lucida Sans" panose="020B0602030504020204" pitchFamily="34" charset="0"/>
              </a:rPr>
              <a:t>Each module...</a:t>
            </a:r>
          </a:p>
          <a:p>
            <a:r>
              <a:rPr lang="en-US" sz="2800">
                <a:latin typeface="Lucida Sans" panose="020B0602030504020204" pitchFamily="34" charset="0"/>
              </a:rPr>
              <a:t>	</a:t>
            </a:r>
            <a:r>
              <a:rPr lang="en-US" sz="2800" smtClean="0">
                <a:latin typeface="Lucida Sans" panose="020B0602030504020204" pitchFamily="34" charset="0"/>
              </a:rPr>
              <a:t>Each class...</a:t>
            </a:r>
          </a:p>
          <a:p>
            <a:r>
              <a:rPr lang="en-US" sz="2800" smtClean="0">
                <a:latin typeface="Lucida Sans" panose="020B0602030504020204" pitchFamily="34" charset="0"/>
              </a:rPr>
              <a:t>	Each function...</a:t>
            </a:r>
          </a:p>
          <a:p>
            <a:endParaRPr lang="en-US" sz="280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30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Module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7435" y="2582201"/>
            <a:ext cx="82980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>
                <a:latin typeface="Lucida Sans" panose="020B0602030504020204" pitchFamily="34" charset="0"/>
              </a:rPr>
              <a:t>Python's fancy name for a script_file.py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>
                <a:latin typeface="Lucida Sans" panose="020B0602030504020204" pitchFamily="34" charset="0"/>
              </a:rPr>
              <a:t>Start file with: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60" y="3536307"/>
            <a:ext cx="8166225" cy="2761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865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Package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7435" y="2582201"/>
            <a:ext cx="82980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>
                <a:latin typeface="Lucida Sans" panose="020B0602030504020204" pitchFamily="34" charset="0"/>
              </a:rPr>
              <a:t>Python's fancy name for a folder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>
                <a:latin typeface="Lucida Sans" panose="020B0602030504020204" pitchFamily="34" charset="0"/>
              </a:rPr>
              <a:t>Can document SR in __init__.py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99" y="3604981"/>
            <a:ext cx="7475721" cy="2777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843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import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86" y="2452585"/>
            <a:ext cx="863783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mtClean="0">
                <a:latin typeface="Lucida Sans" panose="020B0602030504020204" pitchFamily="34" charset="0"/>
              </a:rPr>
              <a:t>Does TWO things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smtClean="0">
                <a:latin typeface="Lucida Sans" panose="020B0602030504020204" pitchFamily="34" charset="0"/>
              </a:rPr>
              <a:t>Constructs the contents of the module</a:t>
            </a:r>
          </a:p>
          <a:p>
            <a:pPr lvl="2"/>
            <a:r>
              <a:rPr lang="en-US" sz="2400" smtClean="0">
                <a:latin typeface="Lucida Sans" panose="020B0602030504020204" pitchFamily="34" charset="0"/>
              </a:rPr>
              <a:t>and runs any code that is not in a function</a:t>
            </a:r>
            <a:endParaRPr lang="en-US" sz="2800" smtClean="0">
              <a:latin typeface="Lucida Sans" panose="020B0602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smtClean="0">
                <a:latin typeface="Lucida Sans" panose="020B0602030504020204" pitchFamily="34" charset="0"/>
              </a:rPr>
              <a:t>Brings the module name into scope</a:t>
            </a:r>
          </a:p>
          <a:p>
            <a:pPr marL="514350" indent="-514350">
              <a:buFont typeface="+mj-lt"/>
              <a:buAutoNum type="arabicPeriod"/>
            </a:pPr>
            <a:endParaRPr lang="en-US" sz="2800">
              <a:latin typeface="Lucida Sans" panose="020B0602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>
                <a:latin typeface="Lucida Sans" panose="020B0602030504020204" pitchFamily="34" charset="0"/>
              </a:rPr>
              <a:t>import's </a:t>
            </a:r>
            <a:r>
              <a:rPr lang="en-US" sz="2800">
                <a:latin typeface="Lucida Sans" panose="020B0602030504020204" pitchFamily="34" charset="0"/>
              </a:rPr>
              <a:t>don't use .py extension</a:t>
            </a:r>
          </a:p>
          <a:p>
            <a:pPr marL="514350" indent="-514350">
              <a:buFont typeface="+mj-lt"/>
              <a:buAutoNum type="arabicPeriod"/>
            </a:pPr>
            <a:endParaRPr lang="en-US" sz="2800">
              <a:latin typeface="Lucida Sans" panose="020B0602030504020204" pitchFamily="34" charset="0"/>
            </a:endParaRPr>
          </a:p>
          <a:p>
            <a:endParaRPr lang="en-US" sz="2800" smtClean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1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__main__ is NOT a package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86" y="2106340"/>
            <a:ext cx="82980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>
                <a:latin typeface="Lucida Sans" panose="020B0602030504020204" pitchFamily="34" charset="0"/>
              </a:rPr>
              <a:t>The module you "run"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smtClean="0">
                <a:latin typeface="Lucida Sans" panose="020B0602030504020204" pitchFamily="34" charset="0"/>
              </a:rPr>
              <a:t>is </a:t>
            </a:r>
            <a:r>
              <a:rPr lang="en-US" sz="2800" smtClean="0">
                <a:latin typeface="Lucida Sans" panose="020B0602030504020204" pitchFamily="34" charset="0"/>
              </a:rPr>
              <a:t>the "root", not a "Package"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smtClean="0">
                <a:latin typeface="Lucida Sans" panose="020B0602030504020204" pitchFamily="34" charset="0"/>
              </a:rPr>
              <a:t>All </a:t>
            </a:r>
            <a:r>
              <a:rPr lang="en-US" sz="2800" smtClean="0">
                <a:latin typeface="Lucida Sans" panose="020B0602030504020204" pitchFamily="34" charset="0"/>
              </a:rPr>
              <a:t>modules at root are </a:t>
            </a:r>
            <a:r>
              <a:rPr lang="en-US" sz="2800" smtClean="0">
                <a:latin typeface="Lucida Sans" panose="020B0602030504020204" pitchFamily="34" charset="0"/>
              </a:rPr>
              <a:t>in scope 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45" y="3429000"/>
            <a:ext cx="5760789" cy="3279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1175648" y="4994207"/>
            <a:ext cx="3676261" cy="10333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19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Names from other Modules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86" y="2452585"/>
            <a:ext cx="863783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latin typeface="Lucida Sans" panose="020B0602030504020204" pitchFamily="34" charset="0"/>
              </a:rPr>
              <a:t># </a:t>
            </a:r>
            <a:r>
              <a:rPr lang="en-US" sz="2800" b="1">
                <a:solidFill>
                  <a:srgbClr val="FF0000"/>
                </a:solidFill>
                <a:latin typeface="Lucida Sans" panose="020B0602030504020204" pitchFamily="34" charset="0"/>
              </a:rPr>
              <a:t>*</a:t>
            </a:r>
            <a:r>
              <a:rPr lang="en-US" sz="2800">
                <a:latin typeface="Lucida Sans" panose="020B0602030504020204" pitchFamily="34" charset="0"/>
              </a:rPr>
              <a:t> imports all names in those modules</a:t>
            </a:r>
          </a:p>
          <a:p>
            <a:r>
              <a:rPr lang="en-US" sz="2800" smtClean="0">
                <a:latin typeface="Lucida Sans" panose="020B0602030504020204" pitchFamily="34" charset="0"/>
              </a:rPr>
              <a:t>from </a:t>
            </a:r>
            <a:r>
              <a:rPr lang="en-US" sz="2800" smtClean="0">
                <a:latin typeface="Lucida Sans" panose="020B0602030504020204" pitchFamily="34" charset="0"/>
              </a:rPr>
              <a:t>any_</a:t>
            </a:r>
            <a:r>
              <a:rPr lang="en-US" sz="2800" b="1" smtClean="0">
                <a:solidFill>
                  <a:srgbClr val="FF0000"/>
                </a:solidFill>
                <a:latin typeface="Lucida Sans" panose="020B0602030504020204" pitchFamily="34" charset="0"/>
              </a:rPr>
              <a:t>root</a:t>
            </a:r>
            <a:r>
              <a:rPr lang="en-US" sz="2800" smtClean="0">
                <a:latin typeface="Lucida Sans" panose="020B0602030504020204" pitchFamily="34" charset="0"/>
              </a:rPr>
              <a:t>_module </a:t>
            </a:r>
            <a:r>
              <a:rPr lang="en-US" sz="2800">
                <a:latin typeface="Lucida Sans" panose="020B0602030504020204" pitchFamily="34" charset="0"/>
              </a:rPr>
              <a:t>import </a:t>
            </a:r>
            <a:r>
              <a:rPr lang="en-US" sz="2800" b="1">
                <a:solidFill>
                  <a:srgbClr val="FF0000"/>
                </a:solidFill>
                <a:latin typeface="Lucida Sans" panose="020B0602030504020204" pitchFamily="34" charset="0"/>
              </a:rPr>
              <a:t>*</a:t>
            </a:r>
            <a:endParaRPr lang="en-US" sz="2400" b="1">
              <a:solidFill>
                <a:srgbClr val="FF0000"/>
              </a:solidFill>
              <a:latin typeface="Lucida Sans" panose="020B0602030504020204" pitchFamily="34" charset="0"/>
            </a:endParaRPr>
          </a:p>
          <a:p>
            <a:r>
              <a:rPr lang="en-US" sz="2800" smtClean="0">
                <a:latin typeface="Lucida Sans" panose="020B0602030504020204" pitchFamily="34" charset="0"/>
              </a:rPr>
              <a:t>from lower_package</a:t>
            </a:r>
            <a:r>
              <a:rPr lang="en-US" sz="2800" b="1" smtClean="0">
                <a:solidFill>
                  <a:srgbClr val="FF0000"/>
                </a:solidFill>
                <a:latin typeface="Lucida Sans" panose="020B0602030504020204" pitchFamily="34" charset="0"/>
              </a:rPr>
              <a:t>.</a:t>
            </a:r>
            <a:r>
              <a:rPr lang="en-US" sz="2800" smtClean="0">
                <a:latin typeface="Lucida Sans" panose="020B0602030504020204" pitchFamily="34" charset="0"/>
              </a:rPr>
              <a:t>some_module import *</a:t>
            </a:r>
          </a:p>
          <a:p>
            <a:endParaRPr lang="en-US" sz="2800" smtClean="0">
              <a:latin typeface="Lucida Sans" panose="020B0602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Lucida Sans" panose="020B0602030504020204" pitchFamily="34" charset="0"/>
              </a:rPr>
              <a:t>In a package </a:t>
            </a:r>
            <a:r>
              <a:rPr lang="en-US" sz="2800" b="1">
                <a:solidFill>
                  <a:srgbClr val="FF0000"/>
                </a:solidFill>
                <a:latin typeface="Lucida Sans" panose="020B0602030504020204" pitchFamily="34" charset="0"/>
              </a:rPr>
              <a:t>below root</a:t>
            </a:r>
            <a:r>
              <a:rPr lang="en-US" sz="2800" smtClean="0">
                <a:latin typeface="Lucida Sans" panose="020B0602030504020204" pitchFamily="34" charset="0"/>
              </a:rPr>
              <a:t>:</a:t>
            </a:r>
          </a:p>
          <a:p>
            <a:r>
              <a:rPr lang="en-US" sz="2800">
                <a:latin typeface="Lucida Sans" panose="020B0602030504020204" pitchFamily="34" charset="0"/>
              </a:rPr>
              <a:t>from any_</a:t>
            </a:r>
            <a:r>
              <a:rPr lang="en-US" sz="2800" b="1">
                <a:solidFill>
                  <a:srgbClr val="FF0000"/>
                </a:solidFill>
                <a:latin typeface="Lucida Sans" panose="020B0602030504020204" pitchFamily="34" charset="0"/>
              </a:rPr>
              <a:t>root</a:t>
            </a:r>
            <a:r>
              <a:rPr lang="en-US" sz="2800">
                <a:latin typeface="Lucida Sans" panose="020B0602030504020204" pitchFamily="34" charset="0"/>
              </a:rPr>
              <a:t>_module import </a:t>
            </a:r>
            <a:r>
              <a:rPr lang="en-US" sz="2800" b="1">
                <a:solidFill>
                  <a:srgbClr val="FF0000"/>
                </a:solidFill>
                <a:latin typeface="Lucida Sans" panose="020B0602030504020204" pitchFamily="34" charset="0"/>
              </a:rPr>
              <a:t>*</a:t>
            </a:r>
            <a:endParaRPr lang="en-US" sz="2400" b="1">
              <a:solidFill>
                <a:srgbClr val="FF0000"/>
              </a:solidFill>
              <a:latin typeface="Lucida Sans" panose="020B0602030504020204" pitchFamily="34" charset="0"/>
            </a:endParaRPr>
          </a:p>
          <a:p>
            <a:r>
              <a:rPr lang="en-US" sz="2800" smtClean="0">
                <a:latin typeface="Lucida Sans" panose="020B0602030504020204" pitchFamily="34" charset="0"/>
              </a:rPr>
              <a:t>from </a:t>
            </a:r>
            <a:r>
              <a:rPr lang="en-US" sz="2800" b="1">
                <a:solidFill>
                  <a:srgbClr val="FF0000"/>
                </a:solidFill>
                <a:latin typeface="Lucida Sans" panose="020B0602030504020204" pitchFamily="34" charset="0"/>
              </a:rPr>
              <a:t>.</a:t>
            </a:r>
            <a:r>
              <a:rPr lang="en-US" sz="2800">
                <a:latin typeface="Lucida Sans" panose="020B0602030504020204" pitchFamily="34" charset="0"/>
              </a:rPr>
              <a:t>sibling_module import </a:t>
            </a:r>
            <a:r>
              <a:rPr lang="en-US" sz="2800" smtClean="0">
                <a:latin typeface="Lucida Sans" panose="020B0602030504020204" pitchFamily="34" charset="0"/>
              </a:rPr>
              <a:t>*	</a:t>
            </a:r>
            <a:r>
              <a:rPr lang="en-US" sz="2800" b="1" smtClean="0">
                <a:solidFill>
                  <a:srgbClr val="FF0000"/>
                </a:solidFill>
                <a:latin typeface="Lucida Sans" panose="020B0602030504020204" pitchFamily="34" charset="0"/>
              </a:rPr>
              <a:t># OK</a:t>
            </a:r>
          </a:p>
          <a:p>
            <a:r>
              <a:rPr lang="en-US" sz="2800">
                <a:latin typeface="Lucida Sans" panose="020B0602030504020204" pitchFamily="34" charset="0"/>
              </a:rPr>
              <a:t>from </a:t>
            </a:r>
            <a:r>
              <a:rPr lang="en-US" sz="2800" b="1" smtClean="0">
                <a:solidFill>
                  <a:srgbClr val="FF0000"/>
                </a:solidFill>
                <a:latin typeface="Lucida Sans" panose="020B0602030504020204" pitchFamily="34" charset="0"/>
              </a:rPr>
              <a:t>..</a:t>
            </a:r>
            <a:r>
              <a:rPr lang="en-US" sz="2800" smtClean="0">
                <a:latin typeface="Lucida Sans" panose="020B0602030504020204" pitchFamily="34" charset="0"/>
              </a:rPr>
              <a:t>parent_module </a:t>
            </a:r>
            <a:r>
              <a:rPr lang="en-US" sz="2800">
                <a:latin typeface="Lucida Sans" panose="020B0602030504020204" pitchFamily="34" charset="0"/>
              </a:rPr>
              <a:t>import </a:t>
            </a:r>
            <a:r>
              <a:rPr lang="en-US" sz="2800" smtClean="0">
                <a:latin typeface="Lucida Sans" panose="020B0602030504020204" pitchFamily="34" charset="0"/>
              </a:rPr>
              <a:t>* </a:t>
            </a:r>
            <a:r>
              <a:rPr lang="en-US" sz="2800" b="1" smtClean="0">
                <a:solidFill>
                  <a:srgbClr val="FF0000"/>
                </a:solidFill>
                <a:latin typeface="Lucida Sans" panose="020B0602030504020204" pitchFamily="34" charset="0"/>
              </a:rPr>
              <a:t># Poor design</a:t>
            </a:r>
            <a:endParaRPr lang="en-US" sz="2800" b="1">
              <a:solidFill>
                <a:srgbClr val="FF0000"/>
              </a:solidFill>
              <a:latin typeface="Lucida Sans" panose="020B0602030504020204" pitchFamily="34" charset="0"/>
            </a:endParaRPr>
          </a:p>
          <a:p>
            <a:r>
              <a:rPr lang="en-US" sz="2800">
                <a:latin typeface="Lucida Sans" panose="020B0602030504020204" pitchFamily="34" charset="0"/>
              </a:rPr>
              <a:t>from </a:t>
            </a:r>
            <a:r>
              <a:rPr lang="en-US" sz="2800" b="1" smtClean="0">
                <a:solidFill>
                  <a:srgbClr val="FF0000"/>
                </a:solidFill>
                <a:latin typeface="Lucida Sans" panose="020B0602030504020204" pitchFamily="34" charset="0"/>
              </a:rPr>
              <a:t>...</a:t>
            </a:r>
            <a:r>
              <a:rPr lang="en-US" sz="2800" smtClean="0">
                <a:latin typeface="Lucida Sans" panose="020B0602030504020204" pitchFamily="34" charset="0"/>
              </a:rPr>
              <a:t>grandparent_module </a:t>
            </a:r>
            <a:r>
              <a:rPr lang="en-US" sz="2800">
                <a:latin typeface="Lucida Sans" panose="020B0602030504020204" pitchFamily="34" charset="0"/>
              </a:rPr>
              <a:t>import </a:t>
            </a:r>
            <a:r>
              <a:rPr lang="en-US" sz="2800" smtClean="0">
                <a:latin typeface="Lucida Sans" panose="020B0602030504020204" pitchFamily="34" charset="0"/>
              </a:rPr>
              <a:t>* </a:t>
            </a:r>
            <a:r>
              <a:rPr lang="en-US" sz="2800" b="1" smtClean="0">
                <a:solidFill>
                  <a:srgbClr val="FF0000"/>
                </a:solidFill>
                <a:latin typeface="Lucida Sans" panose="020B0602030504020204" pitchFamily="34" charset="0"/>
              </a:rPr>
              <a:t># Worse</a:t>
            </a:r>
            <a:r>
              <a:rPr lang="en-US" sz="2800" b="1" smtClean="0">
                <a:solidFill>
                  <a:srgbClr val="FF0000"/>
                </a:solidFill>
                <a:latin typeface="Lucida Sans" panose="020B0602030504020204" pitchFamily="34" charset="0"/>
              </a:rPr>
              <a:t>!</a:t>
            </a:r>
            <a:endParaRPr lang="en-US" sz="2800" smtClean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8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6817</TotalTime>
  <Words>284</Words>
  <Application>Microsoft Office PowerPoint</Application>
  <PresentationFormat>On-screen Show (4:3)</PresentationFormat>
  <Paragraphs>93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Waveform</vt:lpstr>
      <vt:lpstr>A Programmer: encapsulates</vt:lpstr>
      <vt:lpstr>Scope (visibility of names)</vt:lpstr>
      <vt:lpstr>Modifying Global Variables</vt:lpstr>
      <vt:lpstr>SRP</vt:lpstr>
      <vt:lpstr>Module</vt:lpstr>
      <vt:lpstr>Package</vt:lpstr>
      <vt:lpstr>import</vt:lpstr>
      <vt:lpstr>__main__ is NOT a package</vt:lpstr>
      <vt:lpstr>Names from other Modules</vt:lpstr>
      <vt:lpstr>Limited Import</vt:lpstr>
      <vt:lpstr>Private Names</vt:lpstr>
      <vt:lpstr>help(yourModule)</vt:lpstr>
    </vt:vector>
  </TitlesOfParts>
  <Company>Edinburgh Napier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CSN07101 Computer Systems 1</dc:title>
  <dc:creator>Elias Ekonomou</dc:creator>
  <cp:lastModifiedBy>Stephen</cp:lastModifiedBy>
  <cp:revision>476</cp:revision>
  <dcterms:created xsi:type="dcterms:W3CDTF">2015-09-16T15:47:45Z</dcterms:created>
  <dcterms:modified xsi:type="dcterms:W3CDTF">2022-05-25T07:02:25Z</dcterms:modified>
</cp:coreProperties>
</file>