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handoutMasterIdLst>
    <p:handoutMasterId r:id="rId17"/>
  </p:handoutMasterIdLst>
  <p:sldIdLst>
    <p:sldId id="256" r:id="rId2"/>
    <p:sldId id="270" r:id="rId3"/>
    <p:sldId id="289" r:id="rId4"/>
    <p:sldId id="293" r:id="rId5"/>
    <p:sldId id="290" r:id="rId6"/>
    <p:sldId id="291" r:id="rId7"/>
    <p:sldId id="292" r:id="rId8"/>
    <p:sldId id="299" r:id="rId9"/>
    <p:sldId id="294" r:id="rId10"/>
    <p:sldId id="300" r:id="rId11"/>
    <p:sldId id="298" r:id="rId12"/>
    <p:sldId id="295" r:id="rId13"/>
    <p:sldId id="296" r:id="rId14"/>
    <p:sldId id="29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D5F952-82B2-474E-9551-9A9B82744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FECD4-7BE0-4ACD-AC6F-39FA89ADD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47E4E-26DD-449B-8FE2-2091156B73A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45EE2-6F25-41B5-BECD-601B4A9DF6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C9802-B1EF-4C05-8C64-2ED4839218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A58A5-0913-43E8-A3CD-39EDD41C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1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0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25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9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8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F2154A-6EED-4638-8212-5453C5A5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94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397-6E1A-4C6B-8F36-EEDCDA5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0138-9A85-42F6-A6B9-D4A68B31B64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D397-6E1A-4C6B-8F36-EEDCDA5484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0DF3B1-C9C5-4FF6-B879-CB2FD6D84377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13" y="5390792"/>
            <a:ext cx="1102554" cy="10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0B4F-6821-44F9-8BC6-F412D7F06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OverREACT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16F4-A7AA-41D9-A10A-5D43EDB67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US" dirty="0"/>
              <a:t>A ReactJS Development Primer</a:t>
            </a:r>
          </a:p>
        </p:txBody>
      </p:sp>
    </p:spTree>
    <p:extLst>
      <p:ext uri="{BB962C8B-B14F-4D97-AF65-F5344CB8AC3E}">
        <p14:creationId xmlns:p14="http://schemas.microsoft.com/office/powerpoint/2010/main" val="23991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So, what exactly is React?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15" y="2336873"/>
            <a:ext cx="8125998" cy="4302662"/>
          </a:xfrm>
        </p:spPr>
        <p:txBody>
          <a:bodyPr>
            <a:normAutofit/>
          </a:bodyPr>
          <a:lstStyle/>
          <a:p>
            <a:r>
              <a:rPr lang="en-US" sz="1800" dirty="0"/>
              <a:t>ReactJS is a view rendering library</a:t>
            </a:r>
          </a:p>
        </p:txBody>
      </p:sp>
    </p:spTree>
    <p:extLst>
      <p:ext uri="{BB962C8B-B14F-4D97-AF65-F5344CB8AC3E}">
        <p14:creationId xmlns:p14="http://schemas.microsoft.com/office/powerpoint/2010/main" val="400918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101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15" y="2336873"/>
            <a:ext cx="8125998" cy="4302662"/>
          </a:xfrm>
        </p:spPr>
        <p:txBody>
          <a:bodyPr>
            <a:normAutofit/>
          </a:bodyPr>
          <a:lstStyle/>
          <a:p>
            <a:r>
              <a:rPr lang="en-US" sz="1800" dirty="0"/>
              <a:t>A React UI is composed of components</a:t>
            </a:r>
          </a:p>
          <a:p>
            <a:pPr lvl="1"/>
            <a:r>
              <a:rPr lang="en-US" sz="1400" dirty="0"/>
              <a:t>Components can be created by extending a Component base class or for stateless components a simple JavaScript function will work</a:t>
            </a:r>
          </a:p>
          <a:p>
            <a:pPr lvl="1"/>
            <a:r>
              <a:rPr lang="en-US" sz="1400" dirty="0"/>
              <a:t>Components are authored in an HTML-like language extension called JSX</a:t>
            </a:r>
          </a:p>
          <a:p>
            <a:pPr lvl="1"/>
            <a:r>
              <a:rPr lang="en-US" sz="1400" dirty="0"/>
              <a:t>CSS in JS can be used with the style attribute or regular CSS Styles can be applied using class and id attributes and style sheets</a:t>
            </a:r>
          </a:p>
          <a:p>
            <a:r>
              <a:rPr lang="en-US" sz="1800" dirty="0"/>
              <a:t>Composition is declarative</a:t>
            </a:r>
          </a:p>
          <a:p>
            <a:r>
              <a:rPr lang="en-US" sz="1800" dirty="0"/>
              <a:t>React is vanilla JavaScript and can leverage anything you could in plain JS</a:t>
            </a:r>
          </a:p>
          <a:p>
            <a:r>
              <a:rPr lang="en-US" sz="1800" dirty="0"/>
              <a:t>React encourages one-way data flow</a:t>
            </a:r>
          </a:p>
          <a:p>
            <a:r>
              <a:rPr lang="en-US" sz="1800" dirty="0"/>
              <a:t>Common Gotchas:</a:t>
            </a:r>
          </a:p>
          <a:p>
            <a:pPr lvl="1"/>
            <a:r>
              <a:rPr lang="en-US" sz="1400" dirty="0"/>
              <a:t>JSX tags cannot use class or for attributes; instead use </a:t>
            </a:r>
            <a:r>
              <a:rPr lang="en-US" sz="1400" dirty="0" err="1"/>
              <a:t>className</a:t>
            </a:r>
            <a:r>
              <a:rPr lang="en-US" sz="1400" dirty="0"/>
              <a:t> and </a:t>
            </a:r>
            <a:r>
              <a:rPr lang="en-US" sz="1400" dirty="0" err="1"/>
              <a:t>htmlFor</a:t>
            </a:r>
            <a:endParaRPr lang="en-US" sz="1400" dirty="0"/>
          </a:p>
          <a:p>
            <a:pPr lvl="1"/>
            <a:r>
              <a:rPr lang="en-US" sz="1400" dirty="0"/>
              <a:t>Component classes should bind instance methods to ‘this’ to avoid strange bugs</a:t>
            </a:r>
          </a:p>
          <a:p>
            <a:pPr lvl="1"/>
            <a:r>
              <a:rPr lang="en-US" sz="1400" dirty="0"/>
              <a:t>Controlled components can be a pain and feel like reinventing </a:t>
            </a:r>
            <a:r>
              <a:rPr lang="en-US" sz="1400"/>
              <a:t>the wheel</a:t>
            </a: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037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1F4C9ABF-0114-4A3F-9BFB-8A81C8717E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9" b="-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" y="607920"/>
            <a:ext cx="5015390" cy="13681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/>
              <a:t> Show me the money!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7604C-72A2-42D3-815B-0E337B27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1" y="2336873"/>
            <a:ext cx="4432362" cy="999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Enough idle chit-chat; </a:t>
            </a:r>
          </a:p>
          <a:p>
            <a:pPr marL="0" indent="0">
              <a:buNone/>
            </a:pPr>
            <a:r>
              <a:rPr lang="en-US" dirty="0"/>
              <a:t>  let’s see React in action!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8AC7E-D00B-4BC8-98EE-1BCCB18853E4}"/>
              </a:ext>
            </a:extLst>
          </p:cNvPr>
          <p:cNvSpPr txBox="1"/>
          <p:nvPr/>
        </p:nvSpPr>
        <p:spPr>
          <a:xfrm>
            <a:off x="33251" y="6304003"/>
            <a:ext cx="475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https://github.com/chris-wall/lets-overreact</a:t>
            </a:r>
          </a:p>
        </p:txBody>
      </p:sp>
    </p:spTree>
    <p:extLst>
      <p:ext uri="{BB962C8B-B14F-4D97-AF65-F5344CB8AC3E}">
        <p14:creationId xmlns:p14="http://schemas.microsoft.com/office/powerpoint/2010/main" val="378832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Show me the data!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15" y="2738696"/>
            <a:ext cx="8125998" cy="2774731"/>
          </a:xfrm>
        </p:spPr>
        <p:txBody>
          <a:bodyPr>
            <a:normAutofit/>
          </a:bodyPr>
          <a:lstStyle/>
          <a:p>
            <a:r>
              <a:rPr lang="en-US" sz="1800" dirty="0" err="1"/>
              <a:t>GraphQL</a:t>
            </a:r>
            <a:r>
              <a:rPr lang="en-US" sz="1800" dirty="0"/>
              <a:t> API to serve the data (deep dive is outside the scope of this talk)</a:t>
            </a:r>
          </a:p>
          <a:p>
            <a:r>
              <a:rPr lang="en-US" sz="1800" dirty="0"/>
              <a:t>Data Model:</a:t>
            </a:r>
          </a:p>
          <a:p>
            <a:pPr lvl="1"/>
            <a:r>
              <a:rPr lang="en-US" sz="1400" dirty="0"/>
              <a:t>Driver: represents a person</a:t>
            </a:r>
          </a:p>
          <a:p>
            <a:pPr lvl="2"/>
            <a:r>
              <a:rPr lang="en-US" sz="1200" dirty="0"/>
              <a:t>Name and email fields (both strings)</a:t>
            </a:r>
          </a:p>
          <a:p>
            <a:pPr lvl="2"/>
            <a:r>
              <a:rPr lang="en-US" sz="1200" dirty="0"/>
              <a:t>Driver has a 1:n relationship with Vehicle</a:t>
            </a:r>
          </a:p>
          <a:p>
            <a:pPr lvl="1"/>
            <a:r>
              <a:rPr lang="en-US" sz="1400" dirty="0"/>
              <a:t>Vehicle: represents a car</a:t>
            </a:r>
          </a:p>
          <a:p>
            <a:pPr lvl="2"/>
            <a:r>
              <a:rPr lang="en-US" sz="1200" dirty="0"/>
              <a:t>Vin, year, make, model</a:t>
            </a:r>
          </a:p>
          <a:p>
            <a:pPr lvl="2"/>
            <a:r>
              <a:rPr lang="en-US" sz="1200" dirty="0"/>
              <a:t>Vehicle has a n:1 relationship with Driver</a:t>
            </a:r>
          </a:p>
          <a:p>
            <a:pPr marL="914400" lvl="2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5402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Show me the data (visually)!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17" y="2405176"/>
            <a:ext cx="8125998" cy="3414361"/>
          </a:xfrm>
        </p:spPr>
        <p:txBody>
          <a:bodyPr>
            <a:normAutofit/>
          </a:bodyPr>
          <a:lstStyle/>
          <a:p>
            <a:r>
              <a:rPr lang="en-US" sz="1800" dirty="0"/>
              <a:t>The application state uses Redux-Saga and Redux to process side effects and store the API data for use by the application.</a:t>
            </a:r>
          </a:p>
          <a:p>
            <a:r>
              <a:rPr lang="en-US" sz="1800" dirty="0"/>
              <a:t>Redux coupled with Immutable to enforce one way data flow</a:t>
            </a:r>
          </a:p>
          <a:p>
            <a:r>
              <a:rPr lang="en-US" sz="1800" dirty="0"/>
              <a:t>ReactJS components to display our API data.</a:t>
            </a:r>
          </a:p>
          <a:p>
            <a:r>
              <a:rPr lang="en-US" sz="1800" dirty="0"/>
              <a:t>React Router will handle our contextual display state.</a:t>
            </a:r>
            <a:endParaRPr lang="en-US" sz="1200" dirty="0"/>
          </a:p>
          <a:p>
            <a:pPr marL="914400" lvl="2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817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5854A-13BF-4B1C-A883-9357DE14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" y="4556166"/>
            <a:ext cx="8957499" cy="109455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Questions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CF9B-88CD-4EC1-A9D8-43158419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4" y="5650118"/>
            <a:ext cx="8957500" cy="56001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lvl="1" indent="0" algn="r">
              <a:spcBef>
                <a:spcPts val="1000"/>
              </a:spcBef>
              <a:buNone/>
            </a:pPr>
            <a:r>
              <a:rPr lang="en-US" sz="1800" dirty="0"/>
              <a:t>Ok, what do you got?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8B078-4D79-4A14-81FE-41C4E4C01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" y="0"/>
            <a:ext cx="12199408" cy="436930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5854A-13BF-4B1C-A883-9357DE14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CF9B-88CD-4EC1-A9D8-43158419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r>
              <a:rPr lang="en-US" sz="1800" dirty="0"/>
              <a:t>Chris Wall</a:t>
            </a:r>
          </a:p>
          <a:p>
            <a:pPr lvl="1"/>
            <a:r>
              <a:rPr lang="en-US" sz="1800" dirty="0"/>
              <a:t>Senior Software Architect, Afterman Software</a:t>
            </a:r>
          </a:p>
          <a:p>
            <a:pPr lvl="1"/>
            <a:r>
              <a:rPr lang="en-US" sz="1800" dirty="0"/>
              <a:t>chris@aftermansoftware.com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400" dirty="0"/>
              <a:t>Previous Experience</a:t>
            </a:r>
          </a:p>
          <a:p>
            <a:pPr lvl="2"/>
            <a:r>
              <a:rPr lang="en-US" sz="1200" dirty="0"/>
              <a:t>5 years at HP as Principal Architect and Development Lead in the Enterprise Cloud Services division</a:t>
            </a:r>
          </a:p>
          <a:p>
            <a:pPr lvl="2"/>
            <a:r>
              <a:rPr lang="en-US" sz="1200" dirty="0"/>
              <a:t>2 years at Avanade as Sr. Solutions Architect in Enterprise Solutions division</a:t>
            </a:r>
          </a:p>
          <a:p>
            <a:pPr lvl="2"/>
            <a:r>
              <a:rPr lang="en-US" sz="1200" dirty="0"/>
              <a:t>Total of 20 years as a developer and architect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841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State of the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0226-4FC9-43B2-9D3F-9CDCDD29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1161939"/>
          </a:xfrm>
        </p:spPr>
        <p:txBody>
          <a:bodyPr>
            <a:normAutofit/>
          </a:bodyPr>
          <a:lstStyle/>
          <a:p>
            <a:r>
              <a:rPr lang="en-US" sz="1800" dirty="0"/>
              <a:t>In 2018, JavaScript is a mess</a:t>
            </a:r>
          </a:p>
          <a:p>
            <a:r>
              <a:rPr lang="en-US" sz="1800" dirty="0"/>
              <a:t>Tooling is strong but fragmented and complex</a:t>
            </a:r>
          </a:p>
          <a:p>
            <a:r>
              <a:rPr lang="en-US" sz="1800" dirty="0"/>
              <a:t>Standards are adopted at varying rates across browser vendors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1A1C5-D1DE-4544-9CA5-B1D84A58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0" y="3498812"/>
            <a:ext cx="7501365" cy="3180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39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0226-4FC9-43B2-9D3F-9CDCDD29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4023387"/>
          </a:xfrm>
        </p:spPr>
        <p:txBody>
          <a:bodyPr>
            <a:normAutofit/>
          </a:bodyPr>
          <a:lstStyle/>
          <a:p>
            <a:r>
              <a:rPr lang="en-US" sz="1800" dirty="0"/>
              <a:t>ES2015 is the latest mass-adoption version of JavaScript</a:t>
            </a:r>
          </a:p>
          <a:p>
            <a:r>
              <a:rPr lang="en-US" sz="1800" dirty="0"/>
              <a:t>ES5 is the JS version necessary for supporting older browsers</a:t>
            </a:r>
          </a:p>
          <a:p>
            <a:r>
              <a:rPr lang="en-US" sz="1800" dirty="0" err="1"/>
              <a:t>Transpiling</a:t>
            </a:r>
            <a:r>
              <a:rPr lang="en-US" sz="1800" dirty="0"/>
              <a:t> is the process of converting ES2015+ into ES5</a:t>
            </a:r>
          </a:p>
          <a:p>
            <a:pPr lvl="1"/>
            <a:r>
              <a:rPr lang="en-US" sz="1400" dirty="0"/>
              <a:t>Syntax and language features only</a:t>
            </a:r>
          </a:p>
          <a:p>
            <a:pPr lvl="1"/>
            <a:r>
              <a:rPr lang="en-US" sz="1400" dirty="0"/>
              <a:t>Can I Use is a handy tool for checking functional features (e.g. fetch)</a:t>
            </a:r>
          </a:p>
          <a:p>
            <a:r>
              <a:rPr lang="en-US" sz="1800" dirty="0"/>
              <a:t>Bundling is the process of combining your </a:t>
            </a:r>
            <a:r>
              <a:rPr lang="en-US" sz="1800" dirty="0" err="1"/>
              <a:t>transpiled</a:t>
            </a:r>
            <a:r>
              <a:rPr lang="en-US" sz="1800" dirty="0"/>
              <a:t> code into packages</a:t>
            </a:r>
          </a:p>
          <a:p>
            <a:r>
              <a:rPr lang="en-US" sz="1800" dirty="0"/>
              <a:t>Code splitting is separating your app into packages for optimal loading scenarios</a:t>
            </a:r>
          </a:p>
          <a:p>
            <a:r>
              <a:rPr lang="en-US" sz="1800" dirty="0"/>
              <a:t>Tree shaking is the process that removed unnecessary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921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ReactJS?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8BF98-0CB7-4B3D-87BF-2ECE0096F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2" y="2167803"/>
            <a:ext cx="8251502" cy="4197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27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Getting Started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338C1-AEDC-47C6-A37B-C3C21FB3C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26" y="1586955"/>
            <a:ext cx="5411449" cy="36256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94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Save the Environment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15" y="2336873"/>
            <a:ext cx="8125998" cy="4302662"/>
          </a:xfrm>
        </p:spPr>
        <p:txBody>
          <a:bodyPr>
            <a:normAutofit/>
          </a:bodyPr>
          <a:lstStyle/>
          <a:p>
            <a:r>
              <a:rPr lang="en-US" sz="1800" dirty="0"/>
              <a:t>Best Practice ReactJS development requires Node and NPM</a:t>
            </a:r>
          </a:p>
          <a:p>
            <a:r>
              <a:rPr lang="en-US" sz="1800" dirty="0"/>
              <a:t>Best Practice ReactJS setup uses </a:t>
            </a:r>
            <a:r>
              <a:rPr lang="en-US" sz="1800" dirty="0" err="1"/>
              <a:t>transpiler</a:t>
            </a:r>
            <a:r>
              <a:rPr lang="en-US" sz="1800" dirty="0"/>
              <a:t> and packager</a:t>
            </a:r>
          </a:p>
          <a:p>
            <a:r>
              <a:rPr lang="en-US" sz="1800" dirty="0"/>
              <a:t>Common tools necessary are:</a:t>
            </a:r>
          </a:p>
          <a:p>
            <a:pPr lvl="1"/>
            <a:r>
              <a:rPr lang="en-US" sz="1400" dirty="0" err="1"/>
              <a:t>Transpiling</a:t>
            </a:r>
            <a:r>
              <a:rPr lang="en-US" sz="1400" dirty="0"/>
              <a:t> ES2015 and JSX to ES5 using Babel</a:t>
            </a:r>
          </a:p>
          <a:p>
            <a:pPr lvl="1"/>
            <a:r>
              <a:rPr lang="en-US" sz="1400" dirty="0"/>
              <a:t>Packaging using Webpack, </a:t>
            </a:r>
            <a:r>
              <a:rPr lang="en-US" sz="1400" dirty="0" err="1"/>
              <a:t>Browserify</a:t>
            </a:r>
            <a:r>
              <a:rPr lang="en-US" sz="1400" dirty="0"/>
              <a:t>, etc.</a:t>
            </a:r>
          </a:p>
          <a:p>
            <a:pPr lvl="1"/>
            <a:r>
              <a:rPr lang="en-US" sz="1400" dirty="0"/>
              <a:t>Dependency management using NPM, JSPM, Bower, etc.</a:t>
            </a:r>
          </a:p>
          <a:p>
            <a:r>
              <a:rPr lang="en-US" sz="1800" dirty="0"/>
              <a:t>Each of these things needs to be configured separately – usually on a project by project basis</a:t>
            </a:r>
          </a:p>
          <a:p>
            <a:r>
              <a:rPr lang="en-US" sz="1800" dirty="0"/>
              <a:t>These tools must be kept in sync as versions change and different ECMA features become supported</a:t>
            </a:r>
          </a:p>
        </p:txBody>
      </p:sp>
    </p:spTree>
    <p:extLst>
      <p:ext uri="{BB962C8B-B14F-4D97-AF65-F5344CB8AC3E}">
        <p14:creationId xmlns:p14="http://schemas.microsoft.com/office/powerpoint/2010/main" val="249900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61A9C-4A49-46D6-805C-CA2D8D110D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" r="11920" b="7394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But, you said we’d like React!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5342302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1800" dirty="0"/>
              <a:t>Yes, React can be scary.</a:t>
            </a:r>
            <a:endParaRPr lang="en-US" sz="1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67E39-20F3-48C4-BA92-853DD2B8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My Hero!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F54499-DE6F-4C87-B7E8-1D03F49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15" y="2336873"/>
            <a:ext cx="8125998" cy="4302662"/>
          </a:xfrm>
        </p:spPr>
        <p:txBody>
          <a:bodyPr>
            <a:normAutofit/>
          </a:bodyPr>
          <a:lstStyle/>
          <a:p>
            <a:r>
              <a:rPr lang="en-US" sz="1800" dirty="0"/>
              <a:t>Create React App is a Node based CLI for quickly scaffolding your React applications and development environment</a:t>
            </a:r>
          </a:p>
          <a:p>
            <a:r>
              <a:rPr lang="en-US" sz="1800" dirty="0"/>
              <a:t>Found on NPM: `$ </a:t>
            </a:r>
            <a:r>
              <a:rPr lang="en-US" sz="1800" dirty="0" err="1"/>
              <a:t>npm</a:t>
            </a:r>
            <a:r>
              <a:rPr lang="en-US" sz="1800" dirty="0"/>
              <a:t> –</a:t>
            </a:r>
            <a:r>
              <a:rPr lang="en-US" sz="1800" dirty="0" err="1"/>
              <a:t>i</a:t>
            </a:r>
            <a:r>
              <a:rPr lang="en-US" sz="1800" dirty="0"/>
              <a:t> –g create-react-app`</a:t>
            </a:r>
          </a:p>
          <a:p>
            <a:r>
              <a:rPr lang="en-US" sz="1800" dirty="0"/>
              <a:t>Version locks your environment dependencies</a:t>
            </a:r>
          </a:p>
          <a:p>
            <a:r>
              <a:rPr lang="en-US" sz="1800" dirty="0"/>
              <a:t>Offers an `eject` command to take off the training wheels</a:t>
            </a:r>
          </a:p>
        </p:txBody>
      </p:sp>
    </p:spTree>
    <p:extLst>
      <p:ext uri="{BB962C8B-B14F-4D97-AF65-F5344CB8AC3E}">
        <p14:creationId xmlns:p14="http://schemas.microsoft.com/office/powerpoint/2010/main" val="7523421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625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Berlin</vt:lpstr>
      <vt:lpstr>Let’s OverREACT</vt:lpstr>
      <vt:lpstr>Introduction</vt:lpstr>
      <vt:lpstr>State of the Union</vt:lpstr>
      <vt:lpstr>Vocabulary</vt:lpstr>
      <vt:lpstr>Why ReactJS?</vt:lpstr>
      <vt:lpstr>Getting Started</vt:lpstr>
      <vt:lpstr>Save the Environment</vt:lpstr>
      <vt:lpstr>But, you said we’d like React!</vt:lpstr>
      <vt:lpstr>My Hero!</vt:lpstr>
      <vt:lpstr>So, what exactly is React?</vt:lpstr>
      <vt:lpstr>React 101</vt:lpstr>
      <vt:lpstr> Show me the money!</vt:lpstr>
      <vt:lpstr>Show me the data!</vt:lpstr>
      <vt:lpstr>Show me the data (visually)!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OverREACT</dc:title>
  <dc:creator>Chris Wall</dc:creator>
  <cp:lastModifiedBy>Chris</cp:lastModifiedBy>
  <cp:revision>4</cp:revision>
  <dcterms:created xsi:type="dcterms:W3CDTF">2018-10-30T14:51:32Z</dcterms:created>
  <dcterms:modified xsi:type="dcterms:W3CDTF">2018-12-12T18:00:21Z</dcterms:modified>
</cp:coreProperties>
</file>