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687" r:id="rId2"/>
    <p:sldId id="688" r:id="rId3"/>
    <p:sldId id="689" r:id="rId4"/>
    <p:sldId id="695" r:id="rId5"/>
    <p:sldId id="690" r:id="rId6"/>
    <p:sldId id="691" r:id="rId7"/>
    <p:sldId id="692" r:id="rId8"/>
    <p:sldId id="693" r:id="rId9"/>
    <p:sldId id="694" r:id="rId10"/>
    <p:sldId id="696" r:id="rId11"/>
    <p:sldId id="697" r:id="rId12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C8F14"/>
    <a:srgbClr val="FF99CC"/>
    <a:srgbClr val="CCFFCC"/>
    <a:srgbClr val="EAEAEA"/>
    <a:srgbClr val="00FFFF"/>
    <a:srgbClr val="006600"/>
    <a:srgbClr val="99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7" autoAdjust="0"/>
    <p:restoredTop sz="94959" autoAdjust="0"/>
  </p:normalViewPr>
  <p:slideViewPr>
    <p:cSldViewPr>
      <p:cViewPr varScale="1">
        <p:scale>
          <a:sx n="88" d="100"/>
          <a:sy n="88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3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64" y="-78"/>
      </p:cViewPr>
      <p:guideLst>
        <p:guide orient="horz" pos="2908"/>
        <p:guide pos="218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3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3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E9CD15B-3C98-4BC2-B397-06252A5B0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8485334-0058-433D-9312-11B451B21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71450"/>
            <a:ext cx="2057400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71450"/>
            <a:ext cx="6019800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6434138" cy="536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229600" cy="51498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6434138" cy="536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5763" y="1047750"/>
            <a:ext cx="4038600" cy="5149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047750"/>
            <a:ext cx="4038600" cy="5149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38600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038600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harris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Line 2"/>
          <p:cNvSpPr>
            <a:spLocks noChangeShapeType="1"/>
          </p:cNvSpPr>
          <p:nvPr/>
        </p:nvSpPr>
        <p:spPr bwMode="auto">
          <a:xfrm>
            <a:off x="495300" y="839788"/>
            <a:ext cx="6243638" cy="0"/>
          </a:xfrm>
          <a:prstGeom prst="line">
            <a:avLst/>
          </a:prstGeom>
          <a:noFill/>
          <a:ln w="25400">
            <a:solidFill>
              <a:srgbClr val="D4272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04835" name="Line 3"/>
          <p:cNvSpPr>
            <a:spLocks noChangeShapeType="1"/>
          </p:cNvSpPr>
          <p:nvPr/>
        </p:nvSpPr>
        <p:spPr bwMode="auto">
          <a:xfrm>
            <a:off x="495300" y="857250"/>
            <a:ext cx="639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740525" y="833438"/>
            <a:ext cx="1866900" cy="82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64341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047750"/>
            <a:ext cx="822960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>
            <a:off x="498475" y="6419850"/>
            <a:ext cx="8131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>
            <a:off x="6734175" y="619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04842" name="Rectangle 10"/>
          <p:cNvSpPr>
            <a:spLocks noChangeArrowheads="1"/>
          </p:cNvSpPr>
          <p:nvPr/>
        </p:nvSpPr>
        <p:spPr bwMode="auto">
          <a:xfrm>
            <a:off x="557213" y="6407150"/>
            <a:ext cx="25161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800">
                <a:solidFill>
                  <a:srgbClr val="FF0000"/>
                </a:solidFill>
                <a:ea typeface="ＭＳ Ｐゴシック" pitchFamily="50" charset="-128"/>
              </a:rPr>
              <a:t>Harris Corporation Proprietary Information</a:t>
            </a:r>
          </a:p>
        </p:txBody>
      </p:sp>
      <p:pic>
        <p:nvPicPr>
          <p:cNvPr id="2058" name="Picture 11">
            <a:hlinkClick r:id="rId15"/>
          </p:cNvPr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19913" y="304800"/>
            <a:ext cx="1535112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3697288" y="6515100"/>
            <a:ext cx="176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 b="1" i="1">
                <a:solidFill>
                  <a:srgbClr val="D4272E"/>
                </a:solidFill>
                <a:latin typeface="Arial" pitchFamily="34" charset="0"/>
                <a:ea typeface="ＭＳ Ｐゴシック" pitchFamily="34" charset="-128"/>
              </a:rPr>
              <a:t>assured</a:t>
            </a:r>
            <a:r>
              <a:rPr lang="en-US" sz="1000" b="1" i="1">
                <a:latin typeface="Arial" pitchFamily="34" charset="0"/>
                <a:ea typeface="ＭＳ Ｐゴシック" pitchFamily="34" charset="-128"/>
              </a:rPr>
              <a:t>communications</a:t>
            </a:r>
            <a:r>
              <a:rPr lang="en-US" sz="1000" b="1" i="1" baseline="30000">
                <a:latin typeface="Arial" pitchFamily="34" charset="0"/>
                <a:ea typeface="ＭＳ Ｐゴシック" pitchFamily="34" charset="-128"/>
              </a:rPr>
              <a:t>™</a:t>
            </a:r>
          </a:p>
          <a:p>
            <a:pPr>
              <a:lnSpc>
                <a:spcPct val="100000"/>
              </a:lnSpc>
              <a:defRPr/>
            </a:pPr>
            <a:endParaRPr lang="en-US" sz="1000" b="1">
              <a:solidFill>
                <a:srgbClr val="D4272E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4272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Monte Carlo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Simulate the distribution of the key in the network by randomly connecting nodes with a certain probability </a:t>
            </a:r>
            <a:r>
              <a:rPr lang="en-US" sz="28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</a:p>
          <a:p>
            <a:pPr indent="457200"/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Only use primitive operations</a:t>
            </a:r>
          </a:p>
          <a:p>
            <a:pPr lvl="1" indent="457200"/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The simulation makes no assumption about the distribution of </a:t>
            </a:r>
            <a:r>
              <a:rPr lang="en-US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indent="457200"/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Simulate over a large sample set</a:t>
            </a:r>
          </a:p>
          <a:p>
            <a:pPr lvl="1" indent="457200"/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At least 10,000 samples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Simulation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45980" y="220004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9900"/>
                <a:gridCol w="381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Key Distribution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SMURPH simulation results provide upper bound on theoretical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results match theoretically expected values almost exactly</a:t>
            </a:r>
          </a:p>
          <a:p>
            <a:r>
              <a:rPr lang="en-US" dirty="0" smtClean="0"/>
              <a:t>Comparison of distribution times when </a:t>
            </a:r>
            <a:r>
              <a:rPr lang="en-US" i="1" dirty="0" smtClean="0"/>
              <a:t>p = 0.5</a:t>
            </a:r>
          </a:p>
          <a:p>
            <a:endParaRPr lang="en-US" i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4815" y="2852925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9.1538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Comparison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4395"/>
            <a:ext cx="4766994" cy="357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2902" y="1892800"/>
            <a:ext cx="4691098" cy="351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2790" y="1431940"/>
            <a:ext cx="207387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Theoretical Results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16175" y="1393535"/>
            <a:ext cx="207387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Results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IKE exchanges take ~1.5s to complete.</a:t>
            </a:r>
          </a:p>
          <a:p>
            <a:pPr lvl="1"/>
            <a:r>
              <a:rPr lang="en-US" dirty="0" smtClean="0"/>
              <a:t>From direct calculation using channel bandwidth, packet sizes, and estimated computation overhead</a:t>
            </a:r>
          </a:p>
          <a:p>
            <a:r>
              <a:rPr lang="en-US" dirty="0" smtClean="0"/>
              <a:t>Sample real-time values for </a:t>
            </a:r>
            <a:r>
              <a:rPr lang="en-US" i="1" dirty="0" smtClean="0"/>
              <a:t>p = 0.5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2790" y="304495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6.7434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6.3174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9.4761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7.5182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11.2773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9.1614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13.7421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SMURPH Simulation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C/C++-based simulation framework</a:t>
            </a:r>
          </a:p>
          <a:p>
            <a:pPr lvl="1"/>
            <a:r>
              <a:rPr lang="en-US" dirty="0" smtClean="0"/>
              <a:t>Open source, as opposed to other proprietary tools like OPNET</a:t>
            </a:r>
          </a:p>
          <a:p>
            <a:r>
              <a:rPr lang="en-US" dirty="0" smtClean="0"/>
              <a:t>Treats individual nodes in the network as processes that execute concurrently</a:t>
            </a:r>
          </a:p>
          <a:p>
            <a:r>
              <a:rPr lang="en-US" dirty="0" smtClean="0"/>
              <a:t>User-specified discrete indivisible time unit (ITU) used to define accuracy of simulation</a:t>
            </a:r>
          </a:p>
          <a:p>
            <a:r>
              <a:rPr lang="en-US" dirty="0" smtClean="0"/>
              <a:t>Allows simulation parameters (channel bandwidth, node positions, packet sizes, etc) to be parameterized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SMURPH Node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6976" y="1047750"/>
            <a:ext cx="5087174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SMURPH Group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size, bandwidth, and packet sizes are fixed for each simulation</a:t>
            </a:r>
          </a:p>
          <a:p>
            <a:r>
              <a:rPr lang="en-US" dirty="0" smtClean="0"/>
              <a:t>Node locations are randomized</a:t>
            </a:r>
          </a:p>
          <a:p>
            <a:r>
              <a:rPr lang="en-US" dirty="0" smtClean="0"/>
              <a:t>Thousands of simulations are run to cover all arbitrarily structured graphs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1320" y="3582620"/>
            <a:ext cx="4445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SMURPH Simulation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Failed packets are re-sent to ensure reception</a:t>
            </a:r>
          </a:p>
          <a:p>
            <a:r>
              <a:rPr lang="en-US" dirty="0" smtClean="0"/>
              <a:t>Primitive TDMA scheme was implemented to reduce packet collisions and share the channel</a:t>
            </a:r>
          </a:p>
          <a:p>
            <a:r>
              <a:rPr lang="en-US" dirty="0" smtClean="0"/>
              <a:t>No built-in multicast support – all packets are broadcasted on the channel</a:t>
            </a:r>
          </a:p>
          <a:p>
            <a:pPr lvl="1"/>
            <a:r>
              <a:rPr lang="en-US" dirty="0" smtClean="0"/>
              <a:t>Leads to lower SNR and more failed packets</a:t>
            </a:r>
          </a:p>
          <a:p>
            <a:r>
              <a:rPr lang="en-US" dirty="0" smtClean="0"/>
              <a:t>Impossible to specify explicit packet reception probability </a:t>
            </a:r>
            <a:r>
              <a:rPr lang="en-US" i="1" dirty="0" smtClean="0"/>
              <a:t>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SMURPH Simulation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145" y="1086295"/>
            <a:ext cx="6830762" cy="512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47814</TotalTime>
  <Words>337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Monte Carlo Simulations</vt:lpstr>
      <vt:lpstr>Monte Carlo Simulation Results</vt:lpstr>
      <vt:lpstr>Graphical Comparison</vt:lpstr>
      <vt:lpstr>Real-time Measurements</vt:lpstr>
      <vt:lpstr>SMURPH Simulation Framework</vt:lpstr>
      <vt:lpstr>SMURPH Node Structure</vt:lpstr>
      <vt:lpstr>SMURPH Group Orientation</vt:lpstr>
      <vt:lpstr>SMURPH Simulation Features</vt:lpstr>
      <vt:lpstr>SMURPH Simulation Results</vt:lpstr>
      <vt:lpstr>Average Simulation Results</vt:lpstr>
      <vt:lpstr>Summary</vt:lpstr>
    </vt:vector>
  </TitlesOfParts>
  <Company>Merix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Process Cpk Levels</dc:title>
  <dc:creator>sxegging</dc:creator>
  <cp:lastModifiedBy>caw4567</cp:lastModifiedBy>
  <cp:revision>643</cp:revision>
  <dcterms:created xsi:type="dcterms:W3CDTF">2005-05-05T00:07:36Z</dcterms:created>
  <dcterms:modified xsi:type="dcterms:W3CDTF">2012-05-18T19:30:28Z</dcterms:modified>
</cp:coreProperties>
</file>