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62" r:id="rId6"/>
    <p:sldId id="259" r:id="rId7"/>
    <p:sldId id="298" r:id="rId8"/>
    <p:sldId id="299" r:id="rId9"/>
    <p:sldId id="260" r:id="rId10"/>
    <p:sldId id="263" r:id="rId11"/>
    <p:sldId id="292" r:id="rId12"/>
    <p:sldId id="293" r:id="rId13"/>
    <p:sldId id="300" r:id="rId14"/>
    <p:sldId id="295" r:id="rId15"/>
    <p:sldId id="301" r:id="rId16"/>
    <p:sldId id="296" r:id="rId17"/>
    <p:sldId id="264" r:id="rId18"/>
    <p:sldId id="271" r:id="rId19"/>
    <p:sldId id="297" r:id="rId20"/>
    <p:sldId id="266" r:id="rId21"/>
    <p:sldId id="273" r:id="rId22"/>
    <p:sldId id="267" r:id="rId23"/>
    <p:sldId id="274" r:id="rId24"/>
    <p:sldId id="268" r:id="rId25"/>
    <p:sldId id="302" r:id="rId26"/>
    <p:sldId id="275" r:id="rId27"/>
    <p:sldId id="278" r:id="rId28"/>
    <p:sldId id="276" r:id="rId29"/>
    <p:sldId id="277" r:id="rId30"/>
    <p:sldId id="279" r:id="rId31"/>
    <p:sldId id="282" r:id="rId32"/>
    <p:sldId id="280" r:id="rId33"/>
    <p:sldId id="281" r:id="rId34"/>
    <p:sldId id="288" r:id="rId35"/>
    <p:sldId id="283" r:id="rId36"/>
    <p:sldId id="289" r:id="rId37"/>
    <p:sldId id="285" r:id="rId38"/>
    <p:sldId id="290" r:id="rId39"/>
    <p:sldId id="287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CSMA/CA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57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Adding features adds new dimensions to the 2D </a:t>
            </a:r>
            <a:r>
              <a:rPr lang="en-US" sz="2400" dirty="0" smtClean="0"/>
              <a:t>DCF</a:t>
            </a:r>
          </a:p>
          <a:p>
            <a:r>
              <a:rPr lang="en-US" sz="2400" dirty="0" smtClean="0"/>
              <a:t>Create </a:t>
            </a:r>
            <a:r>
              <a:rPr lang="en-US" sz="2400" dirty="0" smtClean="0"/>
              <a:t>small Markov models</a:t>
            </a:r>
          </a:p>
          <a:p>
            <a:pPr lvl="1"/>
            <a:r>
              <a:rPr lang="en-US" sz="2400" dirty="0" smtClean="0"/>
              <a:t>Treat each as a black box</a:t>
            </a:r>
          </a:p>
          <a:p>
            <a:pPr lvl="1"/>
            <a:r>
              <a:rPr lang="en-US" sz="2400" dirty="0" smtClean="0"/>
              <a:t>Connect them through instantaneous transitions</a:t>
            </a:r>
          </a:p>
          <a:p>
            <a:r>
              <a:rPr lang="en-US" sz="2400" dirty="0" smtClean="0"/>
              <a:t>Compressible states</a:t>
            </a:r>
          </a:p>
          <a:p>
            <a:pPr lvl="1"/>
            <a:r>
              <a:rPr lang="en-US" sz="2400" dirty="0" smtClean="0"/>
              <a:t>Temporary logical states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7820" y="4603360"/>
            <a:ext cx="17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870" y="4972692"/>
            <a:ext cx="2614773" cy="1592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7820" y="5239820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559" y="5661060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28445" y="5690171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1331" y="5690170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195245" y="5239820"/>
            <a:ext cx="455488" cy="359595"/>
          </a:xfrm>
          <a:prstGeom prst="triangl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195245" y="5902503"/>
            <a:ext cx="455488" cy="359595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840" y="4972692"/>
            <a:ext cx="1510302" cy="8715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  <a:endCxn id="12" idx="2"/>
          </p:cNvCxnSpPr>
          <p:nvPr/>
        </p:nvCxnSpPr>
        <p:spPr>
          <a:xfrm>
            <a:off x="4833991" y="4972692"/>
            <a:ext cx="0" cy="87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"/>
            <a:endCxn id="12" idx="3"/>
          </p:cNvCxnSpPr>
          <p:nvPr/>
        </p:nvCxnSpPr>
        <p:spPr>
          <a:xfrm>
            <a:off x="4078840" y="5408487"/>
            <a:ext cx="151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7613" y="4972692"/>
            <a:ext cx="0" cy="87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19272" y="4972692"/>
            <a:ext cx="0" cy="87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78840" y="5123378"/>
            <a:ext cx="151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78840" y="5661060"/>
            <a:ext cx="151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7469" y="4603360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6575461" y="4972692"/>
            <a:ext cx="1150705" cy="110960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7927" y="4518257"/>
            <a:ext cx="11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411020" y="5239820"/>
            <a:ext cx="534256" cy="179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15173" y="5239820"/>
            <a:ext cx="534256" cy="179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995864" y="5239819"/>
            <a:ext cx="534256" cy="179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692" y="1982912"/>
            <a:ext cx="342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s, a, b, c: Traditional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x1, x2: Compressible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“execution time”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83211" y="1459932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</a:t>
            </a:r>
            <a:r>
              <a:rPr lang="en-US" sz="1600" dirty="0" smtClean="0"/>
              <a:t>states</a:t>
            </a:r>
            <a:endParaRPr lang="en-US" sz="16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interarrival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</a:t>
            </a:r>
            <a:r>
              <a:rPr lang="en-US" dirty="0" smtClean="0"/>
              <a:t>Chains</a:t>
            </a:r>
            <a:br>
              <a:rPr lang="en-US" dirty="0" smtClean="0"/>
            </a:br>
            <a:r>
              <a:rPr lang="en-US" dirty="0" smtClean="0"/>
              <a:t>(a </a:t>
            </a:r>
            <a:r>
              <a:rPr lang="en-US" dirty="0" smtClean="0"/>
              <a:t>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6160" y="514035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1849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11082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923609" y="5522667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1815939" y="5522667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624884" y="4307288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1517215" y="4263533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1686438" y="4307288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54155" y="4100650"/>
            <a:ext cx="1343572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226" y="1291216"/>
            <a:ext cx="305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Red: Packet Size</a:t>
            </a:r>
            <a:endParaRPr lang="en-US" sz="16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028081" y="3804531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989714" y="339360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647307" y="369135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894642" y="3490264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6" idx="2"/>
          </p:cNvCxnSpPr>
          <p:nvPr/>
        </p:nvCxnSpPr>
        <p:spPr>
          <a:xfrm flipH="1">
            <a:off x="6977107" y="3586921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</p:cNvCxnSpPr>
          <p:nvPr/>
        </p:nvCxnSpPr>
        <p:spPr>
          <a:xfrm>
            <a:off x="7116873" y="3586921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799569" y="3677768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204420" y="3677768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6799569" y="4306304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720442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0927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014121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/>
          <p:cNvCxnSpPr>
            <a:stCxn id="131" idx="5"/>
          </p:cNvCxnSpPr>
          <p:nvPr/>
        </p:nvCxnSpPr>
        <p:spPr>
          <a:xfrm>
            <a:off x="6961869" y="3894167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989714" y="4135063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127272" y="4135063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123177" y="4108429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10570" y="4108429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8081" y="4433066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431801" y="4433066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7835859" y="4433066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961869" y="4559830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094294" y="4583972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104267" y="4583972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094294" y="4583972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983411" y="4011772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977108" y="4680101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3" idx="4"/>
          </p:cNvCxnSpPr>
          <p:nvPr/>
        </p:nvCxnSpPr>
        <p:spPr>
          <a:xfrm>
            <a:off x="6894642" y="4559831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894642" y="3647398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513312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6263351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/>
          <p:cNvCxnSpPr>
            <a:stCxn id="154" idx="6"/>
            <a:endCxn id="153" idx="2"/>
          </p:cNvCxnSpPr>
          <p:nvPr/>
        </p:nvCxnSpPr>
        <p:spPr>
          <a:xfrm>
            <a:off x="6453496" y="3807047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6"/>
            <a:endCxn id="131" idx="2"/>
          </p:cNvCxnSpPr>
          <p:nvPr/>
        </p:nvCxnSpPr>
        <p:spPr>
          <a:xfrm flipV="1">
            <a:off x="6703457" y="3804532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514721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264760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Arrow Connector 162"/>
          <p:cNvCxnSpPr>
            <a:stCxn id="160" idx="6"/>
            <a:endCxn id="159" idx="2"/>
          </p:cNvCxnSpPr>
          <p:nvPr/>
        </p:nvCxnSpPr>
        <p:spPr>
          <a:xfrm>
            <a:off x="6454905" y="4433066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6"/>
          </p:cNvCxnSpPr>
          <p:nvPr/>
        </p:nvCxnSpPr>
        <p:spPr>
          <a:xfrm flipV="1">
            <a:off x="6704866" y="4430551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27" idx="3"/>
          </p:cNvCxnSpPr>
          <p:nvPr/>
        </p:nvCxnSpPr>
        <p:spPr>
          <a:xfrm>
            <a:off x="5901626" y="3788012"/>
            <a:ext cx="106397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042004" y="2222404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03637" y="1811480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661230" y="210922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908565" y="1908137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8" idx="2"/>
          </p:cNvCxnSpPr>
          <p:nvPr/>
        </p:nvCxnSpPr>
        <p:spPr>
          <a:xfrm flipH="1">
            <a:off x="6991030" y="2004794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8" idx="2"/>
          </p:cNvCxnSpPr>
          <p:nvPr/>
        </p:nvCxnSpPr>
        <p:spPr>
          <a:xfrm>
            <a:off x="7130796" y="2004794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6813492" y="2095641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7218343" y="2095641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6813492" y="2724177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721834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62319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8028044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Arrow Connector 178"/>
          <p:cNvCxnSpPr>
            <a:stCxn id="173" idx="5"/>
          </p:cNvCxnSpPr>
          <p:nvPr/>
        </p:nvCxnSpPr>
        <p:spPr>
          <a:xfrm>
            <a:off x="6975792" y="2312040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03637" y="2552936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141195" y="2552936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137100" y="2526302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124493" y="2526302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7042004" y="2850939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7445724" y="2850939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7849782" y="2850939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975792" y="2977703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108217" y="3001845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7118190" y="3001845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7108217" y="3001845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97334" y="2429645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031" y="309797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75" idx="4"/>
          </p:cNvCxnSpPr>
          <p:nvPr/>
        </p:nvCxnSpPr>
        <p:spPr>
          <a:xfrm>
            <a:off x="6908565" y="2977704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908565" y="2065271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6527235" y="20981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Arrow Connector 199"/>
          <p:cNvCxnSpPr>
            <a:stCxn id="195" idx="6"/>
            <a:endCxn id="173" idx="2"/>
          </p:cNvCxnSpPr>
          <p:nvPr/>
        </p:nvCxnSpPr>
        <p:spPr>
          <a:xfrm flipV="1">
            <a:off x="6717380" y="2222405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528644" y="2724176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Arrow Connector 205"/>
          <p:cNvCxnSpPr>
            <a:stCxn id="201" idx="6"/>
          </p:cNvCxnSpPr>
          <p:nvPr/>
        </p:nvCxnSpPr>
        <p:spPr>
          <a:xfrm flipV="1">
            <a:off x="6718789" y="2848424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9" idx="3"/>
            <a:endCxn id="195" idx="2"/>
          </p:cNvCxnSpPr>
          <p:nvPr/>
        </p:nvCxnSpPr>
        <p:spPr>
          <a:xfrm>
            <a:off x="5915549" y="2205884"/>
            <a:ext cx="611686" cy="1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38625" y="4944192"/>
            <a:ext cx="2649634" cy="1616954"/>
            <a:chOff x="5638625" y="4944192"/>
            <a:chExt cx="2649634" cy="16169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7025614" y="5358285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987247" y="4947361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840" y="5245108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892174" y="5044018"/>
              <a:ext cx="95072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6974640" y="5140675"/>
              <a:ext cx="139766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7114407" y="5140675"/>
              <a:ext cx="127159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797102" y="5231522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01953" y="5231522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97102" y="5860058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0195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0680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011654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6959402" y="5447921"/>
              <a:ext cx="132426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87247" y="5688817"/>
              <a:ext cx="120856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24805" y="5688817"/>
              <a:ext cx="116760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20710" y="5662183"/>
              <a:ext cx="517586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08103" y="5662183"/>
              <a:ext cx="967724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25614" y="5986820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429334" y="5986820"/>
              <a:ext cx="13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833393" y="5986820"/>
              <a:ext cx="125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6959402" y="6113584"/>
              <a:ext cx="132426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091827" y="6137726"/>
              <a:ext cx="183877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101800" y="6137726"/>
              <a:ext cx="584626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091827" y="6137726"/>
              <a:ext cx="984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980944" y="5565526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4641" y="6233855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6892175" y="6113585"/>
              <a:ext cx="67227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92174" y="5201152"/>
              <a:ext cx="179414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510845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260884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005557" y="5229656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6195702" y="5356420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6451029" y="5360801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6700990" y="5358286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512254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262293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006966" y="5855675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6197111" y="5982439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6452438" y="5986820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6702399" y="5984305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5899159" y="5341766"/>
              <a:ext cx="106398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5638625" y="4944192"/>
              <a:ext cx="2649634" cy="16169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Packet types differ in size and frequency of arrival</a:t>
            </a:r>
          </a:p>
          <a:p>
            <a:pPr lvl="1"/>
            <a:r>
              <a:rPr lang="en-US" sz="2400" dirty="0" smtClean="0"/>
              <a:t>I-Frame packets are larger but less frequent. B/P-Frame packets are more numerous but smaller</a:t>
            </a:r>
          </a:p>
          <a:p>
            <a:pPr lvl="1"/>
            <a:r>
              <a:rPr lang="en-US" sz="2400" dirty="0" smtClean="0"/>
              <a:t>Web traffic may download a small HTML file followed by many large images.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 smtClean="0"/>
              <a:t>packet type has a “fixed” packet size, decided at the beginning of the lifetime of the </a:t>
            </a:r>
            <a:r>
              <a:rPr lang="en-US" sz="2400" dirty="0" smtClean="0"/>
              <a:t>packet</a:t>
            </a:r>
          </a:p>
          <a:p>
            <a:pPr lvl="2"/>
            <a:r>
              <a:rPr lang="en-US" sz="2000" dirty="0" smtClean="0"/>
              <a:t>Fixed for the lifetime of the duration, but “calculated” through the </a:t>
            </a:r>
            <a:r>
              <a:rPr lang="en-US" sz="2000" dirty="0" err="1" smtClean="0"/>
              <a:t>markov</a:t>
            </a:r>
            <a:r>
              <a:rPr lang="en-US" sz="2000" dirty="0" smtClean="0"/>
              <a:t> model</a:t>
            </a:r>
            <a:endParaRPr lang="en-US" sz="2400" dirty="0" smtClean="0"/>
          </a:p>
          <a:p>
            <a:r>
              <a:rPr lang="en-US" sz="2400" dirty="0" smtClean="0"/>
              <a:t>Packet type transitions </a:t>
            </a:r>
            <a:r>
              <a:rPr lang="en-US" sz="2400" dirty="0" smtClean="0"/>
              <a:t>may be deterministic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  <a:r>
              <a:rPr lang="en-US" dirty="0" smtClean="0"/>
              <a:t>(bytes per transmission)</a:t>
            </a:r>
            <a:endParaRPr lang="en-US" dirty="0"/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</a:t>
            </a:r>
            <a:r>
              <a:rPr lang="en-US" dirty="0"/>
              <a:t>time </a:t>
            </a:r>
            <a:r>
              <a:rPr lang="en-US" dirty="0" smtClean="0"/>
              <a:t>(between successful transmissions)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queue </a:t>
            </a:r>
            <a:r>
              <a:rPr lang="en-US" dirty="0" smtClean="0"/>
              <a:t>saturation (buffer saturation level)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Consequence: </a:t>
            </a:r>
            <a:r>
              <a:rPr lang="en-US" dirty="0" smtClean="0"/>
              <a:t>Our </a:t>
            </a:r>
            <a:r>
              <a:rPr lang="en-US" dirty="0"/>
              <a:t>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28540" y="4520998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046640" y="4533328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09904" y="460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128940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59207" y="6234921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756067" y="624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425237" y="6321175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2751452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5932980" y="6076446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70770" y="611831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3573" y="6206923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31904" y="6036465"/>
            <a:ext cx="8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MPEG-4 packet types include I/B/P Frames</a:t>
            </a:r>
          </a:p>
          <a:p>
            <a:pPr lvl="1"/>
            <a:r>
              <a:rPr lang="en-US" dirty="0" smtClean="0"/>
              <a:t>GOP (group of pictures) ordering determines type</a:t>
            </a:r>
          </a:p>
          <a:p>
            <a:pPr lvl="2"/>
            <a:r>
              <a:rPr lang="en-US" dirty="0" smtClean="0"/>
              <a:t>I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P…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I-Frames are key frames, full images, no references</a:t>
            </a:r>
          </a:p>
          <a:p>
            <a:pPr lvl="2"/>
            <a:r>
              <a:rPr lang="en-US" dirty="0" smtClean="0"/>
              <a:t>1 I-Frame per GOP. Around 2/second</a:t>
            </a:r>
          </a:p>
          <a:p>
            <a:pPr lvl="1"/>
            <a:r>
              <a:rPr lang="en-US" dirty="0" smtClean="0"/>
              <a:t>P-Frames use data from previous frames</a:t>
            </a:r>
          </a:p>
          <a:p>
            <a:pPr lvl="2"/>
            <a:r>
              <a:rPr lang="en-US" dirty="0" smtClean="0"/>
              <a:t>Comes in repeated groups of BBP. Around 10/sec</a:t>
            </a:r>
          </a:p>
          <a:p>
            <a:pPr lvl="1"/>
            <a:r>
              <a:rPr lang="en-US" dirty="0" smtClean="0"/>
              <a:t>B-Frames are bi-directional. Heavily compressed</a:t>
            </a:r>
          </a:p>
          <a:p>
            <a:pPr lvl="2"/>
            <a:r>
              <a:rPr lang="en-US" dirty="0" smtClean="0"/>
              <a:t>Around 20/second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Emerging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</a:t>
            </a:r>
            <a:r>
              <a:rPr lang="en-US" dirty="0" smtClean="0"/>
              <a:t>-ness, etc.</a:t>
            </a:r>
          </a:p>
          <a:p>
            <a:r>
              <a:rPr lang="en-US" dirty="0" smtClean="0"/>
              <a:t>Many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(chain length)</a:t>
            </a:r>
          </a:p>
          <a:p>
            <a:pPr lvl="1"/>
            <a:r>
              <a:rPr lang="en-US" dirty="0" smtClean="0"/>
              <a:t>Packet size distribution</a:t>
            </a:r>
            <a:endParaRPr lang="en-US" dirty="0"/>
          </a:p>
          <a:p>
            <a:pPr lvl="1"/>
            <a:r>
              <a:rPr lang="en-US" dirty="0" smtClean="0"/>
              <a:t>Likelihood of entering an </a:t>
            </a:r>
            <a:r>
              <a:rPr lang="en-US" dirty="0" err="1" smtClean="0"/>
              <a:t>interarrival</a:t>
            </a:r>
            <a:r>
              <a:rPr lang="en-US" dirty="0" smtClean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increases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 and long </a:t>
            </a:r>
            <a:r>
              <a:rPr lang="en-US" dirty="0" err="1" smtClean="0"/>
              <a:t>interarrival</a:t>
            </a:r>
            <a:r>
              <a:rPr lang="en-US" dirty="0" smtClean="0"/>
              <a:t> time (longer time between attempts)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Traffic Gaps</a:t>
            </a:r>
            <a:endParaRPr lang="en-US" dirty="0"/>
          </a:p>
        </p:txBody>
      </p:sp>
      <p:pic>
        <p:nvPicPr>
          <p:cNvPr id="9" name="Picture 8" descr="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932352"/>
            <a:ext cx="5244360" cy="3933270"/>
          </a:xfrm>
          <a:prstGeom prst="rect">
            <a:avLst/>
          </a:prstGeom>
        </p:spPr>
      </p:pic>
      <p:pic>
        <p:nvPicPr>
          <p:cNvPr id="10" name="Picture 9" descr="en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80" y="1932352"/>
            <a:ext cx="4981819" cy="373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gaps, random node throughput unaffected</a:t>
            </a:r>
          </a:p>
          <a:p>
            <a:r>
              <a:rPr lang="en-US" dirty="0" smtClean="0"/>
              <a:t>For large gaps, random node throughput increases with respect</a:t>
            </a:r>
          </a:p>
          <a:p>
            <a:r>
              <a:rPr lang="en-US" b="1" dirty="0" smtClean="0"/>
              <a:t>Overall:</a:t>
            </a:r>
            <a:r>
              <a:rPr lang="en-US" dirty="0" smtClean="0"/>
              <a:t> Sporadic nature of web traffic characteristics favors other nodes in the system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counter window is </a:t>
            </a:r>
            <a:r>
              <a:rPr lang="en-US" dirty="0"/>
              <a:t>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time is </a:t>
            </a:r>
            <a:r>
              <a:rPr lang="en-US" dirty="0"/>
              <a:t>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depend on the </a:t>
            </a:r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en-US" dirty="0"/>
              <a:t>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209" y="1260114"/>
            <a:ext cx="866403" cy="561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the performance of the DCF vary with increasingly heterogeneous traffic?</a:t>
            </a:r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universal random </a:t>
            </a:r>
            <a:r>
              <a:rPr lang="en-US" dirty="0" err="1"/>
              <a:t>backoff</a:t>
            </a:r>
            <a:r>
              <a:rPr lang="en-US" dirty="0"/>
              <a:t> the best technique technique to handle collisions? Would a deterministic avoidance scheme be better suited for heterogeneous traffic? Or maybe a hybrid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/>
              <a:t>backoffs</a:t>
            </a:r>
            <a:r>
              <a:rPr lang="en-US" dirty="0"/>
              <a:t> be tailored to the type of traffic?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7115</TotalTime>
  <Words>1219</Words>
  <Application>Microsoft Office PowerPoint</Application>
  <PresentationFormat>On-screen Show (4:3)</PresentationFormat>
  <Paragraphs>284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Coexistence of Heterogeneous Traffic in CSMA/CA Networks</vt:lpstr>
      <vt:lpstr>Agenda</vt:lpstr>
      <vt:lpstr>Traffic Trends</vt:lpstr>
      <vt:lpstr>802.11 Distributed Control Function</vt:lpstr>
      <vt:lpstr>The DCF Model with Saturated Traffic</vt:lpstr>
      <vt:lpstr>Question 1</vt:lpstr>
      <vt:lpstr>Question 2</vt:lpstr>
      <vt:lpstr>Question 3</vt:lpstr>
      <vt:lpstr>Research Approach</vt:lpstr>
      <vt:lpstr>Supporting Unsaturated Traffic</vt:lpstr>
      <vt:lpstr>Creating a more complex DCF</vt:lpstr>
      <vt:lpstr>Compressible States</vt:lpstr>
      <vt:lpstr>Compressible States</vt:lpstr>
      <vt:lpstr>Compressible DCF</vt:lpstr>
      <vt:lpstr>Adding Interarrival</vt:lpstr>
      <vt:lpstr>Adding Packetsize Chains (a new dimension)</vt:lpstr>
      <vt:lpstr>Variable Packet Size</vt:lpstr>
      <vt:lpstr>Varying Packet Types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Traffic Gaps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Raw kuts</cp:lastModifiedBy>
  <cp:revision>216</cp:revision>
  <dcterms:created xsi:type="dcterms:W3CDTF">2015-02-20T00:49:42Z</dcterms:created>
  <dcterms:modified xsi:type="dcterms:W3CDTF">2015-03-10T19:58:43Z</dcterms:modified>
</cp:coreProperties>
</file>