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72" r:id="rId11"/>
    <p:sldId id="264" r:id="rId12"/>
    <p:sldId id="269" r:id="rId13"/>
    <p:sldId id="271" r:id="rId14"/>
    <p:sldId id="266" r:id="rId15"/>
    <p:sldId id="273" r:id="rId16"/>
    <p:sldId id="267" r:id="rId17"/>
    <p:sldId id="274" r:id="rId18"/>
    <p:sldId id="268" r:id="rId19"/>
    <p:sldId id="275" r:id="rId20"/>
    <p:sldId id="278" r:id="rId21"/>
    <p:sldId id="276" r:id="rId22"/>
    <p:sldId id="277" r:id="rId23"/>
    <p:sldId id="279" r:id="rId24"/>
    <p:sldId id="282" r:id="rId25"/>
    <p:sldId id="280" r:id="rId26"/>
    <p:sldId id="281" r:id="rId27"/>
    <p:sldId id="288" r:id="rId28"/>
    <p:sldId id="283" r:id="rId29"/>
    <p:sldId id="289" r:id="rId30"/>
    <p:sldId id="285" r:id="rId31"/>
    <p:sldId id="290" r:id="rId32"/>
    <p:sldId id="287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0CA93-770D-5346-B8C8-0E7C9C8E8EDB}" type="datetimeFigureOut">
              <a:rPr lang="en-US" smtClean="0"/>
              <a:t>3/9/15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CD681-2043-5F43-A640-05D49BF57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5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CD681-2043-5F43-A640-05D49BF573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5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4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3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Coexistence of Heterogeneous Traffic in </a:t>
            </a:r>
            <a:r>
              <a:rPr lang="en-US" dirty="0" smtClean="0"/>
              <a:t>CSMA</a:t>
            </a:r>
            <a:r>
              <a:rPr lang="en-US" dirty="0" smtClean="0"/>
              <a:t>/CA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Tamir</a:t>
            </a:r>
            <a:r>
              <a:rPr lang="en-US" dirty="0" smtClean="0"/>
              <a:t> Husain </a:t>
            </a:r>
          </a:p>
          <a:p>
            <a:r>
              <a:rPr lang="en-US" dirty="0" smtClean="0"/>
              <a:t>Christopher A. 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Chain </a:t>
            </a:r>
            <a:r>
              <a:rPr lang="en-US" dirty="0" err="1" smtClean="0"/>
              <a:t>Blackbox</a:t>
            </a:r>
            <a:endParaRPr lang="en-US" dirty="0"/>
          </a:p>
        </p:txBody>
      </p:sp>
      <p:pic>
        <p:nvPicPr>
          <p:cNvPr id="4" name="Picture 3" descr="size_chain_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901" y="1205957"/>
            <a:ext cx="4099536" cy="5058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9138" y="1417638"/>
            <a:ext cx="282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Equal probability of entering each chain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4437" y="4812613"/>
            <a:ext cx="333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 transition probability is a function of the chain length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3665778" y="1510636"/>
            <a:ext cx="2043360" cy="230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665779" y="5135779"/>
            <a:ext cx="1908658" cy="502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84200" y="3429000"/>
            <a:ext cx="2295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P(success)  = </a:t>
            </a:r>
            <a:r>
              <a:rPr lang="en-US" dirty="0"/>
              <a:t>(1 – p)^n 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01428" y="2549801"/>
            <a:ext cx="398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01428" y="4769358"/>
            <a:ext cx="398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561204" y="2549801"/>
            <a:ext cx="1" cy="2219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522184" y="3429000"/>
            <a:ext cx="30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07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Packet Size</a:t>
            </a:r>
            <a:endParaRPr lang="en-US" dirty="0"/>
          </a:p>
        </p:txBody>
      </p:sp>
      <p:pic>
        <p:nvPicPr>
          <p:cNvPr id="4" name="Picture 3" descr="dcf_model_unsaturated_varpktsiz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93" y="1337442"/>
            <a:ext cx="6869881" cy="53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4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cf_model_unsaturated_varpktsize_interarriv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70" y="1048786"/>
            <a:ext cx="6153366" cy="5809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0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Packet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Packet types differ in size and frequency of arrival</a:t>
            </a:r>
          </a:p>
          <a:p>
            <a:pPr lvl="1"/>
            <a:r>
              <a:rPr lang="en-US" dirty="0" smtClean="0"/>
              <a:t>E.g., video I packets are larger and less frequent than smaller D packets</a:t>
            </a:r>
          </a:p>
          <a:p>
            <a:r>
              <a:rPr lang="en-US" dirty="0" smtClean="0"/>
              <a:t>Each packet type has a “fixed” packet size, decided at the beginning of the lifetime of the packet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Packet type transitions are deterministic</a:t>
            </a:r>
          </a:p>
        </p:txBody>
      </p:sp>
    </p:spTree>
    <p:extLst>
      <p:ext uri="{BB962C8B-B14F-4D97-AF65-F5344CB8AC3E}">
        <p14:creationId xmlns:p14="http://schemas.microsoft.com/office/powerpoint/2010/main" val="155230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</a:t>
            </a:r>
          </a:p>
          <a:p>
            <a:pPr lvl="1"/>
            <a:r>
              <a:rPr lang="en-US" dirty="0" smtClean="0"/>
              <a:t>Randomly sized packets</a:t>
            </a:r>
          </a:p>
          <a:p>
            <a:pPr lvl="1"/>
            <a:r>
              <a:rPr lang="en-US" dirty="0" smtClean="0"/>
              <a:t>Random </a:t>
            </a:r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 (random)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(random)</a:t>
            </a:r>
            <a:endParaRPr lang="en-US" dirty="0"/>
          </a:p>
        </p:txBody>
      </p:sp>
      <p:pic>
        <p:nvPicPr>
          <p:cNvPr id="5" name="Picture 4" descr="browse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81" y="1600200"/>
            <a:ext cx="4140619" cy="31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Traffic Illustrated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547" y="1850006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014881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5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s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92" y="3473501"/>
            <a:ext cx="4838608" cy="3278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characteristics:</a:t>
            </a:r>
          </a:p>
          <a:p>
            <a:pPr lvl="1"/>
            <a:r>
              <a:rPr lang="en-US" dirty="0" smtClean="0"/>
              <a:t>Long periods of activity and long inter-burst time</a:t>
            </a:r>
          </a:p>
          <a:p>
            <a:pPr lvl="1"/>
            <a:r>
              <a:rPr lang="en-US" dirty="0" smtClean="0"/>
              <a:t>Usually large packet sizes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 (high)</a:t>
            </a:r>
          </a:p>
          <a:p>
            <a:pPr lvl="1"/>
            <a:r>
              <a:rPr lang="en-US" dirty="0" smtClean="0"/>
              <a:t>Queue arrival time (long)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(short)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7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 Illustrated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3989" y="3769927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927" y="5723470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Transmit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580" y="1866644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5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deo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281" y="3332284"/>
            <a:ext cx="4700954" cy="3525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characteristics:</a:t>
            </a:r>
          </a:p>
          <a:p>
            <a:pPr lvl="1"/>
            <a:r>
              <a:rPr lang="en-US" dirty="0" smtClean="0"/>
              <a:t>Streams of different types of packets, each of a different length</a:t>
            </a:r>
          </a:p>
          <a:p>
            <a:pPr lvl="2"/>
            <a:r>
              <a:rPr lang="en-US" dirty="0" smtClean="0"/>
              <a:t>E.g., Big I frames (packets) and many small D packets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</a:t>
            </a:r>
          </a:p>
          <a:p>
            <a:pPr lvl="1"/>
            <a:r>
              <a:rPr lang="en-US" dirty="0" smtClean="0"/>
              <a:t>Packet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9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Illustrated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551151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0655" y="5251999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9897" y="5994434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5280" y="1624547"/>
            <a:ext cx="143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Iframe</a:t>
            </a:r>
            <a:r>
              <a:rPr lang="en-US" dirty="0" smtClean="0"/>
              <a:t>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1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Markov model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Experimental results and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62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Together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9023" y="2068706"/>
            <a:ext cx="120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</a:t>
            </a:r>
          </a:p>
          <a:p>
            <a:r>
              <a:rPr lang="en-US" dirty="0" smtClean="0"/>
              <a:t>Browsing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1673" y="3702877"/>
            <a:ext cx="152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Downloads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9023" y="5279317"/>
            <a:ext cx="152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Multimedia</a:t>
            </a:r>
          </a:p>
          <a:p>
            <a:r>
              <a:rPr lang="en-US" dirty="0" smtClean="0"/>
              <a:t>Streaming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07292" y="6523639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64144" y="6475968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  <p:pic>
        <p:nvPicPr>
          <p:cNvPr id="13" name="Picture 12" descr="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110"/>
            <a:ext cx="9144000" cy="553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3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and individual node:</a:t>
            </a:r>
          </a:p>
          <a:p>
            <a:pPr lvl="1"/>
            <a:r>
              <a:rPr lang="en-US" b="1" dirty="0" smtClean="0"/>
              <a:t>Throughput (cumulative and variance)</a:t>
            </a:r>
          </a:p>
          <a:p>
            <a:pPr lvl="1"/>
            <a:r>
              <a:rPr lang="en-US" dirty="0" smtClean="0"/>
              <a:t>Idle time (</a:t>
            </a:r>
            <a:r>
              <a:rPr lang="en-US" dirty="0" err="1" smtClean="0"/>
              <a:t>backoff</a:t>
            </a:r>
            <a:r>
              <a:rPr lang="en-US" dirty="0" smtClean="0"/>
              <a:t>, post-</a:t>
            </a:r>
            <a:r>
              <a:rPr lang="en-US" dirty="0" err="1" smtClean="0"/>
              <a:t>backoff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Packet transmit probability</a:t>
            </a:r>
          </a:p>
          <a:p>
            <a:pPr lvl="1"/>
            <a:r>
              <a:rPr lang="en-US" dirty="0" smtClean="0"/>
              <a:t>Packet loss probability</a:t>
            </a:r>
          </a:p>
        </p:txBody>
      </p:sp>
    </p:spTree>
    <p:extLst>
      <p:ext uri="{BB962C8B-B14F-4D97-AF65-F5344CB8AC3E}">
        <p14:creationId xmlns:p14="http://schemas.microsoft.com/office/powerpoint/2010/main" val="2065468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Small </a:t>
            </a:r>
            <a:r>
              <a:rPr lang="en-US" dirty="0" err="1" smtClean="0"/>
              <a:t>Backoffs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Simulations with large </a:t>
            </a:r>
            <a:r>
              <a:rPr lang="en-US" dirty="0" err="1" smtClean="0"/>
              <a:t>backoff</a:t>
            </a:r>
            <a:r>
              <a:rPr lang="en-US" dirty="0" smtClean="0"/>
              <a:t> values make metrics less “visible”</a:t>
            </a:r>
            <a:endParaRPr lang="en-US" baseline="-25000" dirty="0"/>
          </a:p>
        </p:txBody>
      </p:sp>
      <p:pic>
        <p:nvPicPr>
          <p:cNvPr id="4" name="Picture 3" descr="normal-largewmin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685" y="2687580"/>
            <a:ext cx="4555122" cy="3416341"/>
          </a:xfrm>
          <a:prstGeom prst="rect">
            <a:avLst/>
          </a:prstGeom>
        </p:spPr>
      </p:pic>
      <p:pic>
        <p:nvPicPr>
          <p:cNvPr id="5" name="Picture 4" descr="normal-smallwmin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5" y="2713775"/>
            <a:ext cx="4523597" cy="339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7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Few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Simulations with many nodes obfuscate the effects of traffic parameters </a:t>
            </a:r>
            <a:endParaRPr lang="en-US" dirty="0"/>
          </a:p>
        </p:txBody>
      </p:sp>
      <p:pic>
        <p:nvPicPr>
          <p:cNvPr id="5" name="Picture 4" descr="fig-multino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62" y="2597910"/>
            <a:ext cx="6116313" cy="426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95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one </a:t>
            </a:r>
            <a:r>
              <a:rPr lang="en-US" b="1" dirty="0" smtClean="0"/>
              <a:t>fixed</a:t>
            </a:r>
            <a:r>
              <a:rPr lang="en-US" dirty="0" smtClean="0"/>
              <a:t> random node</a:t>
            </a:r>
          </a:p>
          <a:p>
            <a:r>
              <a:rPr lang="en-US" dirty="0" smtClean="0"/>
              <a:t>Choose another node of the target traffic type and vary a </a:t>
            </a:r>
            <a:r>
              <a:rPr lang="en-US" b="1" dirty="0" smtClean="0"/>
              <a:t>single </a:t>
            </a:r>
            <a:r>
              <a:rPr lang="en-US" dirty="0" smtClean="0"/>
              <a:t>parameters,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</a:p>
          <a:p>
            <a:pPr lvl="1"/>
            <a:r>
              <a:rPr lang="en-US" dirty="0" smtClean="0"/>
              <a:t>Packet size distribution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27377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Downloads: Varying </a:t>
            </a:r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  <a:endParaRPr lang="en-US" dirty="0"/>
          </a:p>
        </p:txBody>
      </p:sp>
      <p:pic>
        <p:nvPicPr>
          <p:cNvPr id="5" name="Picture 4" descr="fig-simulation_random_download-interarival-1_0_1_0_1_1_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698"/>
            <a:ext cx="4923676" cy="3692757"/>
          </a:xfrm>
          <a:prstGeom prst="rect">
            <a:avLst/>
          </a:prstGeom>
        </p:spPr>
      </p:pic>
      <p:pic>
        <p:nvPicPr>
          <p:cNvPr id="4" name="Picture 3" descr="fig-simulation_random_download-interarival-1_0_5_0_1_1_2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62" y="1919697"/>
            <a:ext cx="4923675" cy="36927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84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Downloads: Varying Packet Size</a:t>
            </a:r>
            <a:endParaRPr lang="en-US" dirty="0"/>
          </a:p>
        </p:txBody>
      </p:sp>
      <p:pic>
        <p:nvPicPr>
          <p:cNvPr id="4" name="Picture 3" descr="fig-simulation_random_download-maxpackets-1_0_1_0_1_1_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137" y="1772044"/>
            <a:ext cx="5027293" cy="3770470"/>
          </a:xfrm>
          <a:prstGeom prst="rect">
            <a:avLst/>
          </a:prstGeom>
        </p:spPr>
      </p:pic>
      <p:pic>
        <p:nvPicPr>
          <p:cNvPr id="5" name="Picture 4" descr="fig-simulation_random_download-maxpackets-1_0_5_0_1_1_2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681" y="1772044"/>
            <a:ext cx="5323749" cy="3841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49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Average throughput</a:t>
            </a:r>
            <a:r>
              <a:rPr lang="en-US" dirty="0" smtClean="0"/>
              <a:t> increases as the time between file download bursts of packets increases</a:t>
            </a:r>
          </a:p>
          <a:p>
            <a:r>
              <a:rPr lang="en-US" b="1" dirty="0" smtClean="0"/>
              <a:t>Average throughput</a:t>
            </a:r>
            <a:r>
              <a:rPr lang="en-US" dirty="0" smtClean="0"/>
              <a:t> decreases as the size of packets increases</a:t>
            </a:r>
          </a:p>
          <a:p>
            <a:r>
              <a:rPr lang="en-US" b="1" dirty="0" smtClean="0"/>
              <a:t>Download throughput</a:t>
            </a:r>
            <a:r>
              <a:rPr lang="en-US" dirty="0" smtClean="0"/>
              <a:t> is starved due to increasing packet sizes</a:t>
            </a:r>
          </a:p>
          <a:p>
            <a:r>
              <a:rPr lang="en-US" dirty="0" smtClean="0"/>
              <a:t>Long times between bursts leave more room for other nodes to transmit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5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Browsing: Probability of Varying </a:t>
            </a:r>
            <a:r>
              <a:rPr lang="en-US" dirty="0" err="1" smtClean="0"/>
              <a:t>Interarrival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fig-simulation_random_web-penter-1_0_1_0_1_20_2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991" y="1821252"/>
            <a:ext cx="5070428" cy="3802821"/>
          </a:xfrm>
          <a:prstGeom prst="rect">
            <a:avLst/>
          </a:prstGeom>
        </p:spPr>
      </p:pic>
      <p:pic>
        <p:nvPicPr>
          <p:cNvPr id="5" name="Picture 4" descr="fig-simulation_random_web-penter-1_0_5_0_1_20_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54" y="1808330"/>
            <a:ext cx="5087657" cy="38157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66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6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traffic is becoming increasingly heterogeneous:</a:t>
            </a:r>
          </a:p>
          <a:p>
            <a:pPr lvl="1"/>
            <a:r>
              <a:rPr lang="en-US" dirty="0" smtClean="0"/>
              <a:t>Real-time video streaming (e.g., Netflix)</a:t>
            </a:r>
          </a:p>
          <a:p>
            <a:pPr lvl="1"/>
            <a:r>
              <a:rPr lang="en-US" dirty="0" smtClean="0"/>
              <a:t>Web </a:t>
            </a:r>
            <a:r>
              <a:rPr lang="en-US" dirty="0" smtClean="0"/>
              <a:t>browsing</a:t>
            </a:r>
          </a:p>
          <a:p>
            <a:pPr lvl="1"/>
            <a:r>
              <a:rPr lang="en-US" dirty="0" smtClean="0"/>
              <a:t>File </a:t>
            </a:r>
            <a:r>
              <a:rPr lang="en-US" dirty="0" smtClean="0"/>
              <a:t>downloads</a:t>
            </a:r>
          </a:p>
          <a:p>
            <a:pPr lvl="1"/>
            <a:r>
              <a:rPr lang="en-US" dirty="0" smtClean="0"/>
              <a:t>VoIP (e.g., Skype)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 smtClean="0"/>
              <a:t>traffic types vary in packet size, </a:t>
            </a:r>
            <a:r>
              <a:rPr lang="en-US" dirty="0" err="1" smtClean="0"/>
              <a:t>interarrival</a:t>
            </a:r>
            <a:r>
              <a:rPr lang="en-US" dirty="0" smtClean="0"/>
              <a:t> times, </a:t>
            </a:r>
            <a:r>
              <a:rPr lang="en-US" dirty="0" err="1" smtClean="0"/>
              <a:t>burstyness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Most applications send and receive traffic over wireless PHY mediums – </a:t>
            </a:r>
            <a:r>
              <a:rPr lang="en-US" dirty="0" err="1" smtClean="0"/>
              <a:t>WiFi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330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Multimedia: Varying Streaming BPS</a:t>
            </a:r>
            <a:endParaRPr lang="en-US" dirty="0"/>
          </a:p>
        </p:txBody>
      </p:sp>
      <p:pic>
        <p:nvPicPr>
          <p:cNvPr id="4" name="Picture 3" descr="fig-simulation_random_multimedia-bps-1_0_5_0_120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61" y="1610879"/>
            <a:ext cx="4975513" cy="3923859"/>
          </a:xfrm>
          <a:prstGeom prst="rect">
            <a:avLst/>
          </a:prstGeom>
        </p:spPr>
      </p:pic>
      <p:pic>
        <p:nvPicPr>
          <p:cNvPr id="5" name="Picture 4" descr="fig-simulation_random_multimedia-bps-1_0_1_0_120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993" y="1610879"/>
            <a:ext cx="5182476" cy="3886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11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streaming constraints starve other nodes in the network</a:t>
            </a:r>
          </a:p>
          <a:p>
            <a:pPr lvl="1"/>
            <a:r>
              <a:rPr lang="en-US" dirty="0" smtClean="0"/>
              <a:t>Multimedia node throughput increases and random node throughput decreases as a function of streaming quality</a:t>
            </a:r>
          </a:p>
          <a:p>
            <a:r>
              <a:rPr lang="en-US" dirty="0" smtClean="0"/>
              <a:t>Small packet sizes for random nodes aren’t affected by multimedia streaming</a:t>
            </a:r>
          </a:p>
          <a:p>
            <a:pPr lvl="1"/>
            <a:r>
              <a:rPr lang="en-US" dirty="0" smtClean="0"/>
              <a:t>Probable cause: streams of traffic are </a:t>
            </a:r>
            <a:r>
              <a:rPr lang="en-US" i="1" dirty="0" smtClean="0"/>
              <a:t>mixed together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00294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802.11 DCF function behaves differently depending on the type of traffic being transmitted</a:t>
            </a:r>
          </a:p>
          <a:p>
            <a:r>
              <a:rPr lang="en-US" dirty="0" smtClean="0"/>
              <a:t>Throughput quickly degrades as more than one node is using the channel (higher collision probability)</a:t>
            </a:r>
          </a:p>
          <a:p>
            <a:r>
              <a:rPr lang="en-US" dirty="0" smtClean="0"/>
              <a:t>Application-agnostic random </a:t>
            </a:r>
            <a:r>
              <a:rPr lang="en-US" dirty="0" err="1" smtClean="0"/>
              <a:t>backoffs</a:t>
            </a:r>
            <a:r>
              <a:rPr lang="en-US" dirty="0" smtClean="0"/>
              <a:t> are perhaps not the best choice for collision avoidance when dealing with non-multimedia streams</a:t>
            </a:r>
          </a:p>
          <a:p>
            <a:r>
              <a:rPr lang="en-US" dirty="0" smtClean="0"/>
              <a:t>Random </a:t>
            </a:r>
            <a:r>
              <a:rPr lang="en-US" dirty="0" err="1" smtClean="0"/>
              <a:t>backoffs</a:t>
            </a:r>
            <a:r>
              <a:rPr lang="en-US" dirty="0" smtClean="0"/>
              <a:t> serve multimedia traffic quite well in the presence of other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45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81" y="2706255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1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Question 1</a:t>
            </a:r>
            <a:r>
              <a:rPr lang="en-US" dirty="0" smtClean="0"/>
              <a:t>: How does the performance of CSMA/</a:t>
            </a:r>
            <a:r>
              <a:rPr lang="en-US" dirty="0" smtClean="0"/>
              <a:t>CA </a:t>
            </a:r>
            <a:r>
              <a:rPr lang="en-US" dirty="0" smtClean="0"/>
              <a:t>vary with increasingly heterogeneous traffic?</a:t>
            </a:r>
          </a:p>
          <a:p>
            <a:r>
              <a:rPr lang="en-US" b="1" dirty="0" smtClean="0"/>
              <a:t>Question 2</a:t>
            </a:r>
            <a:r>
              <a:rPr lang="en-US" dirty="0" smtClean="0"/>
              <a:t>: Is universal random </a:t>
            </a:r>
            <a:r>
              <a:rPr lang="en-US" dirty="0" err="1" smtClean="0"/>
              <a:t>backoff</a:t>
            </a:r>
            <a:r>
              <a:rPr lang="en-US" dirty="0" smtClean="0"/>
              <a:t> the best technique technique to handle collisions? </a:t>
            </a:r>
            <a:r>
              <a:rPr lang="en-US" dirty="0"/>
              <a:t>Would a deterministic avoidance scheme be better suited for heterogeneous traffic? Or maybe a hybrid approach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Question 3:</a:t>
            </a:r>
            <a:r>
              <a:rPr lang="en-US" dirty="0" smtClean="0"/>
              <a:t> Should </a:t>
            </a:r>
            <a:r>
              <a:rPr lang="en-US" dirty="0" err="1" smtClean="0"/>
              <a:t>backoffs</a:t>
            </a:r>
            <a:r>
              <a:rPr lang="en-US" dirty="0" smtClean="0"/>
              <a:t> be tailored to the type of traffic?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477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Markov models that represent varying types of traffic:</a:t>
            </a:r>
          </a:p>
          <a:p>
            <a:pPr lvl="1"/>
            <a:r>
              <a:rPr lang="en-US" dirty="0" smtClean="0"/>
              <a:t>Media streams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r>
              <a:rPr lang="en-US" dirty="0" smtClean="0"/>
              <a:t>Compute metrics for each of these models individually, i.e., </a:t>
            </a:r>
            <a:r>
              <a:rPr lang="en-US" i="1" dirty="0" smtClean="0"/>
              <a:t>with a constant conditional collision probability</a:t>
            </a:r>
          </a:p>
          <a:p>
            <a:r>
              <a:rPr lang="en-US" dirty="0" smtClean="0"/>
              <a:t>Compute metrics when different Markov models of these types are superimposed</a:t>
            </a:r>
          </a:p>
          <a:p>
            <a:r>
              <a:rPr lang="en-US" dirty="0" smtClean="0"/>
              <a:t>Analyze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9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802.11 Distributed Control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simplistic </a:t>
            </a:r>
            <a:r>
              <a:rPr lang="en-US" dirty="0"/>
              <a:t>random access scheme based on the </a:t>
            </a:r>
            <a:r>
              <a:rPr lang="en-US" dirty="0" smtClean="0"/>
              <a:t>CSMA</a:t>
            </a:r>
            <a:r>
              <a:rPr lang="en-US" dirty="0"/>
              <a:t>/</a:t>
            </a:r>
            <a:r>
              <a:rPr lang="en-US" dirty="0" smtClean="0"/>
              <a:t>CA </a:t>
            </a:r>
            <a:r>
              <a:rPr lang="en-US" dirty="0"/>
              <a:t>protocol. </a:t>
            </a:r>
            <a:endParaRPr lang="en-US" dirty="0" smtClean="0"/>
          </a:p>
          <a:p>
            <a:r>
              <a:rPr lang="en-US" dirty="0" smtClean="0"/>
              <a:t>Failed </a:t>
            </a:r>
            <a:r>
              <a:rPr lang="en-US" dirty="0"/>
              <a:t>packets are retried according to a binary exponential </a:t>
            </a:r>
            <a:r>
              <a:rPr lang="en-US" dirty="0" err="1"/>
              <a:t>backoff</a:t>
            </a:r>
            <a:r>
              <a:rPr lang="en-US" dirty="0"/>
              <a:t> rule.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/>
              <a:t>each packet transmission, the </a:t>
            </a:r>
            <a:r>
              <a:rPr lang="en-US" dirty="0" err="1"/>
              <a:t>backoff</a:t>
            </a:r>
            <a:r>
              <a:rPr lang="en-US" dirty="0"/>
              <a:t> is uniformly in the range </a:t>
            </a:r>
            <a:r>
              <a:rPr lang="en-US" dirty="0" smtClean="0"/>
              <a:t>(0</a:t>
            </a:r>
            <a:r>
              <a:rPr lang="en-US" dirty="0"/>
              <a:t>, w-</a:t>
            </a:r>
            <a:r>
              <a:rPr lang="en-US" dirty="0" smtClean="0"/>
              <a:t>1)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window </a:t>
            </a:r>
            <a:r>
              <a:rPr lang="en-US" dirty="0" smtClean="0"/>
              <a:t>w </a:t>
            </a:r>
            <a:r>
              <a:rPr lang="en-US" dirty="0"/>
              <a:t>is set to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min</a:t>
            </a:r>
            <a:r>
              <a:rPr lang="en-US" dirty="0" smtClean="0"/>
              <a:t> </a:t>
            </a:r>
            <a:r>
              <a:rPr lang="en-US" dirty="0"/>
              <a:t>to begin, and upon every failure, the </a:t>
            </a:r>
            <a:r>
              <a:rPr lang="en-US" dirty="0" err="1"/>
              <a:t>backoff</a:t>
            </a:r>
            <a:r>
              <a:rPr lang="en-US" dirty="0"/>
              <a:t> counter is doubled.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maximum </a:t>
            </a:r>
            <a:r>
              <a:rPr lang="en-US" dirty="0" err="1"/>
              <a:t>backoff</a:t>
            </a:r>
            <a:r>
              <a:rPr lang="en-US" dirty="0"/>
              <a:t> is bounded by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max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</a:t>
            </a:r>
            <a:r>
              <a:rPr lang="en-US" baseline="30000" dirty="0" smtClean="0"/>
              <a:t>m</a:t>
            </a:r>
            <a:r>
              <a:rPr lang="en-US" dirty="0" smtClean="0"/>
              <a:t>W</a:t>
            </a:r>
            <a:r>
              <a:rPr lang="en-US" baseline="-25000" dirty="0" smtClean="0"/>
              <a:t>min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Selections </a:t>
            </a:r>
            <a:r>
              <a:rPr lang="en-US" dirty="0"/>
              <a:t>of </a:t>
            </a:r>
            <a:r>
              <a:rPr lang="en-US" dirty="0" err="1"/>
              <a:t>W</a:t>
            </a:r>
            <a:r>
              <a:rPr lang="en-US" baseline="-25000" dirty="0" err="1"/>
              <a:t>min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/>
              <a:t>W</a:t>
            </a:r>
            <a:r>
              <a:rPr lang="en-US" baseline="-25000" dirty="0" err="1"/>
              <a:t>max</a:t>
            </a:r>
            <a:r>
              <a:rPr lang="en-US" dirty="0" err="1" smtClean="0"/>
              <a:t>are</a:t>
            </a:r>
            <a:r>
              <a:rPr lang="en-US" dirty="0" smtClean="0"/>
              <a:t> </a:t>
            </a:r>
            <a:r>
              <a:rPr lang="en-US" dirty="0"/>
              <a:t>dependent upon the physical layer specifications in the 802.11 </a:t>
            </a:r>
            <a:r>
              <a:rPr lang="en-US" dirty="0" smtClean="0"/>
              <a:t>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focus on three types of traffic</a:t>
            </a:r>
          </a:p>
          <a:p>
            <a:pPr lvl="1"/>
            <a:r>
              <a:rPr lang="en-US" dirty="0" smtClean="0"/>
              <a:t>Multimedia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r>
              <a:rPr lang="en-US" dirty="0" smtClean="0"/>
              <a:t>Each traffic can be characterized according to</a:t>
            </a:r>
          </a:p>
          <a:p>
            <a:pPr lvl="1"/>
            <a:r>
              <a:rPr lang="en-US" dirty="0" smtClean="0"/>
              <a:t>Packet size 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and packet queue saturation</a:t>
            </a:r>
          </a:p>
          <a:p>
            <a:pPr lvl="1"/>
            <a:r>
              <a:rPr lang="en-US" dirty="0" smtClean="0"/>
              <a:t>Type of packet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Consequence: </a:t>
            </a:r>
            <a:r>
              <a:rPr lang="en-US" dirty="0" smtClean="0"/>
              <a:t>our model needs to </a:t>
            </a:r>
            <a:r>
              <a:rPr lang="en-US" i="1" dirty="0" smtClean="0"/>
              <a:t>parameterize </a:t>
            </a:r>
            <a:r>
              <a:rPr lang="en-US" dirty="0" smtClean="0"/>
              <a:t>each of these characteristics to model each type of traffic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6602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DCF Model with Saturated Traffic</a:t>
            </a:r>
            <a:endParaRPr lang="en-US" dirty="0"/>
          </a:p>
        </p:txBody>
      </p:sp>
      <p:pic>
        <p:nvPicPr>
          <p:cNvPr id="5" name="Picture 4" descr="dcf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40" y="1417638"/>
            <a:ext cx="7562472" cy="521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4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Unsaturated Traffic</a:t>
            </a:r>
            <a:endParaRPr lang="en-US" dirty="0"/>
          </a:p>
        </p:txBody>
      </p:sp>
      <p:pic>
        <p:nvPicPr>
          <p:cNvPr id="4" name="Picture 3" descr="dcf_model_nonsatur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96" y="1173870"/>
            <a:ext cx="6079859" cy="559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3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5873</TotalTime>
  <Words>893</Words>
  <Application>Microsoft Macintosh PowerPoint</Application>
  <PresentationFormat>On-screen Show (4:3)</PresentationFormat>
  <Paragraphs>151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Coexistence of Heterogeneous Traffic in CSMA/CA Networks</vt:lpstr>
      <vt:lpstr>Agenda</vt:lpstr>
      <vt:lpstr>Traffic Trends</vt:lpstr>
      <vt:lpstr>Problem Statement</vt:lpstr>
      <vt:lpstr>Research Approach</vt:lpstr>
      <vt:lpstr>802.11 Distributed Control Function</vt:lpstr>
      <vt:lpstr>Traffic Models</vt:lpstr>
      <vt:lpstr>The DCF Model with Saturated Traffic</vt:lpstr>
      <vt:lpstr>Supporting Unsaturated Traffic</vt:lpstr>
      <vt:lpstr>Size Chain Blackbox</vt:lpstr>
      <vt:lpstr>Variable Packet Size</vt:lpstr>
      <vt:lpstr>Interarrival Time</vt:lpstr>
      <vt:lpstr>Varying Packet Types</vt:lpstr>
      <vt:lpstr>Web Traffic</vt:lpstr>
      <vt:lpstr>Web Traffic Illustrated</vt:lpstr>
      <vt:lpstr>File Downloads</vt:lpstr>
      <vt:lpstr>File Downloads Illustrated</vt:lpstr>
      <vt:lpstr>Multimedia Traffic</vt:lpstr>
      <vt:lpstr>Multimedia Illustrated</vt:lpstr>
      <vt:lpstr>All Together</vt:lpstr>
      <vt:lpstr>Experimental Metrics</vt:lpstr>
      <vt:lpstr>The Case for Small Backoffs</vt:lpstr>
      <vt:lpstr>The Case for Few Nodes</vt:lpstr>
      <vt:lpstr>Experimental Setup</vt:lpstr>
      <vt:lpstr>File Downloads: Varying Interarrival Time</vt:lpstr>
      <vt:lpstr>File Downloads: Varying Packet Size</vt:lpstr>
      <vt:lpstr>Observations</vt:lpstr>
      <vt:lpstr>Web Browsing: Probability of Varying Interarrival </vt:lpstr>
      <vt:lpstr>Observations</vt:lpstr>
      <vt:lpstr>Multimedia: Varying Streaming BPS</vt:lpstr>
      <vt:lpstr>Observations</vt:lpstr>
      <vt:lpstr>Conclusions</vt:lpstr>
      <vt:lpstr>Questions?</vt:lpstr>
    </vt:vector>
  </TitlesOfParts>
  <Company>PARC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Coexistence of Heterogeneous Traffic in CDMA/CA Networks</dc:title>
  <dc:creator>Christopher Wood</dc:creator>
  <cp:lastModifiedBy>Christopher Wood</cp:lastModifiedBy>
  <cp:revision>136</cp:revision>
  <dcterms:created xsi:type="dcterms:W3CDTF">2015-02-20T00:49:42Z</dcterms:created>
  <dcterms:modified xsi:type="dcterms:W3CDTF">2015-03-09T23:08:33Z</dcterms:modified>
</cp:coreProperties>
</file>