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1" r:id="rId5"/>
    <p:sldId id="262" r:id="rId6"/>
    <p:sldId id="259" r:id="rId7"/>
    <p:sldId id="298" r:id="rId8"/>
    <p:sldId id="299" r:id="rId9"/>
    <p:sldId id="260" r:id="rId10"/>
    <p:sldId id="263" r:id="rId11"/>
    <p:sldId id="292" r:id="rId12"/>
    <p:sldId id="293" r:id="rId13"/>
    <p:sldId id="300" r:id="rId14"/>
    <p:sldId id="295" r:id="rId15"/>
    <p:sldId id="301" r:id="rId16"/>
    <p:sldId id="296" r:id="rId17"/>
    <p:sldId id="264" r:id="rId18"/>
    <p:sldId id="271" r:id="rId19"/>
    <p:sldId id="297" r:id="rId20"/>
    <p:sldId id="266" r:id="rId21"/>
    <p:sldId id="273" r:id="rId22"/>
    <p:sldId id="267" r:id="rId23"/>
    <p:sldId id="274" r:id="rId24"/>
    <p:sldId id="268" r:id="rId25"/>
    <p:sldId id="302" r:id="rId26"/>
    <p:sldId id="275" r:id="rId27"/>
    <p:sldId id="278" r:id="rId28"/>
    <p:sldId id="276" r:id="rId29"/>
    <p:sldId id="277" r:id="rId30"/>
    <p:sldId id="279" r:id="rId31"/>
    <p:sldId id="282" r:id="rId32"/>
    <p:sldId id="281" r:id="rId33"/>
    <p:sldId id="288" r:id="rId34"/>
    <p:sldId id="283" r:id="rId35"/>
    <p:sldId id="289" r:id="rId36"/>
    <p:sldId id="285" r:id="rId37"/>
    <p:sldId id="290" r:id="rId38"/>
    <p:sldId id="287" r:id="rId39"/>
    <p:sldId id="29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0CA93-770D-5346-B8C8-0E7C9C8E8EDB}" type="datetimeFigureOut">
              <a:rPr lang="en-US" smtClean="0"/>
              <a:t>3/10/15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D681-2043-5F43-A640-05D49BF5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D681-2043-5F43-A640-05D49BF573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CSMA/CA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Unsaturated Traffic</a:t>
            </a:r>
            <a:endParaRPr lang="en-US" dirty="0"/>
          </a:p>
        </p:txBody>
      </p:sp>
      <p:pic>
        <p:nvPicPr>
          <p:cNvPr id="4" name="Picture 3" descr="dcf_model_nonsatu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6" y="1173870"/>
            <a:ext cx="6079859" cy="55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more complex DCF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57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Adding features adds new dimensions to the 2D DCF</a:t>
            </a:r>
          </a:p>
          <a:p>
            <a:r>
              <a:rPr lang="en-US" sz="2400" dirty="0" smtClean="0"/>
              <a:t>Create small Markov models</a:t>
            </a:r>
          </a:p>
          <a:p>
            <a:pPr lvl="1"/>
            <a:r>
              <a:rPr lang="en-US" sz="2400" dirty="0" smtClean="0"/>
              <a:t>Treat each as a black box</a:t>
            </a:r>
          </a:p>
          <a:p>
            <a:pPr lvl="1"/>
            <a:r>
              <a:rPr lang="en-US" sz="2400" dirty="0" smtClean="0"/>
              <a:t>Connect them through instantaneous transitions</a:t>
            </a:r>
          </a:p>
          <a:p>
            <a:r>
              <a:rPr lang="en-US" sz="2400" dirty="0" smtClean="0"/>
              <a:t>Compressible states</a:t>
            </a:r>
          </a:p>
          <a:p>
            <a:pPr lvl="1"/>
            <a:r>
              <a:rPr lang="en-US" sz="2400" dirty="0" smtClean="0"/>
              <a:t>Temporary logical states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67820" y="4603360"/>
            <a:ext cx="176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Markov Models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870" y="4972692"/>
            <a:ext cx="2614773" cy="15924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7820" y="5239820"/>
            <a:ext cx="308225" cy="3082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5559" y="5661060"/>
            <a:ext cx="308225" cy="3082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28445" y="5690171"/>
            <a:ext cx="308225" cy="3082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11331" y="5690170"/>
            <a:ext cx="308225" cy="3082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2195245" y="5239820"/>
            <a:ext cx="455488" cy="359595"/>
          </a:xfrm>
          <a:prstGeom prst="triangl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2195245" y="5902503"/>
            <a:ext cx="455488" cy="359595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78840" y="4972692"/>
            <a:ext cx="1510302" cy="8715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0"/>
            <a:endCxn id="12" idx="2"/>
          </p:cNvCxnSpPr>
          <p:nvPr/>
        </p:nvCxnSpPr>
        <p:spPr>
          <a:xfrm>
            <a:off x="4833991" y="4972692"/>
            <a:ext cx="0" cy="871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1"/>
            <a:endCxn id="12" idx="3"/>
          </p:cNvCxnSpPr>
          <p:nvPr/>
        </p:nvCxnSpPr>
        <p:spPr>
          <a:xfrm>
            <a:off x="4078840" y="5408487"/>
            <a:ext cx="151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07613" y="4972692"/>
            <a:ext cx="0" cy="871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19272" y="4972692"/>
            <a:ext cx="0" cy="871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78840" y="5123378"/>
            <a:ext cx="151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78840" y="5661060"/>
            <a:ext cx="151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27469" y="4603360"/>
            <a:ext cx="188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Transition Matrix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6575461" y="4972692"/>
            <a:ext cx="1150705" cy="1109608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67927" y="4518257"/>
            <a:ext cx="11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3411020" y="5239820"/>
            <a:ext cx="534256" cy="1797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815173" y="5239820"/>
            <a:ext cx="534256" cy="1797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995864" y="5239819"/>
            <a:ext cx="534256" cy="1797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0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States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>
            <a:off x="4559643" y="1690688"/>
            <a:ext cx="12357" cy="49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86698" y="2508423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6698" y="5156888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4635" y="2458995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37072" y="3690679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7072" y="4922363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616293" y="2947088"/>
            <a:ext cx="1070405" cy="12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293" y="4154057"/>
            <a:ext cx="2520779" cy="100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6293" y="4203485"/>
            <a:ext cx="1070405" cy="139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1116" y="368122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38" y="294708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8149" y="416310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09810" y="473769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2344694" y="2947087"/>
            <a:ext cx="7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1" idx="2"/>
          </p:cNvCxnSpPr>
          <p:nvPr/>
        </p:nvCxnSpPr>
        <p:spPr>
          <a:xfrm>
            <a:off x="2344695" y="2947087"/>
            <a:ext cx="792377" cy="12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9045" y="25430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97646" y="31857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3"/>
            <a:endCxn id="12" idx="2"/>
          </p:cNvCxnSpPr>
          <p:nvPr/>
        </p:nvCxnSpPr>
        <p:spPr>
          <a:xfrm flipV="1">
            <a:off x="2344695" y="5385742"/>
            <a:ext cx="792377" cy="20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9045" y="538574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5367" y="1495248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Uncompressed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2692" y="1982912"/>
            <a:ext cx="3421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s, a, b, c: Traditional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x1, x2: Compressible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“execution time”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32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States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>
            <a:off x="4559643" y="1690688"/>
            <a:ext cx="12357" cy="49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86698" y="2508423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6698" y="5156888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4635" y="2458995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37072" y="3690679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7072" y="4922363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616293" y="2947088"/>
            <a:ext cx="1070405" cy="12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293" y="4154057"/>
            <a:ext cx="2520779" cy="100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6293" y="4203485"/>
            <a:ext cx="1070405" cy="139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1116" y="368122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38" y="294708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8149" y="416310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09810" y="473769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2344694" y="2947087"/>
            <a:ext cx="7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1" idx="2"/>
          </p:cNvCxnSpPr>
          <p:nvPr/>
        </p:nvCxnSpPr>
        <p:spPr>
          <a:xfrm>
            <a:off x="2344695" y="2947087"/>
            <a:ext cx="792377" cy="12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9045" y="25430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97646" y="31857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3"/>
            <a:endCxn id="12" idx="2"/>
          </p:cNvCxnSpPr>
          <p:nvPr/>
        </p:nvCxnSpPr>
        <p:spPr>
          <a:xfrm flipV="1">
            <a:off x="2344695" y="5385742"/>
            <a:ext cx="792377" cy="20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9045" y="538574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730696" y="2452816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763132" y="368450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763132" y="4916184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242354" y="2912420"/>
            <a:ext cx="2403778" cy="123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907177" y="3675041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17431" y="5290714"/>
            <a:ext cx="224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 + 0.25 * 1.0 = 0.5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30578" y="2536409"/>
            <a:ext cx="15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0.8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63015" y="3670318"/>
            <a:ext cx="15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0.2 = 0.1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99504" y="4289482"/>
            <a:ext cx="2463629" cy="109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254710" y="4138418"/>
            <a:ext cx="2475986" cy="5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5367" y="1495248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Uncompressed Model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83211" y="1459932"/>
            <a:ext cx="200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Compressed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6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98" y="272523"/>
            <a:ext cx="8229600" cy="1143000"/>
          </a:xfrm>
        </p:spPr>
        <p:txBody>
          <a:bodyPr/>
          <a:lstStyle/>
          <a:p>
            <a:r>
              <a:rPr lang="en-US" dirty="0" smtClean="0"/>
              <a:t>Compressible DCF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8135" y="1274439"/>
            <a:ext cx="422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states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62895" y="3258759"/>
            <a:ext cx="52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62998" y="28604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35066" y="2860461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62998" y="48353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35066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207134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79202" y="4835359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88379" y="2271311"/>
            <a:ext cx="1152578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5"/>
          </p:cNvCxnSpPr>
          <p:nvPr/>
        </p:nvCxnSpPr>
        <p:spPr>
          <a:xfrm>
            <a:off x="5172954" y="3540401"/>
            <a:ext cx="416090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60447" y="4297311"/>
            <a:ext cx="379738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92664" y="4297311"/>
            <a:ext cx="36687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79796" y="4213624"/>
            <a:ext cx="1626290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0185" y="4213626"/>
            <a:ext cx="3040655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80998" y="3258759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380998" y="5233658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649515" y="5233658"/>
            <a:ext cx="41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19093" y="5233658"/>
            <a:ext cx="3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172954" y="5631959"/>
            <a:ext cx="416090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589043" y="5707815"/>
            <a:ext cx="577754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620380" y="5707814"/>
            <a:ext cx="1836935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589043" y="5707814"/>
            <a:ext cx="309179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240641" y="3909922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60447" y="1967607"/>
            <a:ext cx="103049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success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63169" y="2955056"/>
            <a:ext cx="1025211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20835" y="6009856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 flipV="1">
            <a:off x="4961723" y="2271310"/>
            <a:ext cx="298724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</p:cNvCxnSpPr>
          <p:nvPr/>
        </p:nvCxnSpPr>
        <p:spPr>
          <a:xfrm flipH="1">
            <a:off x="5220836" y="2575013"/>
            <a:ext cx="554860" cy="3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</p:cNvCxnSpPr>
          <p:nvPr/>
        </p:nvCxnSpPr>
        <p:spPr>
          <a:xfrm>
            <a:off x="5775696" y="2575013"/>
            <a:ext cx="283838" cy="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3988380" y="325875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4"/>
          </p:cNvCxnSpPr>
          <p:nvPr/>
        </p:nvCxnSpPr>
        <p:spPr>
          <a:xfrm>
            <a:off x="4961723" y="5631960"/>
            <a:ext cx="21123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2"/>
          </p:cNvCxnSpPr>
          <p:nvPr/>
        </p:nvCxnSpPr>
        <p:spPr>
          <a:xfrm flipV="1">
            <a:off x="4961723" y="2575013"/>
            <a:ext cx="813973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5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98" y="272523"/>
            <a:ext cx="8229600" cy="1143000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8135" y="1274439"/>
            <a:ext cx="422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Orange: </a:t>
            </a:r>
            <a:r>
              <a:rPr lang="en-US" sz="1600" dirty="0" err="1" smtClean="0"/>
              <a:t>Interarrival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960334" y="474299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852665" y="472700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4995" y="472700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6"/>
            <a:endCxn id="37" idx="2"/>
          </p:cNvCxnSpPr>
          <p:nvPr/>
        </p:nvCxnSpPr>
        <p:spPr>
          <a:xfrm flipV="1">
            <a:off x="1557783" y="5125301"/>
            <a:ext cx="294882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2450114" y="5125301"/>
            <a:ext cx="29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flipH="1">
            <a:off x="1259059" y="3909922"/>
            <a:ext cx="1015196" cy="8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0"/>
          </p:cNvCxnSpPr>
          <p:nvPr/>
        </p:nvCxnSpPr>
        <p:spPr>
          <a:xfrm flipH="1">
            <a:off x="2151389" y="3866167"/>
            <a:ext cx="169223" cy="86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0"/>
          </p:cNvCxnSpPr>
          <p:nvPr/>
        </p:nvCxnSpPr>
        <p:spPr>
          <a:xfrm>
            <a:off x="2320612" y="3909922"/>
            <a:ext cx="723108" cy="81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2966" y="3703284"/>
            <a:ext cx="1002029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interarrival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320612" y="3258759"/>
            <a:ext cx="868679" cy="3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62895" y="3258759"/>
            <a:ext cx="52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6"/>
          </p:cNvCxnSpPr>
          <p:nvPr/>
        </p:nvCxnSpPr>
        <p:spPr>
          <a:xfrm flipV="1">
            <a:off x="3342444" y="3398166"/>
            <a:ext cx="1248702" cy="17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62998" y="28604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35066" y="2860461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62998" y="48353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35066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207134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79202" y="4835359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88379" y="2271311"/>
            <a:ext cx="1152578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5"/>
          </p:cNvCxnSpPr>
          <p:nvPr/>
        </p:nvCxnSpPr>
        <p:spPr>
          <a:xfrm>
            <a:off x="5172954" y="3540401"/>
            <a:ext cx="416090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60447" y="4297311"/>
            <a:ext cx="379738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92664" y="4297311"/>
            <a:ext cx="36687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79796" y="4213624"/>
            <a:ext cx="1626290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0185" y="4213626"/>
            <a:ext cx="3040655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80998" y="3258759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380998" y="5233658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649515" y="5233658"/>
            <a:ext cx="41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19093" y="5233658"/>
            <a:ext cx="3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172954" y="5631959"/>
            <a:ext cx="416090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589043" y="5707815"/>
            <a:ext cx="577754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620380" y="5707814"/>
            <a:ext cx="1836935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589043" y="5707814"/>
            <a:ext cx="309179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240641" y="3909922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60447" y="1967607"/>
            <a:ext cx="103049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success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63169" y="2955056"/>
            <a:ext cx="1025211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20835" y="6009856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 flipV="1">
            <a:off x="4961723" y="2271310"/>
            <a:ext cx="298724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</p:cNvCxnSpPr>
          <p:nvPr/>
        </p:nvCxnSpPr>
        <p:spPr>
          <a:xfrm flipH="1">
            <a:off x="5220836" y="2575013"/>
            <a:ext cx="554860" cy="3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</p:cNvCxnSpPr>
          <p:nvPr/>
        </p:nvCxnSpPr>
        <p:spPr>
          <a:xfrm>
            <a:off x="5775696" y="2575013"/>
            <a:ext cx="283838" cy="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3988380" y="325875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4"/>
          </p:cNvCxnSpPr>
          <p:nvPr/>
        </p:nvCxnSpPr>
        <p:spPr>
          <a:xfrm>
            <a:off x="4961723" y="5631960"/>
            <a:ext cx="21123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2"/>
          </p:cNvCxnSpPr>
          <p:nvPr/>
        </p:nvCxnSpPr>
        <p:spPr>
          <a:xfrm flipV="1">
            <a:off x="4961723" y="2575013"/>
            <a:ext cx="813973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06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</a:t>
            </a:r>
            <a:r>
              <a:rPr lang="en-US" dirty="0" err="1" smtClean="0"/>
              <a:t>Packetsize</a:t>
            </a:r>
            <a:r>
              <a:rPr lang="en-US" dirty="0" smtClean="0"/>
              <a:t> Chains</a:t>
            </a:r>
            <a:br>
              <a:rPr lang="en-US" dirty="0" smtClean="0"/>
            </a:br>
            <a:r>
              <a:rPr lang="en-US" dirty="0" smtClean="0"/>
              <a:t>(a new dimension)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7" idx="1"/>
            <a:endCxn id="41" idx="0"/>
          </p:cNvCxnSpPr>
          <p:nvPr/>
        </p:nvCxnSpPr>
        <p:spPr>
          <a:xfrm flipH="1">
            <a:off x="1625941" y="2754811"/>
            <a:ext cx="2153041" cy="13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2"/>
            <a:endCxn id="49" idx="0"/>
          </p:cNvCxnSpPr>
          <p:nvPr/>
        </p:nvCxnSpPr>
        <p:spPr>
          <a:xfrm flipH="1">
            <a:off x="4084522" y="3058514"/>
            <a:ext cx="139278" cy="111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52363" y="4583972"/>
            <a:ext cx="816108" cy="3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78982" y="2451108"/>
            <a:ext cx="889635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26160" y="514035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218491" y="512436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110821" y="512436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6"/>
            <a:endCxn id="37" idx="2"/>
          </p:cNvCxnSpPr>
          <p:nvPr/>
        </p:nvCxnSpPr>
        <p:spPr>
          <a:xfrm flipV="1">
            <a:off x="923609" y="5522667"/>
            <a:ext cx="294882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1815939" y="5522667"/>
            <a:ext cx="29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flipH="1">
            <a:off x="624884" y="4307288"/>
            <a:ext cx="1015196" cy="8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0"/>
          </p:cNvCxnSpPr>
          <p:nvPr/>
        </p:nvCxnSpPr>
        <p:spPr>
          <a:xfrm flipH="1">
            <a:off x="1517215" y="4263533"/>
            <a:ext cx="169223" cy="86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0"/>
          </p:cNvCxnSpPr>
          <p:nvPr/>
        </p:nvCxnSpPr>
        <p:spPr>
          <a:xfrm>
            <a:off x="1686438" y="4307288"/>
            <a:ext cx="723108" cy="81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54155" y="4100650"/>
            <a:ext cx="1343572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interarrival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5226" y="1291216"/>
            <a:ext cx="305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Orange: </a:t>
            </a:r>
            <a:r>
              <a:rPr lang="en-US" sz="1600" dirty="0" err="1" smtClean="0"/>
              <a:t>Interarrival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Red: Packet Size</a:t>
            </a:r>
            <a:endParaRPr lang="en-US" sz="1600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7028081" y="3804531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989714" y="3393607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647307" y="3691354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6894642" y="3490264"/>
            <a:ext cx="95072" cy="18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6" idx="2"/>
          </p:cNvCxnSpPr>
          <p:nvPr/>
        </p:nvCxnSpPr>
        <p:spPr>
          <a:xfrm flipH="1">
            <a:off x="6977107" y="3586921"/>
            <a:ext cx="139766" cy="12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2"/>
          </p:cNvCxnSpPr>
          <p:nvPr/>
        </p:nvCxnSpPr>
        <p:spPr>
          <a:xfrm>
            <a:off x="7116873" y="3586921"/>
            <a:ext cx="127159" cy="8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799569" y="3677768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7204420" y="3677768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6799569" y="4306304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7204420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7609270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8014121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7" name="Straight Arrow Connector 136"/>
          <p:cNvCxnSpPr>
            <a:stCxn id="131" idx="5"/>
          </p:cNvCxnSpPr>
          <p:nvPr/>
        </p:nvCxnSpPr>
        <p:spPr>
          <a:xfrm>
            <a:off x="6961869" y="3894167"/>
            <a:ext cx="132425" cy="1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6989714" y="4135063"/>
            <a:ext cx="120856" cy="20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127272" y="4135063"/>
            <a:ext cx="116761" cy="1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123177" y="4108429"/>
            <a:ext cx="517586" cy="18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110570" y="4108429"/>
            <a:ext cx="967724" cy="1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7028081" y="4433066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7431801" y="4433066"/>
            <a:ext cx="130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7835859" y="4433066"/>
            <a:ext cx="12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6961869" y="4559830"/>
            <a:ext cx="132425" cy="21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7094294" y="4583972"/>
            <a:ext cx="183877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7104267" y="4583972"/>
            <a:ext cx="584626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7094294" y="4583972"/>
            <a:ext cx="984001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983411" y="4011772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977108" y="4680101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/>
          <p:cNvCxnSpPr>
            <a:stCxn id="133" idx="4"/>
          </p:cNvCxnSpPr>
          <p:nvPr/>
        </p:nvCxnSpPr>
        <p:spPr>
          <a:xfrm>
            <a:off x="6894642" y="4559831"/>
            <a:ext cx="67226" cy="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6894642" y="3647398"/>
            <a:ext cx="179414" cy="64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6513312" y="3680284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6263351" y="3680284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/>
          <p:cNvCxnSpPr>
            <a:stCxn id="154" idx="6"/>
            <a:endCxn id="153" idx="2"/>
          </p:cNvCxnSpPr>
          <p:nvPr/>
        </p:nvCxnSpPr>
        <p:spPr>
          <a:xfrm>
            <a:off x="6453496" y="3807047"/>
            <a:ext cx="59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6"/>
            <a:endCxn id="131" idx="2"/>
          </p:cNvCxnSpPr>
          <p:nvPr/>
        </p:nvCxnSpPr>
        <p:spPr>
          <a:xfrm flipV="1">
            <a:off x="6703457" y="3804532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6514721" y="4306303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6264760" y="4306303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Arrow Connector 162"/>
          <p:cNvCxnSpPr>
            <a:stCxn id="160" idx="6"/>
            <a:endCxn id="159" idx="2"/>
          </p:cNvCxnSpPr>
          <p:nvPr/>
        </p:nvCxnSpPr>
        <p:spPr>
          <a:xfrm>
            <a:off x="6454905" y="4433066"/>
            <a:ext cx="59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9" idx="6"/>
          </p:cNvCxnSpPr>
          <p:nvPr/>
        </p:nvCxnSpPr>
        <p:spPr>
          <a:xfrm flipV="1">
            <a:off x="6704866" y="4430551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27" idx="3"/>
          </p:cNvCxnSpPr>
          <p:nvPr/>
        </p:nvCxnSpPr>
        <p:spPr>
          <a:xfrm>
            <a:off x="5901626" y="3788012"/>
            <a:ext cx="106397" cy="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042004" y="2222404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7003637" y="1811480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661230" y="2109227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908565" y="1908137"/>
            <a:ext cx="95072" cy="18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8" idx="2"/>
          </p:cNvCxnSpPr>
          <p:nvPr/>
        </p:nvCxnSpPr>
        <p:spPr>
          <a:xfrm flipH="1">
            <a:off x="6991030" y="2004794"/>
            <a:ext cx="139766" cy="12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8" idx="2"/>
          </p:cNvCxnSpPr>
          <p:nvPr/>
        </p:nvCxnSpPr>
        <p:spPr>
          <a:xfrm>
            <a:off x="7130796" y="2004794"/>
            <a:ext cx="127159" cy="8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6813492" y="2095641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/>
          <p:cNvSpPr/>
          <p:nvPr/>
        </p:nvSpPr>
        <p:spPr>
          <a:xfrm>
            <a:off x="7218343" y="2095641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6813492" y="2724177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7218343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/>
          <p:cNvSpPr/>
          <p:nvPr/>
        </p:nvSpPr>
        <p:spPr>
          <a:xfrm>
            <a:off x="7623193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8028044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9" name="Straight Arrow Connector 178"/>
          <p:cNvCxnSpPr>
            <a:stCxn id="173" idx="5"/>
          </p:cNvCxnSpPr>
          <p:nvPr/>
        </p:nvCxnSpPr>
        <p:spPr>
          <a:xfrm>
            <a:off x="6975792" y="2312040"/>
            <a:ext cx="132425" cy="1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7003637" y="2552936"/>
            <a:ext cx="120856" cy="20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141195" y="2552936"/>
            <a:ext cx="116761" cy="1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137100" y="2526302"/>
            <a:ext cx="517586" cy="18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124493" y="2526302"/>
            <a:ext cx="967724" cy="1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7042004" y="2850939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7445724" y="2850939"/>
            <a:ext cx="130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7849782" y="2850939"/>
            <a:ext cx="12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 flipV="1">
            <a:off x="6975792" y="2977703"/>
            <a:ext cx="132425" cy="21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7108217" y="3001845"/>
            <a:ext cx="183877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7118190" y="3001845"/>
            <a:ext cx="584626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7108217" y="3001845"/>
            <a:ext cx="984001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6997334" y="2429645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991031" y="3097974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/>
          <p:cNvCxnSpPr>
            <a:stCxn id="175" idx="4"/>
          </p:cNvCxnSpPr>
          <p:nvPr/>
        </p:nvCxnSpPr>
        <p:spPr>
          <a:xfrm>
            <a:off x="6908565" y="2977704"/>
            <a:ext cx="67226" cy="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6908565" y="2065271"/>
            <a:ext cx="179414" cy="64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6527235" y="2098157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Arrow Connector 199"/>
          <p:cNvCxnSpPr>
            <a:stCxn id="195" idx="6"/>
            <a:endCxn id="173" idx="2"/>
          </p:cNvCxnSpPr>
          <p:nvPr/>
        </p:nvCxnSpPr>
        <p:spPr>
          <a:xfrm flipV="1">
            <a:off x="6717380" y="2222405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6528644" y="2724176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6" name="Straight Arrow Connector 205"/>
          <p:cNvCxnSpPr>
            <a:stCxn id="201" idx="6"/>
          </p:cNvCxnSpPr>
          <p:nvPr/>
        </p:nvCxnSpPr>
        <p:spPr>
          <a:xfrm flipV="1">
            <a:off x="6718789" y="2848424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69" idx="3"/>
            <a:endCxn id="195" idx="2"/>
          </p:cNvCxnSpPr>
          <p:nvPr/>
        </p:nvCxnSpPr>
        <p:spPr>
          <a:xfrm>
            <a:off x="5915549" y="2205884"/>
            <a:ext cx="611686" cy="1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5644839" y="1690688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638140" y="3302413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638625" y="4944192"/>
            <a:ext cx="2649634" cy="1616954"/>
            <a:chOff x="5638625" y="4944192"/>
            <a:chExt cx="2649634" cy="161695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7025614" y="5358285"/>
              <a:ext cx="15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987247" y="4947361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44840" y="5245108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892174" y="5044018"/>
              <a:ext cx="95072" cy="18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</p:cNvCxnSpPr>
            <p:nvPr/>
          </p:nvCxnSpPr>
          <p:spPr>
            <a:xfrm flipH="1">
              <a:off x="6974640" y="5140675"/>
              <a:ext cx="139766" cy="12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2"/>
            </p:cNvCxnSpPr>
            <p:nvPr/>
          </p:nvCxnSpPr>
          <p:spPr>
            <a:xfrm>
              <a:off x="7114407" y="5140675"/>
              <a:ext cx="127159" cy="89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6797102" y="5231522"/>
              <a:ext cx="190145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201953" y="5231522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97102" y="5860058"/>
              <a:ext cx="190145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201953" y="5860057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606803" y="5860057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011654" y="5860057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/>
            <p:cNvCxnSpPr>
              <a:stCxn id="5" idx="5"/>
            </p:cNvCxnSpPr>
            <p:nvPr/>
          </p:nvCxnSpPr>
          <p:spPr>
            <a:xfrm>
              <a:off x="6959402" y="5447921"/>
              <a:ext cx="132426" cy="10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987247" y="5688817"/>
              <a:ext cx="120856" cy="20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124805" y="5688817"/>
              <a:ext cx="116760" cy="17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120710" y="5662183"/>
              <a:ext cx="517586" cy="180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108103" y="5662183"/>
              <a:ext cx="967724" cy="16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25614" y="5986820"/>
              <a:ext cx="15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7429334" y="5986820"/>
              <a:ext cx="1307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7833393" y="5986820"/>
              <a:ext cx="125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6959402" y="6113584"/>
              <a:ext cx="132426" cy="216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091827" y="6137726"/>
              <a:ext cx="183877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101800" y="6137726"/>
              <a:ext cx="584626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091827" y="6137726"/>
              <a:ext cx="984001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980944" y="5565526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74641" y="6233855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7" idx="4"/>
            </p:cNvCxnSpPr>
            <p:nvPr/>
          </p:nvCxnSpPr>
          <p:spPr>
            <a:xfrm>
              <a:off x="6892175" y="6113585"/>
              <a:ext cx="67227" cy="108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892174" y="5201152"/>
              <a:ext cx="179414" cy="642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510845" y="5234038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260884" y="5234038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6005557" y="5229656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Arrow Connector 67"/>
            <p:cNvCxnSpPr>
              <a:stCxn id="63" idx="6"/>
              <a:endCxn id="62" idx="2"/>
            </p:cNvCxnSpPr>
            <p:nvPr/>
          </p:nvCxnSpPr>
          <p:spPr>
            <a:xfrm>
              <a:off x="6195702" y="5356420"/>
              <a:ext cx="65182" cy="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2" idx="6"/>
              <a:endCxn id="61" idx="2"/>
            </p:cNvCxnSpPr>
            <p:nvPr/>
          </p:nvCxnSpPr>
          <p:spPr>
            <a:xfrm>
              <a:off x="6451029" y="5360801"/>
              <a:ext cx="598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1" idx="6"/>
              <a:endCxn id="5" idx="2"/>
            </p:cNvCxnSpPr>
            <p:nvPr/>
          </p:nvCxnSpPr>
          <p:spPr>
            <a:xfrm flipV="1">
              <a:off x="6700990" y="5358286"/>
              <a:ext cx="96113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6512254" y="5860057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6262293" y="5860057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6006966" y="5855675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Arrow Connector 75"/>
            <p:cNvCxnSpPr>
              <a:stCxn id="75" idx="6"/>
              <a:endCxn id="74" idx="2"/>
            </p:cNvCxnSpPr>
            <p:nvPr/>
          </p:nvCxnSpPr>
          <p:spPr>
            <a:xfrm>
              <a:off x="6197111" y="5982439"/>
              <a:ext cx="65182" cy="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4" idx="6"/>
              <a:endCxn id="73" idx="2"/>
            </p:cNvCxnSpPr>
            <p:nvPr/>
          </p:nvCxnSpPr>
          <p:spPr>
            <a:xfrm>
              <a:off x="6452438" y="5986820"/>
              <a:ext cx="598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3" idx="6"/>
            </p:cNvCxnSpPr>
            <p:nvPr/>
          </p:nvCxnSpPr>
          <p:spPr>
            <a:xfrm flipV="1">
              <a:off x="6702399" y="5984305"/>
              <a:ext cx="96113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7" idx="3"/>
              <a:endCxn id="63" idx="2"/>
            </p:cNvCxnSpPr>
            <p:nvPr/>
          </p:nvCxnSpPr>
          <p:spPr>
            <a:xfrm>
              <a:off x="5899159" y="5341766"/>
              <a:ext cx="106398" cy="14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 212"/>
            <p:cNvSpPr/>
            <p:nvPr/>
          </p:nvSpPr>
          <p:spPr>
            <a:xfrm>
              <a:off x="5638625" y="4944192"/>
              <a:ext cx="2649634" cy="16169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2" name="Straight Arrow Connector 221"/>
          <p:cNvCxnSpPr/>
          <p:nvPr/>
        </p:nvCxnSpPr>
        <p:spPr>
          <a:xfrm flipV="1">
            <a:off x="3947984" y="2222405"/>
            <a:ext cx="1690156" cy="220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3929515" y="3781480"/>
            <a:ext cx="1631978" cy="69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3921504" y="4533072"/>
            <a:ext cx="1638351" cy="7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15216" y="4169350"/>
            <a:ext cx="1538611" cy="9550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 size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0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Packet Size</a:t>
            </a:r>
            <a:endParaRPr lang="en-US" dirty="0"/>
          </a:p>
        </p:txBody>
      </p:sp>
      <p:pic>
        <p:nvPicPr>
          <p:cNvPr id="4" name="Picture 3" descr="dcf_model_unsaturated_varpkt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3" y="1337442"/>
            <a:ext cx="6869881" cy="53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Packet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Packet types differ in size and frequency of arrival</a:t>
            </a:r>
          </a:p>
          <a:p>
            <a:pPr lvl="1"/>
            <a:r>
              <a:rPr lang="en-US" sz="2400" dirty="0" smtClean="0"/>
              <a:t>I-Frame packets are larger but less frequent. B/P-Frame packets are more numerous but smaller</a:t>
            </a:r>
          </a:p>
          <a:p>
            <a:pPr lvl="1"/>
            <a:r>
              <a:rPr lang="en-US" sz="2400" dirty="0" smtClean="0"/>
              <a:t>Web traffic may download a small HTML file followed by many large images.</a:t>
            </a:r>
          </a:p>
          <a:p>
            <a:pPr lvl="1"/>
            <a:r>
              <a:rPr lang="en-US" sz="2400" dirty="0" smtClean="0"/>
              <a:t>Each packet type has a “fixed” packet size, decided at the beginning of the lifetime of the packet</a:t>
            </a:r>
          </a:p>
          <a:p>
            <a:pPr lvl="2"/>
            <a:r>
              <a:rPr lang="en-US" sz="2000" dirty="0" smtClean="0"/>
              <a:t>Fixed for the lifetime of the duration, but “calculated” through the </a:t>
            </a:r>
            <a:r>
              <a:rPr lang="en-US" sz="2000" dirty="0" err="1" smtClean="0"/>
              <a:t>markov</a:t>
            </a:r>
            <a:r>
              <a:rPr lang="en-US" sz="2000" dirty="0" smtClean="0"/>
              <a:t> model</a:t>
            </a:r>
            <a:endParaRPr lang="en-US" sz="2400" dirty="0" smtClean="0"/>
          </a:p>
          <a:p>
            <a:r>
              <a:rPr lang="en-US" sz="2400" dirty="0" smtClean="0"/>
              <a:t>Packet type transitions may be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55230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focus on three types of traffic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Web browsing</a:t>
            </a:r>
          </a:p>
          <a:p>
            <a:pPr lvl="1"/>
            <a:r>
              <a:rPr lang="en-US" dirty="0"/>
              <a:t>File downloads</a:t>
            </a:r>
          </a:p>
          <a:p>
            <a:r>
              <a:rPr lang="en-US" dirty="0"/>
              <a:t>Each traffic can be characterized according to</a:t>
            </a:r>
          </a:p>
          <a:p>
            <a:pPr lvl="1"/>
            <a:r>
              <a:rPr lang="en-US" dirty="0"/>
              <a:t>Packet size </a:t>
            </a:r>
            <a:r>
              <a:rPr lang="en-US" dirty="0" smtClean="0"/>
              <a:t>(bytes per transmission)</a:t>
            </a:r>
            <a:endParaRPr lang="en-US" dirty="0"/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</a:t>
            </a:r>
            <a:r>
              <a:rPr lang="en-US" dirty="0"/>
              <a:t>time </a:t>
            </a:r>
            <a:r>
              <a:rPr lang="en-US" dirty="0" smtClean="0"/>
              <a:t>(between successful transmissions)</a:t>
            </a:r>
          </a:p>
          <a:p>
            <a:pPr lvl="1"/>
            <a:r>
              <a:rPr lang="en-US" dirty="0" smtClean="0"/>
              <a:t>Packet </a:t>
            </a:r>
            <a:r>
              <a:rPr lang="en-US" dirty="0"/>
              <a:t>queue </a:t>
            </a:r>
            <a:r>
              <a:rPr lang="en-US" dirty="0" smtClean="0"/>
              <a:t>saturation (buffer saturation level)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Consequence: </a:t>
            </a:r>
            <a:r>
              <a:rPr lang="en-US" dirty="0" smtClean="0"/>
              <a:t>Our </a:t>
            </a:r>
            <a:r>
              <a:rPr lang="en-US" dirty="0"/>
              <a:t>model needs to </a:t>
            </a:r>
            <a:r>
              <a:rPr lang="en-US" i="1" dirty="0"/>
              <a:t>parameterize </a:t>
            </a:r>
            <a:r>
              <a:rPr lang="en-US" dirty="0"/>
              <a:t>each of these characteristics to model each type of </a:t>
            </a:r>
            <a:r>
              <a:rPr lang="en-US" dirty="0" smtClean="0"/>
              <a:t>traffic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09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Markov model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</a:t>
            </a:r>
          </a:p>
          <a:p>
            <a:pPr lvl="1"/>
            <a:r>
              <a:rPr lang="en-US" dirty="0" smtClean="0"/>
              <a:t>Randomly sized packets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(random)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(random)</a:t>
            </a:r>
            <a:endParaRPr lang="en-US" dirty="0"/>
          </a:p>
        </p:txBody>
      </p:sp>
      <p:pic>
        <p:nvPicPr>
          <p:cNvPr id="5" name="Picture 4" descr="browse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81" y="1600200"/>
            <a:ext cx="4140619" cy="3105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6628540" y="4520998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046640" y="4533328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7609904" y="460725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row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2" y="1980240"/>
            <a:ext cx="9144000" cy="3954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 Illustrated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547" y="214534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2" y="5199547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9802" y="3164070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9802" y="4209972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07292" y="5834516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4144" y="5786845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4135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s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92" y="3128940"/>
            <a:ext cx="4838608" cy="3278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Long periods of activity and long inter-burst time</a:t>
            </a:r>
          </a:p>
          <a:p>
            <a:pPr lvl="1"/>
            <a:r>
              <a:rPr lang="en-US" dirty="0" smtClean="0"/>
              <a:t>Usually large packet sizes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(high)</a:t>
            </a:r>
          </a:p>
          <a:p>
            <a:pPr lvl="1"/>
            <a:r>
              <a:rPr lang="en-US" dirty="0" smtClean="0"/>
              <a:t>Queue arrival time (long)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(short)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6259207" y="6234921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756067" y="624725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7425237" y="6321175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 Illustrated</a:t>
            </a:r>
            <a:endParaRPr lang="en-US" dirty="0"/>
          </a:p>
        </p:txBody>
      </p:sp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1629255"/>
            <a:ext cx="9144000" cy="47156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538" y="3720481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7484" y="5560628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5012" y="429030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8378" y="4908940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2538" y="3010507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2538" y="1883108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55222" y="6091816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2074" y="6044145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3495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deo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6" y="2751452"/>
            <a:ext cx="4700954" cy="3525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Streams of different types of packets, each of a different length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</a:t>
            </a:r>
          </a:p>
          <a:p>
            <a:pPr lvl="1"/>
            <a:r>
              <a:rPr lang="en-US" dirty="0" smtClean="0"/>
              <a:t>Packet type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5932980" y="6076446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370770" y="611831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6963573" y="6206923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531904" y="6036465"/>
            <a:ext cx="82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MPEG-4 packet types include I/B/P Frames</a:t>
            </a:r>
          </a:p>
          <a:p>
            <a:pPr lvl="1"/>
            <a:r>
              <a:rPr lang="en-US" dirty="0" smtClean="0"/>
              <a:t>GOP (group of pictures) ordering determines type</a:t>
            </a:r>
          </a:p>
          <a:p>
            <a:pPr lvl="2"/>
            <a:r>
              <a:rPr lang="en-US" dirty="0" smtClean="0"/>
              <a:t>I B </a:t>
            </a:r>
            <a:r>
              <a:rPr lang="en-US" dirty="0" err="1" smtClean="0"/>
              <a:t>B</a:t>
            </a:r>
            <a:r>
              <a:rPr lang="en-US" dirty="0" smtClean="0"/>
              <a:t> P B </a:t>
            </a:r>
            <a:r>
              <a:rPr lang="en-US" dirty="0" err="1" smtClean="0"/>
              <a:t>B</a:t>
            </a:r>
            <a:r>
              <a:rPr lang="en-US" dirty="0" smtClean="0"/>
              <a:t> P B </a:t>
            </a:r>
            <a:r>
              <a:rPr lang="en-US" dirty="0" err="1" smtClean="0"/>
              <a:t>B</a:t>
            </a:r>
            <a:r>
              <a:rPr lang="en-US" dirty="0" smtClean="0"/>
              <a:t> P…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I-Frames are key frames, full images, no references</a:t>
            </a:r>
          </a:p>
          <a:p>
            <a:pPr lvl="2"/>
            <a:r>
              <a:rPr lang="en-US" dirty="0" smtClean="0"/>
              <a:t>1 I-Frame per GOP. Around 2/second</a:t>
            </a:r>
          </a:p>
          <a:p>
            <a:pPr lvl="1"/>
            <a:r>
              <a:rPr lang="en-US" dirty="0" smtClean="0"/>
              <a:t>P-Frames use data from previous frames</a:t>
            </a:r>
          </a:p>
          <a:p>
            <a:pPr lvl="2"/>
            <a:r>
              <a:rPr lang="en-US" dirty="0" smtClean="0"/>
              <a:t>Comes in repeated groups of BBP. Around 10/sec</a:t>
            </a:r>
          </a:p>
          <a:p>
            <a:pPr lvl="1"/>
            <a:r>
              <a:rPr lang="en-US" dirty="0" smtClean="0"/>
              <a:t>B-Frames are bi-directional. Heavily compressed</a:t>
            </a:r>
          </a:p>
          <a:p>
            <a:pPr lvl="2"/>
            <a:r>
              <a:rPr lang="en-US" dirty="0" smtClean="0"/>
              <a:t>Around 20/second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43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Illustrated</a:t>
            </a:r>
            <a:endParaRPr lang="en-US" dirty="0"/>
          </a:p>
        </p:txBody>
      </p:sp>
      <p:pic>
        <p:nvPicPr>
          <p:cNvPr id="11" name="Picture 10" descr="multimed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5" y="1762186"/>
            <a:ext cx="9144000" cy="46673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380202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2146" y="5563416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9674" y="4401385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3040" y="5073592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3053518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188589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07292" y="6252663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144" y="6204992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0701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3" y="1417638"/>
            <a:ext cx="9518129" cy="525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023" y="2068706"/>
            <a:ext cx="120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Browsing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673" y="370287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023" y="527931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Multimedia</a:t>
            </a:r>
          </a:p>
          <a:p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07292" y="6523639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4144" y="6475968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80034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and individual node:</a:t>
            </a:r>
          </a:p>
          <a:p>
            <a:pPr lvl="1"/>
            <a:r>
              <a:rPr lang="en-US" b="1" dirty="0" smtClean="0"/>
              <a:t>Throughput (cumulative and variance)</a:t>
            </a:r>
          </a:p>
          <a:p>
            <a:pPr lvl="1"/>
            <a:r>
              <a:rPr lang="en-US" dirty="0" smtClean="0"/>
              <a:t>Idle time (</a:t>
            </a:r>
            <a:r>
              <a:rPr lang="en-US" dirty="0" err="1" smtClean="0"/>
              <a:t>backoff</a:t>
            </a:r>
            <a:r>
              <a:rPr lang="en-US" dirty="0" smtClean="0"/>
              <a:t>, post-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transmit probability</a:t>
            </a:r>
          </a:p>
          <a:p>
            <a:pPr lvl="1"/>
            <a:r>
              <a:rPr lang="en-US" dirty="0" smtClean="0"/>
              <a:t>Packet loss probability</a:t>
            </a:r>
          </a:p>
        </p:txBody>
      </p:sp>
    </p:spTree>
    <p:extLst>
      <p:ext uri="{BB962C8B-B14F-4D97-AF65-F5344CB8AC3E}">
        <p14:creationId xmlns:p14="http://schemas.microsoft.com/office/powerpoint/2010/main" val="206546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Small </a:t>
            </a:r>
            <a:r>
              <a:rPr lang="en-US" dirty="0" err="1" smtClean="0"/>
              <a:t>Backoffs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large </a:t>
            </a:r>
            <a:r>
              <a:rPr lang="en-US" dirty="0" err="1" smtClean="0"/>
              <a:t>backoff</a:t>
            </a:r>
            <a:r>
              <a:rPr lang="en-US" dirty="0" smtClean="0"/>
              <a:t> values make metrics less “visible”</a:t>
            </a:r>
            <a:endParaRPr lang="en-US" baseline="-25000" dirty="0"/>
          </a:p>
        </p:txBody>
      </p:sp>
      <p:pic>
        <p:nvPicPr>
          <p:cNvPr id="4" name="Picture 3" descr="normal-largewmin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85" y="2687580"/>
            <a:ext cx="4555122" cy="3416341"/>
          </a:xfrm>
          <a:prstGeom prst="rect">
            <a:avLst/>
          </a:prstGeom>
        </p:spPr>
      </p:pic>
      <p:pic>
        <p:nvPicPr>
          <p:cNvPr id="5" name="Picture 4" descr="normal-smallwmin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5" y="2713775"/>
            <a:ext cx="4523597" cy="33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traffic is becoming increasingly heterogeneous:</a:t>
            </a:r>
          </a:p>
          <a:p>
            <a:pPr lvl="1"/>
            <a:r>
              <a:rPr lang="en-US" dirty="0" smtClean="0"/>
              <a:t>Real-time video streaming (e.g., Netflix)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pPr lvl="1"/>
            <a:r>
              <a:rPr lang="en-US" dirty="0" smtClean="0"/>
              <a:t>VoIP (e.g., Skype)</a:t>
            </a:r>
          </a:p>
          <a:p>
            <a:pPr lvl="1"/>
            <a:r>
              <a:rPr lang="en-US" dirty="0" smtClean="0"/>
              <a:t>Video games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Emerging traffic types vary in packet size, </a:t>
            </a:r>
            <a:r>
              <a:rPr lang="en-US" dirty="0" err="1" smtClean="0"/>
              <a:t>interarrival</a:t>
            </a:r>
            <a:r>
              <a:rPr lang="en-US" dirty="0" smtClean="0"/>
              <a:t> times, </a:t>
            </a:r>
            <a:r>
              <a:rPr lang="en-US" dirty="0" err="1" smtClean="0"/>
              <a:t>bursty</a:t>
            </a:r>
            <a:r>
              <a:rPr lang="en-US" dirty="0" smtClean="0"/>
              <a:t>-ness, etc.</a:t>
            </a:r>
          </a:p>
          <a:p>
            <a:r>
              <a:rPr lang="en-US" dirty="0" smtClean="0"/>
              <a:t>Many applications send and receive traffic over wireless PHY mediums –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Few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many nodes obfuscate the effects of traffic parameters </a:t>
            </a:r>
            <a:endParaRPr lang="en-US" dirty="0"/>
          </a:p>
        </p:txBody>
      </p:sp>
      <p:pic>
        <p:nvPicPr>
          <p:cNvPr id="5" name="Picture 4" descr="fig-multin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62" y="2597910"/>
            <a:ext cx="6116313" cy="42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5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one </a:t>
            </a:r>
            <a:r>
              <a:rPr lang="en-US" b="1" dirty="0" smtClean="0"/>
              <a:t>fixed</a:t>
            </a:r>
            <a:r>
              <a:rPr lang="en-US" dirty="0" smtClean="0"/>
              <a:t> random node</a:t>
            </a:r>
          </a:p>
          <a:p>
            <a:r>
              <a:rPr lang="en-US" dirty="0" smtClean="0"/>
              <a:t>Choose another node of the target traffic type and vary a </a:t>
            </a:r>
            <a:r>
              <a:rPr lang="en-US" b="1" dirty="0" smtClean="0"/>
              <a:t>single </a:t>
            </a:r>
            <a:r>
              <a:rPr lang="en-US" dirty="0" smtClean="0"/>
              <a:t>parameter:</a:t>
            </a:r>
            <a:endParaRPr lang="en-US" dirty="0" smtClean="0"/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(chain length)</a:t>
            </a:r>
          </a:p>
          <a:p>
            <a:pPr lvl="1"/>
            <a:r>
              <a:rPr lang="en-US" dirty="0" smtClean="0"/>
              <a:t>Packet size distribution</a:t>
            </a:r>
            <a:endParaRPr lang="en-US" dirty="0"/>
          </a:p>
          <a:p>
            <a:pPr lvl="1"/>
            <a:r>
              <a:rPr lang="en-US" dirty="0" smtClean="0"/>
              <a:t>Likelihood of entering an </a:t>
            </a:r>
            <a:r>
              <a:rPr lang="en-US" dirty="0" err="1" smtClean="0"/>
              <a:t>interarrival</a:t>
            </a:r>
            <a:r>
              <a:rPr lang="en-US" dirty="0" smtClean="0"/>
              <a:t> chain</a:t>
            </a:r>
          </a:p>
        </p:txBody>
      </p:sp>
    </p:spTree>
    <p:extLst>
      <p:ext uri="{BB962C8B-B14F-4D97-AF65-F5344CB8AC3E}">
        <p14:creationId xmlns:p14="http://schemas.microsoft.com/office/powerpoint/2010/main" val="3927377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Downloads: </a:t>
            </a:r>
            <a:r>
              <a:rPr lang="en-US" dirty="0" smtClean="0"/>
              <a:t>Packet </a:t>
            </a:r>
            <a:r>
              <a:rPr lang="en-US" dirty="0" smtClean="0"/>
              <a:t>Size</a:t>
            </a:r>
            <a:endParaRPr lang="en-US" dirty="0"/>
          </a:p>
        </p:txBody>
      </p:sp>
      <p:pic>
        <p:nvPicPr>
          <p:cNvPr id="4" name="Picture 3" descr="fig-simulation_random_download-maxpackets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137" y="1772044"/>
            <a:ext cx="5027293" cy="3770470"/>
          </a:xfrm>
          <a:prstGeom prst="rect">
            <a:avLst/>
          </a:prstGeom>
        </p:spPr>
      </p:pic>
      <p:pic>
        <p:nvPicPr>
          <p:cNvPr id="5" name="Picture 4" descr="fig-simulation_random_download-maxpackets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1" y="1772044"/>
            <a:ext cx="5323749" cy="3841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49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Average </a:t>
            </a:r>
            <a:r>
              <a:rPr lang="en-US" b="1" dirty="0" smtClean="0"/>
              <a:t>throughput</a:t>
            </a:r>
            <a:r>
              <a:rPr lang="en-US" dirty="0" smtClean="0"/>
              <a:t> increases as the size of packets increases</a:t>
            </a:r>
          </a:p>
          <a:p>
            <a:r>
              <a:rPr lang="en-US" b="1" dirty="0" smtClean="0"/>
              <a:t>Download throughput</a:t>
            </a:r>
            <a:r>
              <a:rPr lang="en-US" dirty="0" smtClean="0"/>
              <a:t> is </a:t>
            </a:r>
            <a:r>
              <a:rPr lang="en-US" dirty="0" smtClean="0"/>
              <a:t>nearly </a:t>
            </a:r>
            <a:r>
              <a:rPr lang="en-US" dirty="0" smtClean="0"/>
              <a:t>starved </a:t>
            </a:r>
            <a:r>
              <a:rPr lang="en-US" dirty="0" smtClean="0"/>
              <a:t>due to increasing packet sizes and long </a:t>
            </a:r>
            <a:r>
              <a:rPr lang="en-US" dirty="0" err="1" smtClean="0"/>
              <a:t>interarrival</a:t>
            </a:r>
            <a:r>
              <a:rPr lang="en-US" dirty="0" smtClean="0"/>
              <a:t> time (longer time between attempts)</a:t>
            </a:r>
          </a:p>
          <a:p>
            <a:r>
              <a:rPr lang="en-US" dirty="0" smtClean="0"/>
              <a:t>Longer packet transmission times increase likelihood of error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Browsing: Probability Traffic Gaps</a:t>
            </a:r>
            <a:endParaRPr lang="en-US" dirty="0"/>
          </a:p>
        </p:txBody>
      </p:sp>
      <p:pic>
        <p:nvPicPr>
          <p:cNvPr id="9" name="Picture 8" descr="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74" y="1932352"/>
            <a:ext cx="5244360" cy="3933270"/>
          </a:xfrm>
          <a:prstGeom prst="rect">
            <a:avLst/>
          </a:prstGeom>
        </p:spPr>
      </p:pic>
      <p:pic>
        <p:nvPicPr>
          <p:cNvPr id="10" name="Picture 9" descr="enter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980" y="1932352"/>
            <a:ext cx="4981819" cy="37363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6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small gaps, random node throughput unaffected</a:t>
            </a:r>
          </a:p>
          <a:p>
            <a:r>
              <a:rPr lang="en-US" dirty="0" smtClean="0"/>
              <a:t>For large gaps, random node throughput increases with respect</a:t>
            </a:r>
          </a:p>
          <a:p>
            <a:r>
              <a:rPr lang="en-US" b="1" dirty="0" smtClean="0"/>
              <a:t>Overall:</a:t>
            </a:r>
            <a:r>
              <a:rPr lang="en-US" dirty="0" smtClean="0"/>
              <a:t> Sporadic nature of web traffic characteristics favors other nodes in the system</a:t>
            </a:r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5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Multimedia: </a:t>
            </a:r>
            <a:r>
              <a:rPr lang="en-US" dirty="0" smtClean="0"/>
              <a:t>Streaming </a:t>
            </a:r>
            <a:r>
              <a:rPr lang="en-US" dirty="0" smtClean="0"/>
              <a:t>BPS</a:t>
            </a:r>
            <a:endParaRPr lang="en-US" dirty="0"/>
          </a:p>
        </p:txBody>
      </p:sp>
      <p:pic>
        <p:nvPicPr>
          <p:cNvPr id="4" name="Picture 3" descr="fig-simulation_random_multimedia-bps-1_0_5_0_12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1" y="1610879"/>
            <a:ext cx="4975513" cy="3923859"/>
          </a:xfrm>
          <a:prstGeom prst="rect">
            <a:avLst/>
          </a:prstGeom>
        </p:spPr>
      </p:pic>
      <p:pic>
        <p:nvPicPr>
          <p:cNvPr id="5" name="Picture 4" descr="fig-simulation_random_multimedia-bps-1_0_1_0_120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993" y="1610879"/>
            <a:ext cx="5182476" cy="3886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11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streaming constraints starve other nodes in the network</a:t>
            </a:r>
          </a:p>
          <a:p>
            <a:pPr lvl="1"/>
            <a:r>
              <a:rPr lang="en-US" dirty="0" smtClean="0"/>
              <a:t>Multimedia node throughput increases and random node throughput decreases as a function of streaming quality</a:t>
            </a:r>
          </a:p>
          <a:p>
            <a:r>
              <a:rPr lang="en-US" dirty="0" smtClean="0"/>
              <a:t>Small packet sizes for random nodes aren’t affected by multimedia streaming</a:t>
            </a:r>
          </a:p>
          <a:p>
            <a:pPr lvl="1"/>
            <a:r>
              <a:rPr lang="en-US" dirty="0" smtClean="0"/>
              <a:t>Probable cause: streams of traffic are </a:t>
            </a:r>
            <a:r>
              <a:rPr lang="en-US" i="1" dirty="0" smtClean="0"/>
              <a:t>mixed together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0294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802.11 DCF function behaves differently depending on the type of traffic being transmitted</a:t>
            </a:r>
          </a:p>
          <a:p>
            <a:r>
              <a:rPr lang="en-US" dirty="0" smtClean="0"/>
              <a:t>Throughput quickly degrades as more than one node is using the channel (higher collision probability)</a:t>
            </a:r>
          </a:p>
          <a:p>
            <a:r>
              <a:rPr lang="en-US" dirty="0" smtClean="0"/>
              <a:t>Application-agnostic random </a:t>
            </a:r>
            <a:r>
              <a:rPr lang="en-US" dirty="0" err="1" smtClean="0"/>
              <a:t>backoffs</a:t>
            </a:r>
            <a:r>
              <a:rPr lang="en-US" dirty="0" smtClean="0"/>
              <a:t> are perhaps not the best choice for collision avoidance when dealing with non-multimedia streams</a:t>
            </a:r>
          </a:p>
          <a:p>
            <a:r>
              <a:rPr lang="en-US" dirty="0" smtClean="0"/>
              <a:t>Random </a:t>
            </a:r>
            <a:r>
              <a:rPr lang="en-US" dirty="0" err="1" smtClean="0"/>
              <a:t>backoffs</a:t>
            </a:r>
            <a:r>
              <a:rPr lang="en-US" dirty="0" smtClean="0"/>
              <a:t> serve multimedia traffic quite well in the presence of other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5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706255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802.11 Distributed Control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simplistic </a:t>
            </a:r>
            <a:r>
              <a:rPr lang="en-US" dirty="0"/>
              <a:t>random access scheme based on the </a:t>
            </a:r>
            <a:r>
              <a:rPr lang="en-US" dirty="0" smtClean="0"/>
              <a:t>CSMA</a:t>
            </a:r>
            <a:r>
              <a:rPr lang="en-US" dirty="0"/>
              <a:t>/</a:t>
            </a:r>
            <a:r>
              <a:rPr lang="en-US" dirty="0" smtClean="0"/>
              <a:t>CA </a:t>
            </a:r>
            <a:r>
              <a:rPr lang="en-US" dirty="0"/>
              <a:t>protocol. </a:t>
            </a:r>
            <a:endParaRPr lang="en-US" dirty="0" smtClean="0"/>
          </a:p>
          <a:p>
            <a:r>
              <a:rPr lang="en-US" dirty="0" smtClean="0"/>
              <a:t>Failed </a:t>
            </a:r>
            <a:r>
              <a:rPr lang="en-US" dirty="0"/>
              <a:t>packets are retried according to a binary exponential </a:t>
            </a:r>
            <a:r>
              <a:rPr lang="en-US" dirty="0" err="1"/>
              <a:t>backoff</a:t>
            </a:r>
            <a:r>
              <a:rPr lang="en-US" dirty="0"/>
              <a:t> rule.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each packet transmission, the </a:t>
            </a:r>
            <a:r>
              <a:rPr lang="en-US" dirty="0" err="1"/>
              <a:t>backoff</a:t>
            </a:r>
            <a:r>
              <a:rPr lang="en-US" dirty="0"/>
              <a:t> is uniformly in the range </a:t>
            </a:r>
            <a:r>
              <a:rPr lang="en-US" dirty="0" smtClean="0"/>
              <a:t>(0</a:t>
            </a:r>
            <a:r>
              <a:rPr lang="en-US" dirty="0"/>
              <a:t>, w-</a:t>
            </a:r>
            <a:r>
              <a:rPr lang="en-US" dirty="0" smtClean="0"/>
              <a:t>1)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window </a:t>
            </a:r>
            <a:r>
              <a:rPr lang="en-US" dirty="0" smtClean="0"/>
              <a:t>w </a:t>
            </a:r>
            <a:r>
              <a:rPr lang="en-US" dirty="0"/>
              <a:t>is set to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min</a:t>
            </a:r>
            <a:r>
              <a:rPr lang="en-US" dirty="0" smtClean="0"/>
              <a:t> </a:t>
            </a:r>
            <a:r>
              <a:rPr lang="en-US" dirty="0"/>
              <a:t>to begin, and upon every failure, the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smtClean="0"/>
              <a:t>counter window is </a:t>
            </a:r>
            <a:r>
              <a:rPr lang="en-US" dirty="0"/>
              <a:t>doubled.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smtClean="0"/>
              <a:t>time is </a:t>
            </a:r>
            <a:r>
              <a:rPr lang="en-US" dirty="0"/>
              <a:t>bounded by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W</a:t>
            </a:r>
            <a:r>
              <a:rPr lang="en-US" baseline="-25000" dirty="0" smtClean="0"/>
              <a:t>min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Selections </a:t>
            </a:r>
            <a:r>
              <a:rPr lang="en-US" dirty="0"/>
              <a:t>of </a:t>
            </a:r>
            <a:r>
              <a:rPr lang="en-US" dirty="0" err="1"/>
              <a:t>W</a:t>
            </a:r>
            <a:r>
              <a:rPr lang="en-US" baseline="-25000" dirty="0" err="1"/>
              <a:t>min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baseline="-25000" dirty="0" smtClean="0"/>
              <a:t> </a:t>
            </a:r>
            <a:r>
              <a:rPr lang="en-US" dirty="0" smtClean="0"/>
              <a:t>depend on the </a:t>
            </a:r>
            <a:r>
              <a:rPr lang="en-US" dirty="0"/>
              <a:t>physical </a:t>
            </a:r>
            <a:r>
              <a:rPr lang="en-US" dirty="0" smtClean="0"/>
              <a:t>layer </a:t>
            </a:r>
            <a:r>
              <a:rPr lang="en-US" dirty="0"/>
              <a:t>specifications in the 802.11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DCF Model with Saturated Traffic</a:t>
            </a:r>
            <a:endParaRPr lang="en-US" dirty="0"/>
          </a:p>
        </p:txBody>
      </p:sp>
      <p:pic>
        <p:nvPicPr>
          <p:cNvPr id="5" name="Picture 4" descr="dcf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0" y="1417638"/>
            <a:ext cx="7562472" cy="5217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6209" y="1260114"/>
            <a:ext cx="866403" cy="561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does the performance of the DCF vary with increasingly heterogeneous traffic?</a:t>
            </a:r>
          </a:p>
        </p:txBody>
      </p:sp>
    </p:spTree>
    <p:extLst>
      <p:ext uri="{BB962C8B-B14F-4D97-AF65-F5344CB8AC3E}">
        <p14:creationId xmlns:p14="http://schemas.microsoft.com/office/powerpoint/2010/main" val="336477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universal random </a:t>
            </a:r>
            <a:r>
              <a:rPr lang="en-US" dirty="0" err="1"/>
              <a:t>backoff</a:t>
            </a:r>
            <a:r>
              <a:rPr lang="en-US" dirty="0"/>
              <a:t> the best technique technique to handle collisions? Would a deterministic avoidance scheme be better suited for heterogeneous traffic? Or maybe a hybrid approach?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5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Should </a:t>
            </a:r>
            <a:r>
              <a:rPr lang="en-US" dirty="0" err="1"/>
              <a:t>backoffs</a:t>
            </a:r>
            <a:r>
              <a:rPr lang="en-US" dirty="0"/>
              <a:t> be tailored to the type of traffic?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Markov models that represent varying types of traffic:</a:t>
            </a:r>
          </a:p>
          <a:p>
            <a:pPr lvl="1"/>
            <a:r>
              <a:rPr lang="en-US" dirty="0" smtClean="0"/>
              <a:t>Media streams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Compute metrics for each of these models individually, i.e., </a:t>
            </a:r>
            <a:r>
              <a:rPr lang="en-US" i="1" dirty="0" smtClean="0"/>
              <a:t>with a constant conditional collision probability</a:t>
            </a:r>
          </a:p>
          <a:p>
            <a:r>
              <a:rPr lang="en-US" dirty="0" smtClean="0"/>
              <a:t>Compute metrics when different Markov models of these types are superimposed</a:t>
            </a:r>
          </a:p>
          <a:p>
            <a:r>
              <a:rPr lang="en-US" dirty="0" smtClean="0"/>
              <a:t>Analyze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7153</TotalTime>
  <Words>1236</Words>
  <Application>Microsoft Macintosh PowerPoint</Application>
  <PresentationFormat>On-screen Show (4:3)</PresentationFormat>
  <Paragraphs>280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Coexistence of Heterogeneous Traffic in CSMA/CA Networks</vt:lpstr>
      <vt:lpstr>Agenda</vt:lpstr>
      <vt:lpstr>Traffic Trends</vt:lpstr>
      <vt:lpstr>802.11 Distributed Control Function</vt:lpstr>
      <vt:lpstr>The DCF Model with Saturated Traffic</vt:lpstr>
      <vt:lpstr>Question 1</vt:lpstr>
      <vt:lpstr>Question 2</vt:lpstr>
      <vt:lpstr>Question 3</vt:lpstr>
      <vt:lpstr>Research Approach</vt:lpstr>
      <vt:lpstr>Supporting Unsaturated Traffic</vt:lpstr>
      <vt:lpstr>Creating a more complex DCF</vt:lpstr>
      <vt:lpstr>Compressible States</vt:lpstr>
      <vt:lpstr>Compressible States</vt:lpstr>
      <vt:lpstr>Compressible DCF</vt:lpstr>
      <vt:lpstr>Adding Interarrival</vt:lpstr>
      <vt:lpstr>Adding Packetsize Chains (a new dimension)</vt:lpstr>
      <vt:lpstr>Variable Packet Size</vt:lpstr>
      <vt:lpstr>Varying Packet Types</vt:lpstr>
      <vt:lpstr>Traffic Models</vt:lpstr>
      <vt:lpstr>Web Traffic</vt:lpstr>
      <vt:lpstr>Web Traffic Illustrated</vt:lpstr>
      <vt:lpstr>File Downloads</vt:lpstr>
      <vt:lpstr>File Downloads Illustrated</vt:lpstr>
      <vt:lpstr>Multimedia Traffic</vt:lpstr>
      <vt:lpstr>Multimedia Traffic</vt:lpstr>
      <vt:lpstr>Multimedia Illustrated</vt:lpstr>
      <vt:lpstr>All Together</vt:lpstr>
      <vt:lpstr>Experimental Metrics</vt:lpstr>
      <vt:lpstr>The Case for Small Backoffs</vt:lpstr>
      <vt:lpstr>The Case for Few Nodes</vt:lpstr>
      <vt:lpstr>Experimental Setup</vt:lpstr>
      <vt:lpstr>File Downloads: Packet Size</vt:lpstr>
      <vt:lpstr>Observations</vt:lpstr>
      <vt:lpstr>Web Browsing: Probability Traffic Gaps</vt:lpstr>
      <vt:lpstr>Observations</vt:lpstr>
      <vt:lpstr>Multimedia: Streaming BPS</vt:lpstr>
      <vt:lpstr>Observations</vt:lpstr>
      <vt:lpstr>Conclusions</vt:lpstr>
      <vt:lpstr>Questions?</vt:lpstr>
    </vt:vector>
  </TitlesOfParts>
  <Company>PARC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Christopher Wood</cp:lastModifiedBy>
  <cp:revision>225</cp:revision>
  <dcterms:created xsi:type="dcterms:W3CDTF">2015-02-20T00:49:42Z</dcterms:created>
  <dcterms:modified xsi:type="dcterms:W3CDTF">2015-03-10T20:39:53Z</dcterms:modified>
</cp:coreProperties>
</file>