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9" r:id="rId12"/>
    <p:sldId id="271" r:id="rId13"/>
    <p:sldId id="292" r:id="rId14"/>
    <p:sldId id="293" r:id="rId15"/>
    <p:sldId id="294" r:id="rId16"/>
    <p:sldId id="295" r:id="rId17"/>
    <p:sldId id="296" r:id="rId18"/>
    <p:sldId id="297" r:id="rId19"/>
    <p:sldId id="266" r:id="rId20"/>
    <p:sldId id="273" r:id="rId21"/>
    <p:sldId id="267" r:id="rId22"/>
    <p:sldId id="274" r:id="rId23"/>
    <p:sldId id="268" r:id="rId24"/>
    <p:sldId id="275" r:id="rId25"/>
    <p:sldId id="278" r:id="rId26"/>
    <p:sldId id="276" r:id="rId27"/>
    <p:sldId id="277" r:id="rId28"/>
    <p:sldId id="279" r:id="rId29"/>
    <p:sldId id="282" r:id="rId30"/>
    <p:sldId id="280" r:id="rId31"/>
    <p:sldId id="281" r:id="rId32"/>
    <p:sldId id="288" r:id="rId33"/>
    <p:sldId id="283" r:id="rId34"/>
    <p:sldId id="289" r:id="rId35"/>
    <p:sldId id="285" r:id="rId36"/>
    <p:sldId id="290" r:id="rId37"/>
    <p:sldId id="287" r:id="rId38"/>
    <p:sldId id="291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0CA93-770D-5346-B8C8-0E7C9C8E8EDB}" type="datetimeFigureOut">
              <a:rPr lang="en-US" smtClean="0"/>
              <a:t>3/9/15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CD681-2043-5F43-A640-05D49BF57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5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CD681-2043-5F43-A640-05D49BF573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5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4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1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3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4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2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BD6C3-830F-9543-8A1D-F37F17474F11}" type="datetimeFigureOut">
              <a:rPr lang="en-US" smtClean="0"/>
              <a:t>3/8/15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6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Coexistence of Heterogeneous Traffic in </a:t>
            </a:r>
            <a:r>
              <a:rPr lang="en-US" dirty="0" smtClean="0"/>
              <a:t>CSMA</a:t>
            </a:r>
            <a:r>
              <a:rPr lang="en-US" dirty="0" smtClean="0"/>
              <a:t>/CA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Tamir</a:t>
            </a:r>
            <a:r>
              <a:rPr lang="en-US" dirty="0" smtClean="0"/>
              <a:t> Husain </a:t>
            </a:r>
          </a:p>
          <a:p>
            <a:r>
              <a:rPr lang="en-US" dirty="0" smtClean="0"/>
              <a:t>Christopher A. Wood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Packet Size</a:t>
            </a:r>
            <a:endParaRPr lang="en-US" dirty="0"/>
          </a:p>
        </p:txBody>
      </p:sp>
      <p:pic>
        <p:nvPicPr>
          <p:cNvPr id="4" name="Picture 3" descr="dcf_model_unsaturated_varpktsiz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93" y="1337442"/>
            <a:ext cx="6869881" cy="53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4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cf_model_unsaturated_varpktsize_interarriv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70" y="1048786"/>
            <a:ext cx="6153366" cy="5809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Interarrival</a:t>
            </a:r>
            <a:r>
              <a:rPr lang="en-US" dirty="0" smtClean="0"/>
              <a:t>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0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Packet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Packet types differ in size and frequency of arrival</a:t>
            </a:r>
          </a:p>
          <a:p>
            <a:pPr lvl="1"/>
            <a:r>
              <a:rPr lang="en-US" dirty="0" smtClean="0"/>
              <a:t>E.g., video I packets are larger and less frequent than smaller D packets</a:t>
            </a:r>
          </a:p>
          <a:p>
            <a:r>
              <a:rPr lang="en-US" dirty="0" smtClean="0"/>
              <a:t>Each packet type has a “fixed” packet size, decided at the beginning of the lifetime of the packet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Packet type transitions are deterministic</a:t>
            </a:r>
          </a:p>
        </p:txBody>
      </p:sp>
    </p:spTree>
    <p:extLst>
      <p:ext uri="{BB962C8B-B14F-4D97-AF65-F5344CB8AC3E}">
        <p14:creationId xmlns:p14="http://schemas.microsoft.com/office/powerpoint/2010/main" val="1552303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more complex DCF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Adding features adds new dimensions to the 2D DCF</a:t>
            </a:r>
          </a:p>
          <a:p>
            <a:pPr lvl="1"/>
            <a:r>
              <a:rPr lang="en-US" dirty="0" err="1" smtClean="0"/>
              <a:t>Packetsize</a:t>
            </a:r>
            <a:r>
              <a:rPr lang="en-US" dirty="0" smtClean="0"/>
              <a:t>, </a:t>
            </a:r>
            <a:r>
              <a:rPr lang="en-US" dirty="0" err="1" smtClean="0"/>
              <a:t>interarrival</a:t>
            </a:r>
            <a:r>
              <a:rPr lang="en-US" dirty="0" smtClean="0"/>
              <a:t>, </a:t>
            </a:r>
            <a:r>
              <a:rPr lang="en-US" dirty="0" err="1" smtClean="0"/>
              <a:t>postbackoff</a:t>
            </a:r>
            <a:r>
              <a:rPr lang="en-US" dirty="0" smtClean="0"/>
              <a:t>, etc…</a:t>
            </a:r>
          </a:p>
          <a:p>
            <a:r>
              <a:rPr lang="en-US" dirty="0" smtClean="0"/>
              <a:t>Create small Markov models</a:t>
            </a:r>
          </a:p>
          <a:p>
            <a:pPr lvl="1"/>
            <a:r>
              <a:rPr lang="en-US" dirty="0" smtClean="0"/>
              <a:t>Treat each as a black box</a:t>
            </a:r>
          </a:p>
          <a:p>
            <a:pPr lvl="1"/>
            <a:r>
              <a:rPr lang="en-US" dirty="0" smtClean="0"/>
              <a:t>Connect them through instantaneous transitions</a:t>
            </a:r>
          </a:p>
          <a:p>
            <a:r>
              <a:rPr lang="en-US" dirty="0" smtClean="0"/>
              <a:t>Compressible states</a:t>
            </a:r>
          </a:p>
          <a:p>
            <a:pPr lvl="1"/>
            <a:r>
              <a:rPr lang="en-US" dirty="0" smtClean="0"/>
              <a:t>Temporary logical states</a:t>
            </a:r>
          </a:p>
          <a:p>
            <a:pPr lvl="1"/>
            <a:r>
              <a:rPr lang="en-US" dirty="0" smtClean="0"/>
              <a:t>Probabilities distributed to real states in preprocessing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08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Compressible States</a:t>
            </a:r>
            <a:endParaRPr lang="en-US" dirty="0"/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 flipH="1">
            <a:off x="4559643" y="1690688"/>
            <a:ext cx="12357" cy="490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86698" y="2508423"/>
            <a:ext cx="657997" cy="877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6698" y="5156888"/>
            <a:ext cx="657997" cy="877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04635" y="2458995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137072" y="3690679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37072" y="4922363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7" idx="1"/>
          </p:cNvCxnSpPr>
          <p:nvPr/>
        </p:nvCxnSpPr>
        <p:spPr>
          <a:xfrm flipV="1">
            <a:off x="616293" y="2947088"/>
            <a:ext cx="1070405" cy="120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6293" y="4154057"/>
            <a:ext cx="2520779" cy="100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6293" y="4203485"/>
            <a:ext cx="1070405" cy="139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1116" y="3681220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75038" y="294708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48149" y="4163105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09810" y="4737695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7" idx="3"/>
          </p:cNvCxnSpPr>
          <p:nvPr/>
        </p:nvCxnSpPr>
        <p:spPr>
          <a:xfrm flipV="1">
            <a:off x="2344694" y="2947087"/>
            <a:ext cx="759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11" idx="2"/>
          </p:cNvCxnSpPr>
          <p:nvPr/>
        </p:nvCxnSpPr>
        <p:spPr>
          <a:xfrm>
            <a:off x="2344695" y="2947087"/>
            <a:ext cx="792377" cy="120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99045" y="254308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97646" y="318576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8" idx="3"/>
            <a:endCxn id="12" idx="2"/>
          </p:cNvCxnSpPr>
          <p:nvPr/>
        </p:nvCxnSpPr>
        <p:spPr>
          <a:xfrm flipV="1">
            <a:off x="2344695" y="5385742"/>
            <a:ext cx="792377" cy="20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99045" y="538574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730696" y="2452816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7763132" y="3684500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763132" y="4916184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242354" y="2912420"/>
            <a:ext cx="2403778" cy="123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907177" y="3675041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517431" y="5290714"/>
            <a:ext cx="224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 + 0.25 * 1.0 = 0.5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30578" y="2536409"/>
            <a:ext cx="15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* 0.8 = 0.4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263015" y="3670318"/>
            <a:ext cx="15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* 0.2 = 0.1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299504" y="4289482"/>
            <a:ext cx="2463629" cy="109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254710" y="4138418"/>
            <a:ext cx="2475986" cy="5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27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Compressible DCF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36876" y="2462161"/>
            <a:ext cx="597449" cy="7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1,1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708944" y="2462161"/>
            <a:ext cx="597449" cy="7965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1,2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36876" y="4437061"/>
            <a:ext cx="597449" cy="7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2,1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708944" y="4437060"/>
            <a:ext cx="597449" cy="7965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2,2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981012" y="4437060"/>
            <a:ext cx="597449" cy="7965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2,3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253080" y="4437059"/>
            <a:ext cx="597449" cy="7965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2,4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62257" y="1873011"/>
            <a:ext cx="1152578" cy="58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</p:cNvCxnSpPr>
          <p:nvPr/>
        </p:nvCxnSpPr>
        <p:spPr>
          <a:xfrm>
            <a:off x="4946832" y="3142101"/>
            <a:ext cx="416090" cy="32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034325" y="3899011"/>
            <a:ext cx="379738" cy="63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66542" y="3899011"/>
            <a:ext cx="366870" cy="53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453674" y="3815324"/>
            <a:ext cx="1626290" cy="56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14063" y="3815326"/>
            <a:ext cx="3040655" cy="51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154876" y="2860459"/>
            <a:ext cx="4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154876" y="4835358"/>
            <a:ext cx="4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423393" y="4835358"/>
            <a:ext cx="410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692971" y="4835358"/>
            <a:ext cx="39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946832" y="5233659"/>
            <a:ext cx="416090" cy="68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362921" y="5309515"/>
            <a:ext cx="577754" cy="70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394258" y="5309514"/>
            <a:ext cx="1836935" cy="70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362921" y="5309514"/>
            <a:ext cx="3091797" cy="70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14519" y="3511622"/>
            <a:ext cx="799088" cy="607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failure,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034325" y="1569307"/>
            <a:ext cx="906350" cy="607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96120" y="2556756"/>
            <a:ext cx="966138" cy="607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94713" y="5611556"/>
            <a:ext cx="799088" cy="607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failure,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endCxn id="26" idx="1"/>
          </p:cNvCxnSpPr>
          <p:nvPr/>
        </p:nvCxnSpPr>
        <p:spPr>
          <a:xfrm flipV="1">
            <a:off x="4735601" y="1873010"/>
            <a:ext cx="298724" cy="58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2"/>
          </p:cNvCxnSpPr>
          <p:nvPr/>
        </p:nvCxnSpPr>
        <p:spPr>
          <a:xfrm flipH="1">
            <a:off x="4994714" y="2176713"/>
            <a:ext cx="492786" cy="38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2"/>
          </p:cNvCxnSpPr>
          <p:nvPr/>
        </p:nvCxnSpPr>
        <p:spPr>
          <a:xfrm>
            <a:off x="5487500" y="2176713"/>
            <a:ext cx="345912" cy="28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3"/>
          </p:cNvCxnSpPr>
          <p:nvPr/>
        </p:nvCxnSpPr>
        <p:spPr>
          <a:xfrm>
            <a:off x="3762258" y="2860459"/>
            <a:ext cx="576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4"/>
          </p:cNvCxnSpPr>
          <p:nvPr/>
        </p:nvCxnSpPr>
        <p:spPr>
          <a:xfrm>
            <a:off x="4735601" y="5233660"/>
            <a:ext cx="211230" cy="34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6" idx="2"/>
          </p:cNvCxnSpPr>
          <p:nvPr/>
        </p:nvCxnSpPr>
        <p:spPr>
          <a:xfrm flipV="1">
            <a:off x="4735601" y="2176713"/>
            <a:ext cx="751899" cy="220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6309" y="1934776"/>
            <a:ext cx="25368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Blue: Original DCF Transmit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Yellow: Original DCF </a:t>
            </a:r>
            <a:r>
              <a:rPr lang="en-US" sz="2000" dirty="0" err="1" smtClean="0"/>
              <a:t>Backoff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Green: Compressible states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804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198" y="272523"/>
            <a:ext cx="8229600" cy="1143000"/>
          </a:xfrm>
        </p:spPr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Interarrival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8135" y="1068959"/>
            <a:ext cx="25368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Blue: Original DCF Transmit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Yellow: Original DCF </a:t>
            </a:r>
            <a:r>
              <a:rPr lang="en-US" sz="2000" dirty="0" err="1" smtClean="0"/>
              <a:t>Backoff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Green: Compressible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Orange: </a:t>
            </a:r>
            <a:r>
              <a:rPr lang="en-US" sz="2000" dirty="0" err="1" smtClean="0"/>
              <a:t>Interarrival</a:t>
            </a:r>
            <a:endParaRPr lang="en-US" sz="2000" dirty="0"/>
          </a:p>
        </p:txBody>
      </p:sp>
      <p:sp>
        <p:nvSpPr>
          <p:cNvPr id="36" name="Oval 35"/>
          <p:cNvSpPr/>
          <p:nvPr/>
        </p:nvSpPr>
        <p:spPr>
          <a:xfrm>
            <a:off x="960334" y="4742992"/>
            <a:ext cx="597449" cy="79659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852665" y="4727002"/>
            <a:ext cx="597449" cy="79659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4995" y="4727002"/>
            <a:ext cx="597449" cy="79659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6" idx="6"/>
            <a:endCxn id="37" idx="2"/>
          </p:cNvCxnSpPr>
          <p:nvPr/>
        </p:nvCxnSpPr>
        <p:spPr>
          <a:xfrm flipV="1">
            <a:off x="1557783" y="5125301"/>
            <a:ext cx="294882" cy="1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  <a:endCxn id="38" idx="2"/>
          </p:cNvCxnSpPr>
          <p:nvPr/>
        </p:nvCxnSpPr>
        <p:spPr>
          <a:xfrm>
            <a:off x="2450114" y="5125301"/>
            <a:ext cx="294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6" idx="0"/>
          </p:cNvCxnSpPr>
          <p:nvPr/>
        </p:nvCxnSpPr>
        <p:spPr>
          <a:xfrm flipH="1">
            <a:off x="1259059" y="3909922"/>
            <a:ext cx="1015196" cy="83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7" idx="0"/>
          </p:cNvCxnSpPr>
          <p:nvPr/>
        </p:nvCxnSpPr>
        <p:spPr>
          <a:xfrm flipH="1">
            <a:off x="2151389" y="3866167"/>
            <a:ext cx="169223" cy="86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8" idx="0"/>
          </p:cNvCxnSpPr>
          <p:nvPr/>
        </p:nvCxnSpPr>
        <p:spPr>
          <a:xfrm>
            <a:off x="2320612" y="3909922"/>
            <a:ext cx="723108" cy="81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42966" y="3703284"/>
            <a:ext cx="1002029" cy="607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interarrival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320612" y="3258759"/>
            <a:ext cx="868679" cy="39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062895" y="3258759"/>
            <a:ext cx="528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8" idx="6"/>
          </p:cNvCxnSpPr>
          <p:nvPr/>
        </p:nvCxnSpPr>
        <p:spPr>
          <a:xfrm flipV="1">
            <a:off x="3342444" y="3398166"/>
            <a:ext cx="1248702" cy="172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662998" y="2860461"/>
            <a:ext cx="597449" cy="7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1,1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935066" y="2860461"/>
            <a:ext cx="597449" cy="7965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1,2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4662998" y="4835361"/>
            <a:ext cx="597449" cy="7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2,1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935066" y="4835360"/>
            <a:ext cx="597449" cy="7965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2,2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7207134" y="4835360"/>
            <a:ext cx="597449" cy="7965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2,3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8479202" y="4835359"/>
            <a:ext cx="597449" cy="7965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2,4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3988379" y="2271311"/>
            <a:ext cx="1152578" cy="58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5"/>
          </p:cNvCxnSpPr>
          <p:nvPr/>
        </p:nvCxnSpPr>
        <p:spPr>
          <a:xfrm>
            <a:off x="5172954" y="3540401"/>
            <a:ext cx="416090" cy="32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260447" y="4297311"/>
            <a:ext cx="379738" cy="63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692664" y="4297311"/>
            <a:ext cx="366870" cy="53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679796" y="4213624"/>
            <a:ext cx="1626290" cy="56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640185" y="4213626"/>
            <a:ext cx="3040655" cy="51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380998" y="3258759"/>
            <a:ext cx="4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5380998" y="5233658"/>
            <a:ext cx="4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649515" y="5233658"/>
            <a:ext cx="410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7919093" y="5233658"/>
            <a:ext cx="39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5172954" y="5631959"/>
            <a:ext cx="416090" cy="68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589043" y="5707815"/>
            <a:ext cx="577754" cy="70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620380" y="5707814"/>
            <a:ext cx="1836935" cy="70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589043" y="5707814"/>
            <a:ext cx="3091797" cy="70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240641" y="3909922"/>
            <a:ext cx="799088" cy="607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failure,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60447" y="1967607"/>
            <a:ext cx="1030498" cy="607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63169" y="2955056"/>
            <a:ext cx="1025211" cy="607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transmit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220835" y="6009856"/>
            <a:ext cx="799088" cy="607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failure,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endCxn id="76" idx="1"/>
          </p:cNvCxnSpPr>
          <p:nvPr/>
        </p:nvCxnSpPr>
        <p:spPr>
          <a:xfrm flipV="1">
            <a:off x="4961723" y="2271310"/>
            <a:ext cx="298724" cy="58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6" idx="2"/>
          </p:cNvCxnSpPr>
          <p:nvPr/>
        </p:nvCxnSpPr>
        <p:spPr>
          <a:xfrm flipH="1">
            <a:off x="5220836" y="2575013"/>
            <a:ext cx="554860" cy="38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2"/>
          </p:cNvCxnSpPr>
          <p:nvPr/>
        </p:nvCxnSpPr>
        <p:spPr>
          <a:xfrm>
            <a:off x="5775696" y="2575013"/>
            <a:ext cx="283838" cy="28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3"/>
          </p:cNvCxnSpPr>
          <p:nvPr/>
        </p:nvCxnSpPr>
        <p:spPr>
          <a:xfrm>
            <a:off x="3988380" y="3258759"/>
            <a:ext cx="576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7" idx="4"/>
          </p:cNvCxnSpPr>
          <p:nvPr/>
        </p:nvCxnSpPr>
        <p:spPr>
          <a:xfrm>
            <a:off x="4961723" y="5631960"/>
            <a:ext cx="211230" cy="34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6" idx="2"/>
          </p:cNvCxnSpPr>
          <p:nvPr/>
        </p:nvCxnSpPr>
        <p:spPr>
          <a:xfrm flipV="1">
            <a:off x="4961723" y="2575013"/>
            <a:ext cx="813973" cy="220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959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</a:t>
            </a:r>
            <a:r>
              <a:rPr lang="en-US" dirty="0" err="1" smtClean="0"/>
              <a:t>Packetsize</a:t>
            </a:r>
            <a:r>
              <a:rPr lang="en-US" dirty="0" smtClean="0"/>
              <a:t> Chains (a new dimension)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7" idx="1"/>
            <a:endCxn id="41" idx="0"/>
          </p:cNvCxnSpPr>
          <p:nvPr/>
        </p:nvCxnSpPr>
        <p:spPr>
          <a:xfrm flipH="1">
            <a:off x="1625941" y="2754811"/>
            <a:ext cx="2153041" cy="134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2"/>
            <a:endCxn id="49" idx="0"/>
          </p:cNvCxnSpPr>
          <p:nvPr/>
        </p:nvCxnSpPr>
        <p:spPr>
          <a:xfrm flipH="1">
            <a:off x="4084522" y="3058514"/>
            <a:ext cx="139278" cy="111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452363" y="4583972"/>
            <a:ext cx="816108" cy="39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778982" y="2451108"/>
            <a:ext cx="889635" cy="6074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success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26160" y="4100650"/>
            <a:ext cx="2382110" cy="1836306"/>
            <a:chOff x="978950" y="3304984"/>
            <a:chExt cx="3176146" cy="1836306"/>
          </a:xfrm>
        </p:grpSpPr>
        <p:sp>
          <p:nvSpPr>
            <p:cNvPr id="36" name="Oval 35"/>
            <p:cNvSpPr/>
            <p:nvPr/>
          </p:nvSpPr>
          <p:spPr>
            <a:xfrm>
              <a:off x="978950" y="4344692"/>
              <a:ext cx="796598" cy="79659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2168724" y="4328702"/>
              <a:ext cx="796598" cy="79659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3358498" y="4328702"/>
              <a:ext cx="796598" cy="79659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39" name="Straight Arrow Connector 38"/>
            <p:cNvCxnSpPr>
              <a:stCxn id="36" idx="6"/>
              <a:endCxn id="37" idx="2"/>
            </p:cNvCxnSpPr>
            <p:nvPr/>
          </p:nvCxnSpPr>
          <p:spPr>
            <a:xfrm flipV="1">
              <a:off x="1775548" y="4727001"/>
              <a:ext cx="393176" cy="15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7" idx="6"/>
              <a:endCxn id="38" idx="2"/>
            </p:cNvCxnSpPr>
            <p:nvPr/>
          </p:nvCxnSpPr>
          <p:spPr>
            <a:xfrm>
              <a:off x="2965322" y="4727001"/>
              <a:ext cx="3931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36" idx="0"/>
            </p:cNvCxnSpPr>
            <p:nvPr/>
          </p:nvCxnSpPr>
          <p:spPr>
            <a:xfrm flipH="1">
              <a:off x="1377249" y="3511622"/>
              <a:ext cx="1353594" cy="833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37" idx="0"/>
            </p:cNvCxnSpPr>
            <p:nvPr/>
          </p:nvCxnSpPr>
          <p:spPr>
            <a:xfrm flipH="1">
              <a:off x="2567023" y="3467867"/>
              <a:ext cx="225630" cy="860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endCxn id="38" idx="0"/>
            </p:cNvCxnSpPr>
            <p:nvPr/>
          </p:nvCxnSpPr>
          <p:spPr>
            <a:xfrm>
              <a:off x="2792653" y="3511622"/>
              <a:ext cx="964144" cy="817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1816276" y="3304984"/>
              <a:ext cx="1791429" cy="6074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interarrival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55226" y="1291216"/>
            <a:ext cx="30599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Blue: Original DCF Transmit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Yellow: Original DCF </a:t>
            </a:r>
            <a:r>
              <a:rPr lang="en-US" sz="2000" dirty="0" err="1" smtClean="0"/>
              <a:t>Backoff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Green: Compressible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Orange: </a:t>
            </a:r>
            <a:r>
              <a:rPr lang="en-US" sz="2000" dirty="0" err="1" smtClean="0"/>
              <a:t>Interarrival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Red: Packet Size</a:t>
            </a:r>
            <a:endParaRPr lang="en-US" sz="20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5644840" y="4947361"/>
            <a:ext cx="2556959" cy="1479808"/>
            <a:chOff x="6127416" y="3756454"/>
            <a:chExt cx="5673289" cy="2462508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9191028" y="4440262"/>
              <a:ext cx="3380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9105901" y="3756454"/>
              <a:ext cx="564274" cy="3216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27416" y="4251927"/>
              <a:ext cx="564274" cy="3216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8894957" y="3917298"/>
              <a:ext cx="210943" cy="312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2"/>
            </p:cNvCxnSpPr>
            <p:nvPr/>
          </p:nvCxnSpPr>
          <p:spPr>
            <a:xfrm flipH="1">
              <a:off x="9077929" y="4078143"/>
              <a:ext cx="310108" cy="201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6" idx="2"/>
            </p:cNvCxnSpPr>
            <p:nvPr/>
          </p:nvCxnSpPr>
          <p:spPr>
            <a:xfrm>
              <a:off x="9388038" y="4078143"/>
              <a:ext cx="282136" cy="149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8684014" y="4229319"/>
              <a:ext cx="421887" cy="421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9582282" y="4229319"/>
              <a:ext cx="421887" cy="4218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684014" y="5275248"/>
              <a:ext cx="421887" cy="421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9582282" y="5275247"/>
              <a:ext cx="421887" cy="4218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10480550" y="5275247"/>
              <a:ext cx="421887" cy="4218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1378818" y="5275247"/>
              <a:ext cx="421887" cy="4218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Arrow Connector 11"/>
            <p:cNvCxnSpPr>
              <a:stCxn id="5" idx="5"/>
            </p:cNvCxnSpPr>
            <p:nvPr/>
          </p:nvCxnSpPr>
          <p:spPr>
            <a:xfrm>
              <a:off x="9044118" y="4589423"/>
              <a:ext cx="293821" cy="1725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9105901" y="4990291"/>
              <a:ext cx="268151" cy="335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411110" y="4990291"/>
              <a:ext cx="259064" cy="28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9402023" y="4945969"/>
              <a:ext cx="1148401" cy="301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9374052" y="4945969"/>
              <a:ext cx="2147152" cy="271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9191028" y="5486190"/>
              <a:ext cx="3380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10086788" y="5486190"/>
              <a:ext cx="2900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10983298" y="5486190"/>
              <a:ext cx="2795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9044118" y="5697134"/>
              <a:ext cx="293821" cy="360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9337938" y="5737308"/>
              <a:ext cx="407980" cy="370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9360066" y="5737308"/>
              <a:ext cx="1297148" cy="370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9337938" y="5737308"/>
              <a:ext cx="2183266" cy="370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9091916" y="4785125"/>
              <a:ext cx="564274" cy="3216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77930" y="5897273"/>
              <a:ext cx="564274" cy="3216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7" idx="4"/>
            </p:cNvCxnSpPr>
            <p:nvPr/>
          </p:nvCxnSpPr>
          <p:spPr>
            <a:xfrm>
              <a:off x="8894958" y="5697135"/>
              <a:ext cx="149160" cy="180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8894957" y="4178780"/>
              <a:ext cx="398078" cy="1068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8048876" y="4233506"/>
              <a:ext cx="421887" cy="421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7494272" y="4233505"/>
              <a:ext cx="421887" cy="421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6927761" y="4226214"/>
              <a:ext cx="421887" cy="421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Arrow Connector 67"/>
            <p:cNvCxnSpPr>
              <a:stCxn id="63" idx="6"/>
              <a:endCxn id="62" idx="2"/>
            </p:cNvCxnSpPr>
            <p:nvPr/>
          </p:nvCxnSpPr>
          <p:spPr>
            <a:xfrm>
              <a:off x="7349648" y="4437158"/>
              <a:ext cx="144624" cy="7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2" idx="6"/>
              <a:endCxn id="61" idx="2"/>
            </p:cNvCxnSpPr>
            <p:nvPr/>
          </p:nvCxnSpPr>
          <p:spPr>
            <a:xfrm>
              <a:off x="7916159" y="4444449"/>
              <a:ext cx="13271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1" idx="6"/>
              <a:endCxn id="5" idx="2"/>
            </p:cNvCxnSpPr>
            <p:nvPr/>
          </p:nvCxnSpPr>
          <p:spPr>
            <a:xfrm flipV="1">
              <a:off x="8470763" y="4440263"/>
              <a:ext cx="213251" cy="41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8052003" y="5275247"/>
              <a:ext cx="421887" cy="421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7497399" y="5275246"/>
              <a:ext cx="421887" cy="421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6930888" y="5267955"/>
              <a:ext cx="421887" cy="42188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6" name="Straight Arrow Connector 75"/>
            <p:cNvCxnSpPr>
              <a:stCxn id="75" idx="6"/>
              <a:endCxn id="74" idx="2"/>
            </p:cNvCxnSpPr>
            <p:nvPr/>
          </p:nvCxnSpPr>
          <p:spPr>
            <a:xfrm>
              <a:off x="7352775" y="5478899"/>
              <a:ext cx="144624" cy="7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4" idx="6"/>
              <a:endCxn id="73" idx="2"/>
            </p:cNvCxnSpPr>
            <p:nvPr/>
          </p:nvCxnSpPr>
          <p:spPr>
            <a:xfrm>
              <a:off x="7919286" y="5486190"/>
              <a:ext cx="13271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3" idx="6"/>
            </p:cNvCxnSpPr>
            <p:nvPr/>
          </p:nvCxnSpPr>
          <p:spPr>
            <a:xfrm flipV="1">
              <a:off x="8473890" y="5482004"/>
              <a:ext cx="213251" cy="41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27" idx="3"/>
              <a:endCxn id="63" idx="2"/>
            </p:cNvCxnSpPr>
            <p:nvPr/>
          </p:nvCxnSpPr>
          <p:spPr>
            <a:xfrm>
              <a:off x="6691690" y="4412772"/>
              <a:ext cx="236071" cy="24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/>
        </p:nvGrpSpPr>
        <p:grpSpPr>
          <a:xfrm>
            <a:off x="5647307" y="3393607"/>
            <a:ext cx="2556959" cy="1479808"/>
            <a:chOff x="7529742" y="3393607"/>
            <a:chExt cx="3409279" cy="1479808"/>
          </a:xfrm>
        </p:grpSpPr>
        <p:cxnSp>
          <p:nvCxnSpPr>
            <p:cNvPr id="125" name="Straight Arrow Connector 124"/>
            <p:cNvCxnSpPr/>
            <p:nvPr/>
          </p:nvCxnSpPr>
          <p:spPr>
            <a:xfrm flipH="1">
              <a:off x="9370774" y="3804531"/>
              <a:ext cx="2031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/>
            <p:cNvSpPr/>
            <p:nvPr/>
          </p:nvSpPr>
          <p:spPr>
            <a:xfrm>
              <a:off x="9319618" y="3393607"/>
              <a:ext cx="339092" cy="193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529742" y="3691354"/>
              <a:ext cx="339092" cy="193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V="1">
              <a:off x="9192855" y="3490264"/>
              <a:ext cx="126763" cy="187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26" idx="2"/>
            </p:cNvCxnSpPr>
            <p:nvPr/>
          </p:nvCxnSpPr>
          <p:spPr>
            <a:xfrm flipH="1">
              <a:off x="9302809" y="3586921"/>
              <a:ext cx="186355" cy="120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26" idx="2"/>
            </p:cNvCxnSpPr>
            <p:nvPr/>
          </p:nvCxnSpPr>
          <p:spPr>
            <a:xfrm>
              <a:off x="9489164" y="3586921"/>
              <a:ext cx="169545" cy="89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>
            <a:xfrm>
              <a:off x="9066092" y="3677768"/>
              <a:ext cx="253527" cy="2535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9605893" y="3677768"/>
              <a:ext cx="253527" cy="25352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9066092" y="4306304"/>
              <a:ext cx="253527" cy="2535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/>
            <p:cNvSpPr/>
            <p:nvPr/>
          </p:nvSpPr>
          <p:spPr>
            <a:xfrm>
              <a:off x="9605893" y="4306303"/>
              <a:ext cx="253527" cy="25352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10145693" y="4306303"/>
              <a:ext cx="253527" cy="25352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10685494" y="4306303"/>
              <a:ext cx="253527" cy="25352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7" name="Straight Arrow Connector 136"/>
            <p:cNvCxnSpPr>
              <a:stCxn id="131" idx="5"/>
            </p:cNvCxnSpPr>
            <p:nvPr/>
          </p:nvCxnSpPr>
          <p:spPr>
            <a:xfrm>
              <a:off x="9282491" y="3894167"/>
              <a:ext cx="176567" cy="103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H="1">
              <a:off x="9319618" y="4135063"/>
              <a:ext cx="161141" cy="201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>
              <a:off x="9503029" y="4135063"/>
              <a:ext cx="155681" cy="17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9497569" y="4108429"/>
              <a:ext cx="690115" cy="180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>
              <a:off x="9480760" y="4108429"/>
              <a:ext cx="1290299" cy="163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H="1">
              <a:off x="9370774" y="4433066"/>
              <a:ext cx="2031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H="1">
              <a:off x="9909068" y="4433066"/>
              <a:ext cx="1742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H="1">
              <a:off x="10447812" y="4433066"/>
              <a:ext cx="1679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 flipH="1" flipV="1">
              <a:off x="9282491" y="4559830"/>
              <a:ext cx="176567" cy="216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/>
            <p:nvPr/>
          </p:nvCxnSpPr>
          <p:spPr>
            <a:xfrm flipV="1">
              <a:off x="9459058" y="4583972"/>
              <a:ext cx="245170" cy="22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V="1">
              <a:off x="9472355" y="4583972"/>
              <a:ext cx="779502" cy="22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1">
              <a:off x="9459058" y="4583972"/>
              <a:ext cx="1312001" cy="22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/>
            <p:cNvSpPr/>
            <p:nvPr/>
          </p:nvSpPr>
          <p:spPr>
            <a:xfrm>
              <a:off x="9311214" y="4011772"/>
              <a:ext cx="339092" cy="193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302810" y="4680101"/>
              <a:ext cx="339092" cy="193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1" name="Straight Arrow Connector 150"/>
            <p:cNvCxnSpPr>
              <a:stCxn id="133" idx="4"/>
            </p:cNvCxnSpPr>
            <p:nvPr/>
          </p:nvCxnSpPr>
          <p:spPr>
            <a:xfrm>
              <a:off x="9192855" y="4559831"/>
              <a:ext cx="89635" cy="108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9192855" y="3647398"/>
              <a:ext cx="239219" cy="642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8684415" y="3680284"/>
              <a:ext cx="253527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Oval 153"/>
            <p:cNvSpPr/>
            <p:nvPr/>
          </p:nvSpPr>
          <p:spPr>
            <a:xfrm>
              <a:off x="8351134" y="3680284"/>
              <a:ext cx="253527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7" name="Straight Arrow Connector 156"/>
            <p:cNvCxnSpPr>
              <a:stCxn id="154" idx="6"/>
              <a:endCxn id="153" idx="2"/>
            </p:cNvCxnSpPr>
            <p:nvPr/>
          </p:nvCxnSpPr>
          <p:spPr>
            <a:xfrm>
              <a:off x="8604661" y="3807047"/>
              <a:ext cx="7975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3" idx="6"/>
              <a:endCxn id="131" idx="2"/>
            </p:cNvCxnSpPr>
            <p:nvPr/>
          </p:nvCxnSpPr>
          <p:spPr>
            <a:xfrm flipV="1">
              <a:off x="8937942" y="3804532"/>
              <a:ext cx="128150" cy="2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/>
            <p:cNvSpPr/>
            <p:nvPr/>
          </p:nvSpPr>
          <p:spPr>
            <a:xfrm>
              <a:off x="8686294" y="4306303"/>
              <a:ext cx="253527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8353013" y="4306303"/>
              <a:ext cx="253527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3" name="Straight Arrow Connector 162"/>
            <p:cNvCxnSpPr>
              <a:stCxn id="160" idx="6"/>
              <a:endCxn id="159" idx="2"/>
            </p:cNvCxnSpPr>
            <p:nvPr/>
          </p:nvCxnSpPr>
          <p:spPr>
            <a:xfrm>
              <a:off x="8606540" y="4433066"/>
              <a:ext cx="7975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59" idx="6"/>
            </p:cNvCxnSpPr>
            <p:nvPr/>
          </p:nvCxnSpPr>
          <p:spPr>
            <a:xfrm flipV="1">
              <a:off x="8939821" y="4430551"/>
              <a:ext cx="128150" cy="2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stCxn id="127" idx="3"/>
            </p:cNvCxnSpPr>
            <p:nvPr/>
          </p:nvCxnSpPr>
          <p:spPr>
            <a:xfrm>
              <a:off x="7868834" y="3788012"/>
              <a:ext cx="141863" cy="14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/>
        </p:nvGrpSpPr>
        <p:grpSpPr>
          <a:xfrm>
            <a:off x="5661230" y="1811480"/>
            <a:ext cx="2556959" cy="1479808"/>
            <a:chOff x="7548306" y="1811480"/>
            <a:chExt cx="3409279" cy="1479808"/>
          </a:xfrm>
        </p:grpSpPr>
        <p:cxnSp>
          <p:nvCxnSpPr>
            <p:cNvPr id="167" name="Straight Arrow Connector 166"/>
            <p:cNvCxnSpPr/>
            <p:nvPr/>
          </p:nvCxnSpPr>
          <p:spPr>
            <a:xfrm flipH="1">
              <a:off x="9389338" y="2222404"/>
              <a:ext cx="2031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9338182" y="1811480"/>
              <a:ext cx="339092" cy="193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7548306" y="2109227"/>
              <a:ext cx="339092" cy="193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0" name="Straight Arrow Connector 169"/>
            <p:cNvCxnSpPr/>
            <p:nvPr/>
          </p:nvCxnSpPr>
          <p:spPr>
            <a:xfrm flipV="1">
              <a:off x="9211419" y="1908137"/>
              <a:ext cx="126763" cy="187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8" idx="2"/>
            </p:cNvCxnSpPr>
            <p:nvPr/>
          </p:nvCxnSpPr>
          <p:spPr>
            <a:xfrm flipH="1">
              <a:off x="9321373" y="2004794"/>
              <a:ext cx="186355" cy="120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168" idx="2"/>
            </p:cNvCxnSpPr>
            <p:nvPr/>
          </p:nvCxnSpPr>
          <p:spPr>
            <a:xfrm>
              <a:off x="9507728" y="2004794"/>
              <a:ext cx="169545" cy="89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9084656" y="2095641"/>
              <a:ext cx="253527" cy="2535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9624457" y="2095641"/>
              <a:ext cx="253527" cy="25352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/>
            <p:cNvSpPr/>
            <p:nvPr/>
          </p:nvSpPr>
          <p:spPr>
            <a:xfrm>
              <a:off x="9084656" y="2724177"/>
              <a:ext cx="253527" cy="2535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Oval 175"/>
            <p:cNvSpPr/>
            <p:nvPr/>
          </p:nvSpPr>
          <p:spPr>
            <a:xfrm>
              <a:off x="9624457" y="2724176"/>
              <a:ext cx="253527" cy="25352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10164257" y="2724176"/>
              <a:ext cx="253527" cy="25352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Oval 177"/>
            <p:cNvSpPr/>
            <p:nvPr/>
          </p:nvSpPr>
          <p:spPr>
            <a:xfrm>
              <a:off x="10704058" y="2724176"/>
              <a:ext cx="253527" cy="25352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9" name="Straight Arrow Connector 178"/>
            <p:cNvCxnSpPr>
              <a:stCxn id="173" idx="5"/>
            </p:cNvCxnSpPr>
            <p:nvPr/>
          </p:nvCxnSpPr>
          <p:spPr>
            <a:xfrm>
              <a:off x="9301055" y="2312040"/>
              <a:ext cx="176567" cy="103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H="1">
              <a:off x="9338182" y="2552936"/>
              <a:ext cx="161141" cy="201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9521593" y="2552936"/>
              <a:ext cx="155681" cy="17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>
              <a:off x="9516133" y="2526302"/>
              <a:ext cx="690115" cy="180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9499324" y="2526302"/>
              <a:ext cx="1290299" cy="163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1">
              <a:off x="9389338" y="2850939"/>
              <a:ext cx="2031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 flipH="1">
              <a:off x="9927632" y="2850939"/>
              <a:ext cx="1742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/>
            <p:nvPr/>
          </p:nvCxnSpPr>
          <p:spPr>
            <a:xfrm flipH="1">
              <a:off x="10466376" y="2850939"/>
              <a:ext cx="1679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 flipH="1" flipV="1">
              <a:off x="9301055" y="2977703"/>
              <a:ext cx="176567" cy="216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9477622" y="3001845"/>
              <a:ext cx="245170" cy="22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 flipV="1">
              <a:off x="9490919" y="3001845"/>
              <a:ext cx="779502" cy="22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 flipV="1">
              <a:off x="9477622" y="3001845"/>
              <a:ext cx="1312001" cy="22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/>
            <p:cNvSpPr/>
            <p:nvPr/>
          </p:nvSpPr>
          <p:spPr>
            <a:xfrm>
              <a:off x="9329778" y="2429645"/>
              <a:ext cx="339092" cy="193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9321374" y="3097974"/>
              <a:ext cx="339092" cy="1933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3" name="Straight Arrow Connector 192"/>
            <p:cNvCxnSpPr>
              <a:stCxn id="175" idx="4"/>
            </p:cNvCxnSpPr>
            <p:nvPr/>
          </p:nvCxnSpPr>
          <p:spPr>
            <a:xfrm>
              <a:off x="9211419" y="2977704"/>
              <a:ext cx="89635" cy="108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flipV="1">
              <a:off x="9211419" y="2065271"/>
              <a:ext cx="239219" cy="642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/>
            <p:cNvSpPr/>
            <p:nvPr/>
          </p:nvSpPr>
          <p:spPr>
            <a:xfrm>
              <a:off x="8702979" y="2098157"/>
              <a:ext cx="253527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0" name="Straight Arrow Connector 199"/>
            <p:cNvCxnSpPr>
              <a:stCxn id="195" idx="6"/>
              <a:endCxn id="173" idx="2"/>
            </p:cNvCxnSpPr>
            <p:nvPr/>
          </p:nvCxnSpPr>
          <p:spPr>
            <a:xfrm flipV="1">
              <a:off x="8956506" y="2222405"/>
              <a:ext cx="128150" cy="2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Oval 200"/>
            <p:cNvSpPr/>
            <p:nvPr/>
          </p:nvSpPr>
          <p:spPr>
            <a:xfrm>
              <a:off x="8704858" y="2724176"/>
              <a:ext cx="253527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6" name="Straight Arrow Connector 205"/>
            <p:cNvCxnSpPr>
              <a:stCxn id="201" idx="6"/>
            </p:cNvCxnSpPr>
            <p:nvPr/>
          </p:nvCxnSpPr>
          <p:spPr>
            <a:xfrm flipV="1">
              <a:off x="8958385" y="2848424"/>
              <a:ext cx="128150" cy="2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169" idx="3"/>
              <a:endCxn id="195" idx="2"/>
            </p:cNvCxnSpPr>
            <p:nvPr/>
          </p:nvCxnSpPr>
          <p:spPr>
            <a:xfrm>
              <a:off x="7887398" y="2205884"/>
              <a:ext cx="815581" cy="19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1" name="Rectangle 210"/>
          <p:cNvSpPr/>
          <p:nvPr/>
        </p:nvSpPr>
        <p:spPr>
          <a:xfrm>
            <a:off x="5644839" y="1690688"/>
            <a:ext cx="2649634" cy="1616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5638140" y="3302413"/>
            <a:ext cx="2649634" cy="1616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5638625" y="4944192"/>
            <a:ext cx="2649634" cy="1616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 flipV="1">
            <a:off x="3947984" y="2222405"/>
            <a:ext cx="1690156" cy="220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flipV="1">
            <a:off x="3929515" y="3781480"/>
            <a:ext cx="1631978" cy="69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3921504" y="4533072"/>
            <a:ext cx="1638351" cy="79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315216" y="4169350"/>
            <a:ext cx="1538611" cy="9550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packet size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01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focus on three types of traffic</a:t>
            </a:r>
          </a:p>
          <a:p>
            <a:pPr lvl="1"/>
            <a:r>
              <a:rPr lang="en-US" dirty="0"/>
              <a:t>Multimedia</a:t>
            </a:r>
          </a:p>
          <a:p>
            <a:pPr lvl="1"/>
            <a:r>
              <a:rPr lang="en-US" dirty="0"/>
              <a:t>Web browsing</a:t>
            </a:r>
          </a:p>
          <a:p>
            <a:pPr lvl="1"/>
            <a:r>
              <a:rPr lang="en-US" dirty="0"/>
              <a:t>File downloads</a:t>
            </a:r>
          </a:p>
          <a:p>
            <a:r>
              <a:rPr lang="en-US" dirty="0"/>
              <a:t>Each traffic can be characterized according to</a:t>
            </a:r>
          </a:p>
          <a:p>
            <a:pPr lvl="1"/>
            <a:r>
              <a:rPr lang="en-US" dirty="0"/>
              <a:t>Packet size </a:t>
            </a:r>
          </a:p>
          <a:p>
            <a:pPr lvl="1"/>
            <a:r>
              <a:rPr lang="en-US" dirty="0" err="1"/>
              <a:t>Interarrival</a:t>
            </a:r>
            <a:r>
              <a:rPr lang="en-US" dirty="0"/>
              <a:t> time and packet queue saturation</a:t>
            </a:r>
          </a:p>
          <a:p>
            <a:pPr lvl="1"/>
            <a:r>
              <a:rPr lang="en-US" dirty="0"/>
              <a:t>Type of packet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Consequence: </a:t>
            </a:r>
            <a:r>
              <a:rPr lang="en-US" dirty="0"/>
              <a:t>our model needs to </a:t>
            </a:r>
            <a:r>
              <a:rPr lang="en-US" i="1" dirty="0"/>
              <a:t>parameterize </a:t>
            </a:r>
            <a:r>
              <a:rPr lang="en-US" dirty="0"/>
              <a:t>each of these characteristics to model each type of </a:t>
            </a:r>
            <a:r>
              <a:rPr lang="en-US" dirty="0" smtClean="0"/>
              <a:t>traffic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097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</a:t>
            </a:r>
          </a:p>
          <a:p>
            <a:pPr lvl="1"/>
            <a:r>
              <a:rPr lang="en-US" dirty="0" smtClean="0"/>
              <a:t>Randomly sized packets</a:t>
            </a:r>
          </a:p>
          <a:p>
            <a:pPr lvl="1"/>
            <a:r>
              <a:rPr lang="en-US" dirty="0" smtClean="0"/>
              <a:t>Random </a:t>
            </a:r>
            <a:r>
              <a:rPr lang="en-US" dirty="0" err="1" smtClean="0"/>
              <a:t>interarrival</a:t>
            </a:r>
            <a:r>
              <a:rPr lang="en-US" dirty="0" smtClean="0"/>
              <a:t> time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 (random)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(random)</a:t>
            </a:r>
            <a:endParaRPr lang="en-US" dirty="0"/>
          </a:p>
        </p:txBody>
      </p:sp>
      <p:pic>
        <p:nvPicPr>
          <p:cNvPr id="5" name="Picture 4" descr="browse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381" y="1600200"/>
            <a:ext cx="4140619" cy="310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Markov model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Simulation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Experimental results and observations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62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row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02" y="1980240"/>
            <a:ext cx="9144000" cy="39545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Traffic Illustrated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547" y="2145344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Chain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802" y="5199547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9802" y="3164070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9802" y="4209972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807292" y="5834516"/>
            <a:ext cx="71887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64144" y="5786845"/>
            <a:ext cx="2034127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41357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s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92" y="3473501"/>
            <a:ext cx="4838608" cy="3278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characteristics:</a:t>
            </a:r>
          </a:p>
          <a:p>
            <a:pPr lvl="1"/>
            <a:r>
              <a:rPr lang="en-US" dirty="0" smtClean="0"/>
              <a:t>Long periods of activity and long inter-burst time</a:t>
            </a:r>
          </a:p>
          <a:p>
            <a:pPr lvl="1"/>
            <a:r>
              <a:rPr lang="en-US" dirty="0" smtClean="0"/>
              <a:t>Usually large packet sizes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 (high)</a:t>
            </a:r>
          </a:p>
          <a:p>
            <a:pPr lvl="1"/>
            <a:r>
              <a:rPr lang="en-US" dirty="0" smtClean="0"/>
              <a:t>Queue arrival time (long)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(short)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76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Downloads Illustrated</a:t>
            </a:r>
            <a:endParaRPr lang="en-US" dirty="0"/>
          </a:p>
        </p:txBody>
      </p:sp>
      <p:pic>
        <p:nvPicPr>
          <p:cNvPr id="11" name="Picture 10" descr="downloa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84" y="1629255"/>
            <a:ext cx="9144000" cy="47156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2538" y="3720481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Chain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7484" y="5560628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55012" y="4290306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78378" y="4908940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2538" y="3010507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Interarrival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2538" y="1883108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Collapsible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955222" y="6091816"/>
            <a:ext cx="71887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12074" y="6044145"/>
            <a:ext cx="2034127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134954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deo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281" y="3332284"/>
            <a:ext cx="4700954" cy="3525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characteristics:</a:t>
            </a:r>
          </a:p>
          <a:p>
            <a:pPr lvl="1"/>
            <a:r>
              <a:rPr lang="en-US" dirty="0" smtClean="0"/>
              <a:t>Streams of different types of packets, each of a different length</a:t>
            </a:r>
          </a:p>
          <a:p>
            <a:pPr lvl="2"/>
            <a:r>
              <a:rPr lang="en-US" dirty="0" smtClean="0"/>
              <a:t>E.g., Big I frames (packets) and many small D packets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</a:t>
            </a:r>
          </a:p>
          <a:p>
            <a:pPr lvl="1"/>
            <a:r>
              <a:rPr lang="en-US" dirty="0" smtClean="0"/>
              <a:t>Packet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96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Illustrated</a:t>
            </a:r>
            <a:endParaRPr lang="en-US" dirty="0"/>
          </a:p>
        </p:txBody>
      </p:sp>
      <p:pic>
        <p:nvPicPr>
          <p:cNvPr id="11" name="Picture 10" descr="multimedi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5" y="1762186"/>
            <a:ext cx="9144000" cy="46673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7200" y="3802026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Chain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2146" y="5563416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9674" y="4401385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3040" y="5073592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" y="3053518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Interarrival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" y="1885896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Collapsible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807292" y="6252663"/>
            <a:ext cx="71887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4144" y="6204992"/>
            <a:ext cx="2034127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07016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93" y="1417638"/>
            <a:ext cx="9518129" cy="525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Together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9023" y="2068706"/>
            <a:ext cx="120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</a:t>
            </a:r>
          </a:p>
          <a:p>
            <a:r>
              <a:rPr lang="en-US" dirty="0" smtClean="0"/>
              <a:t>Browsing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1673" y="3702877"/>
            <a:ext cx="152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Downloads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9023" y="5279317"/>
            <a:ext cx="152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Multimedia</a:t>
            </a:r>
          </a:p>
          <a:p>
            <a:r>
              <a:rPr lang="en-US" dirty="0" smtClean="0"/>
              <a:t>Streaming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07292" y="6523639"/>
            <a:ext cx="71887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64144" y="6475968"/>
            <a:ext cx="2034127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180034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and individual node:</a:t>
            </a:r>
          </a:p>
          <a:p>
            <a:pPr lvl="1"/>
            <a:r>
              <a:rPr lang="en-US" b="1" dirty="0" smtClean="0"/>
              <a:t>Throughput (cumulative and variance)</a:t>
            </a:r>
          </a:p>
          <a:p>
            <a:pPr lvl="1"/>
            <a:r>
              <a:rPr lang="en-US" dirty="0" smtClean="0"/>
              <a:t>Idle time (</a:t>
            </a:r>
            <a:r>
              <a:rPr lang="en-US" dirty="0" err="1" smtClean="0"/>
              <a:t>backoff</a:t>
            </a:r>
            <a:r>
              <a:rPr lang="en-US" dirty="0" smtClean="0"/>
              <a:t>, post-</a:t>
            </a:r>
            <a:r>
              <a:rPr lang="en-US" dirty="0" err="1" smtClean="0"/>
              <a:t>backoff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Packet transmit probability</a:t>
            </a:r>
          </a:p>
          <a:p>
            <a:pPr lvl="1"/>
            <a:r>
              <a:rPr lang="en-US" dirty="0" smtClean="0"/>
              <a:t>Packet loss probability</a:t>
            </a:r>
          </a:p>
        </p:txBody>
      </p:sp>
    </p:spTree>
    <p:extLst>
      <p:ext uri="{BB962C8B-B14F-4D97-AF65-F5344CB8AC3E}">
        <p14:creationId xmlns:p14="http://schemas.microsoft.com/office/powerpoint/2010/main" val="2065468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Small </a:t>
            </a:r>
            <a:r>
              <a:rPr lang="en-US" dirty="0" err="1" smtClean="0"/>
              <a:t>Backoffs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Simulations with large </a:t>
            </a:r>
            <a:r>
              <a:rPr lang="en-US" dirty="0" err="1" smtClean="0"/>
              <a:t>backoff</a:t>
            </a:r>
            <a:r>
              <a:rPr lang="en-US" dirty="0" smtClean="0"/>
              <a:t> values make metrics less “visible”</a:t>
            </a:r>
            <a:endParaRPr lang="en-US" baseline="-25000" dirty="0"/>
          </a:p>
        </p:txBody>
      </p:sp>
      <p:pic>
        <p:nvPicPr>
          <p:cNvPr id="4" name="Picture 3" descr="normal-largewmin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685" y="2687580"/>
            <a:ext cx="4555122" cy="3416341"/>
          </a:xfrm>
          <a:prstGeom prst="rect">
            <a:avLst/>
          </a:prstGeom>
        </p:spPr>
      </p:pic>
      <p:pic>
        <p:nvPicPr>
          <p:cNvPr id="5" name="Picture 4" descr="normal-smallwmin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5" y="2713775"/>
            <a:ext cx="4523597" cy="339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71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Few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Simulations with many nodes obfuscate the effects of traffic parameters </a:t>
            </a:r>
            <a:endParaRPr lang="en-US" dirty="0"/>
          </a:p>
        </p:txBody>
      </p:sp>
      <p:pic>
        <p:nvPicPr>
          <p:cNvPr id="5" name="Picture 4" descr="fig-multino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62" y="2597910"/>
            <a:ext cx="6116313" cy="426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95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one </a:t>
            </a:r>
            <a:r>
              <a:rPr lang="en-US" b="1" dirty="0" smtClean="0"/>
              <a:t>fixed</a:t>
            </a:r>
            <a:r>
              <a:rPr lang="en-US" dirty="0" smtClean="0"/>
              <a:t> random node</a:t>
            </a:r>
          </a:p>
          <a:p>
            <a:r>
              <a:rPr lang="en-US" dirty="0" smtClean="0"/>
              <a:t>Choose another node of the target traffic type and vary a </a:t>
            </a:r>
            <a:r>
              <a:rPr lang="en-US" b="1" dirty="0" smtClean="0"/>
              <a:t>single </a:t>
            </a:r>
            <a:r>
              <a:rPr lang="en-US" dirty="0" smtClean="0"/>
              <a:t>parameters,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</a:t>
            </a:r>
          </a:p>
          <a:p>
            <a:pPr lvl="1"/>
            <a:r>
              <a:rPr lang="en-US" dirty="0" smtClean="0"/>
              <a:t>Packet size distribution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2737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traffic is becoming increasingly heterogeneous:</a:t>
            </a:r>
          </a:p>
          <a:p>
            <a:pPr lvl="1"/>
            <a:r>
              <a:rPr lang="en-US" dirty="0" smtClean="0"/>
              <a:t>Real-time video streaming (e.g., Netflix)</a:t>
            </a:r>
          </a:p>
          <a:p>
            <a:pPr lvl="1"/>
            <a:r>
              <a:rPr lang="en-US" dirty="0" smtClean="0"/>
              <a:t>Web </a:t>
            </a:r>
            <a:r>
              <a:rPr lang="en-US" dirty="0" smtClean="0"/>
              <a:t>browsing</a:t>
            </a:r>
          </a:p>
          <a:p>
            <a:pPr lvl="1"/>
            <a:r>
              <a:rPr lang="en-US" dirty="0" smtClean="0"/>
              <a:t>File </a:t>
            </a:r>
            <a:r>
              <a:rPr lang="en-US" dirty="0" smtClean="0"/>
              <a:t>downloads</a:t>
            </a:r>
          </a:p>
          <a:p>
            <a:pPr lvl="1"/>
            <a:r>
              <a:rPr lang="en-US" dirty="0" smtClean="0"/>
              <a:t>VoIP (e.g., Skype)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 smtClean="0"/>
              <a:t>traffic types vary in packet size, </a:t>
            </a:r>
            <a:r>
              <a:rPr lang="en-US" dirty="0" err="1" smtClean="0"/>
              <a:t>interarrival</a:t>
            </a:r>
            <a:r>
              <a:rPr lang="en-US" dirty="0" smtClean="0"/>
              <a:t> times, </a:t>
            </a:r>
            <a:r>
              <a:rPr lang="en-US" dirty="0" err="1" smtClean="0"/>
              <a:t>burstyness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Most applications send and receive traffic over wireless PHY mediums – </a:t>
            </a:r>
            <a:r>
              <a:rPr lang="en-US" dirty="0" err="1" smtClean="0"/>
              <a:t>WiFi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5330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Downloads: Varying </a:t>
            </a:r>
            <a:r>
              <a:rPr lang="en-US" dirty="0" err="1" smtClean="0"/>
              <a:t>Interarrival</a:t>
            </a:r>
            <a:r>
              <a:rPr lang="en-US" dirty="0" smtClean="0"/>
              <a:t> Time</a:t>
            </a:r>
            <a:endParaRPr lang="en-US" dirty="0"/>
          </a:p>
        </p:txBody>
      </p:sp>
      <p:pic>
        <p:nvPicPr>
          <p:cNvPr id="5" name="Picture 4" descr="fig-simulation_random_download-interarival-1_0_1_0_1_1_2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9698"/>
            <a:ext cx="4923676" cy="3692757"/>
          </a:xfrm>
          <a:prstGeom prst="rect">
            <a:avLst/>
          </a:prstGeom>
        </p:spPr>
      </p:pic>
      <p:pic>
        <p:nvPicPr>
          <p:cNvPr id="4" name="Picture 3" descr="fig-simulation_random_download-interarival-1_0_5_0_1_1_2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62" y="1919697"/>
            <a:ext cx="4923675" cy="36927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978" y="5675257"/>
            <a:ext cx="218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9458" y="5646752"/>
            <a:ext cx="27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84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Downloads: Varying Packet Size</a:t>
            </a:r>
            <a:endParaRPr lang="en-US" dirty="0"/>
          </a:p>
        </p:txBody>
      </p:sp>
      <p:pic>
        <p:nvPicPr>
          <p:cNvPr id="4" name="Picture 3" descr="fig-simulation_random_download-maxpackets-1_0_1_0_1_1_2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137" y="1772044"/>
            <a:ext cx="5027293" cy="3770470"/>
          </a:xfrm>
          <a:prstGeom prst="rect">
            <a:avLst/>
          </a:prstGeom>
        </p:spPr>
      </p:pic>
      <p:pic>
        <p:nvPicPr>
          <p:cNvPr id="5" name="Picture 4" descr="fig-simulation_random_download-maxpackets-1_0_5_0_1_1_2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681" y="1772044"/>
            <a:ext cx="5323749" cy="38413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978" y="5675257"/>
            <a:ext cx="218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9458" y="5646752"/>
            <a:ext cx="27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49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Average throughput</a:t>
            </a:r>
            <a:r>
              <a:rPr lang="en-US" dirty="0" smtClean="0"/>
              <a:t> increases as the time between file download bursts of packets increases</a:t>
            </a:r>
          </a:p>
          <a:p>
            <a:r>
              <a:rPr lang="en-US" b="1" dirty="0" smtClean="0"/>
              <a:t>Average throughput</a:t>
            </a:r>
            <a:r>
              <a:rPr lang="en-US" dirty="0" smtClean="0"/>
              <a:t> decreases as the size of packets increases</a:t>
            </a:r>
          </a:p>
          <a:p>
            <a:r>
              <a:rPr lang="en-US" b="1" dirty="0" smtClean="0"/>
              <a:t>Download throughput</a:t>
            </a:r>
            <a:r>
              <a:rPr lang="en-US" dirty="0" smtClean="0"/>
              <a:t> is starved due to increasing packet sizes</a:t>
            </a:r>
          </a:p>
          <a:p>
            <a:r>
              <a:rPr lang="en-US" dirty="0" smtClean="0"/>
              <a:t>Long times between bursts leave more room for other nodes to transmit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5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Browsing: Probability of Varying </a:t>
            </a:r>
            <a:r>
              <a:rPr lang="en-US" dirty="0" err="1" smtClean="0"/>
              <a:t>Interarrival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fig-simulation_random_web-penter-1_0_1_0_1_20_2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991" y="1821252"/>
            <a:ext cx="5070428" cy="3802821"/>
          </a:xfrm>
          <a:prstGeom prst="rect">
            <a:avLst/>
          </a:prstGeom>
        </p:spPr>
      </p:pic>
      <p:pic>
        <p:nvPicPr>
          <p:cNvPr id="5" name="Picture 4" descr="fig-simulation_random_web-penter-1_0_5_0_1_20_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854" y="1808330"/>
            <a:ext cx="5087657" cy="38157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978" y="5675257"/>
            <a:ext cx="218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9458" y="5646752"/>
            <a:ext cx="27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66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65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Multimedia: Varying Streaming BPS</a:t>
            </a:r>
            <a:endParaRPr lang="en-US" dirty="0"/>
          </a:p>
        </p:txBody>
      </p:sp>
      <p:pic>
        <p:nvPicPr>
          <p:cNvPr id="4" name="Picture 3" descr="fig-simulation_random_multimedia-bps-1_0_5_0_120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61" y="1610879"/>
            <a:ext cx="4975513" cy="3923859"/>
          </a:xfrm>
          <a:prstGeom prst="rect">
            <a:avLst/>
          </a:prstGeom>
        </p:spPr>
      </p:pic>
      <p:pic>
        <p:nvPicPr>
          <p:cNvPr id="5" name="Picture 4" descr="fig-simulation_random_multimedia-bps-1_0_1_0_120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993" y="1610879"/>
            <a:ext cx="5182476" cy="38868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978" y="5675257"/>
            <a:ext cx="218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9458" y="5646752"/>
            <a:ext cx="27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11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streaming constraints starve other nodes in the network</a:t>
            </a:r>
          </a:p>
          <a:p>
            <a:pPr lvl="1"/>
            <a:r>
              <a:rPr lang="en-US" dirty="0" smtClean="0"/>
              <a:t>Multimedia node throughput increases and random node throughput decreases as a function of streaming quality</a:t>
            </a:r>
          </a:p>
          <a:p>
            <a:r>
              <a:rPr lang="en-US" dirty="0" smtClean="0"/>
              <a:t>Small packet sizes for random nodes aren’t affected by multimedia streaming</a:t>
            </a:r>
          </a:p>
          <a:p>
            <a:pPr lvl="1"/>
            <a:r>
              <a:rPr lang="en-US" dirty="0" smtClean="0"/>
              <a:t>Probable cause: streams of traffic are </a:t>
            </a:r>
            <a:r>
              <a:rPr lang="en-US" i="1" dirty="0" smtClean="0"/>
              <a:t>mixed together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00294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802.11 DCF function behaves differently depending on the type of traffic being transmitted</a:t>
            </a:r>
          </a:p>
          <a:p>
            <a:r>
              <a:rPr lang="en-US" dirty="0" smtClean="0"/>
              <a:t>Throughput quickly degrades as more than one node is using the channel (higher collision probability)</a:t>
            </a:r>
          </a:p>
          <a:p>
            <a:r>
              <a:rPr lang="en-US" dirty="0" smtClean="0"/>
              <a:t>Application-agnostic random </a:t>
            </a:r>
            <a:r>
              <a:rPr lang="en-US" dirty="0" err="1" smtClean="0"/>
              <a:t>backoffs</a:t>
            </a:r>
            <a:r>
              <a:rPr lang="en-US" dirty="0" smtClean="0"/>
              <a:t> are perhaps not the best choice for collision avoidance when dealing with non-multimedia streams</a:t>
            </a:r>
          </a:p>
          <a:p>
            <a:r>
              <a:rPr lang="en-US" dirty="0" smtClean="0"/>
              <a:t>Random </a:t>
            </a:r>
            <a:r>
              <a:rPr lang="en-US" dirty="0" err="1" smtClean="0"/>
              <a:t>backoffs</a:t>
            </a:r>
            <a:r>
              <a:rPr lang="en-US" dirty="0" smtClean="0"/>
              <a:t> serve multimedia traffic quite well in the presence of other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45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81" y="2706255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1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Question 1</a:t>
            </a:r>
            <a:r>
              <a:rPr lang="en-US" dirty="0" smtClean="0"/>
              <a:t>: How does the performance of CSMA/</a:t>
            </a:r>
            <a:r>
              <a:rPr lang="en-US" dirty="0" smtClean="0"/>
              <a:t>CA </a:t>
            </a:r>
            <a:r>
              <a:rPr lang="en-US" dirty="0" smtClean="0"/>
              <a:t>vary with increasingly heterogeneous traffic?</a:t>
            </a:r>
          </a:p>
          <a:p>
            <a:r>
              <a:rPr lang="en-US" b="1" dirty="0" smtClean="0"/>
              <a:t>Question 2</a:t>
            </a:r>
            <a:r>
              <a:rPr lang="en-US" dirty="0" smtClean="0"/>
              <a:t>: Is universal random </a:t>
            </a:r>
            <a:r>
              <a:rPr lang="en-US" dirty="0" err="1" smtClean="0"/>
              <a:t>backoff</a:t>
            </a:r>
            <a:r>
              <a:rPr lang="en-US" dirty="0" smtClean="0"/>
              <a:t> the best technique technique to handle collisions? </a:t>
            </a:r>
            <a:r>
              <a:rPr lang="en-US" dirty="0"/>
              <a:t>Would a deterministic avoidance scheme be better suited for heterogeneous traffic? Or maybe a hybrid approach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Question 3:</a:t>
            </a:r>
            <a:r>
              <a:rPr lang="en-US" dirty="0" smtClean="0"/>
              <a:t> Should </a:t>
            </a:r>
            <a:r>
              <a:rPr lang="en-US" dirty="0" err="1" smtClean="0"/>
              <a:t>backoffs</a:t>
            </a:r>
            <a:r>
              <a:rPr lang="en-US" dirty="0" smtClean="0"/>
              <a:t> be tailored to the type of traffic?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477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Markov models that represent varying types of traffic:</a:t>
            </a:r>
          </a:p>
          <a:p>
            <a:pPr lvl="1"/>
            <a:r>
              <a:rPr lang="en-US" dirty="0" smtClean="0"/>
              <a:t>Media streams</a:t>
            </a:r>
          </a:p>
          <a:p>
            <a:pPr lvl="1"/>
            <a:r>
              <a:rPr lang="en-US" dirty="0" smtClean="0"/>
              <a:t>Web browsing</a:t>
            </a:r>
          </a:p>
          <a:p>
            <a:pPr lvl="1"/>
            <a:r>
              <a:rPr lang="en-US" dirty="0" smtClean="0"/>
              <a:t>File downloads</a:t>
            </a:r>
          </a:p>
          <a:p>
            <a:r>
              <a:rPr lang="en-US" dirty="0" smtClean="0"/>
              <a:t>Compute metrics for each of these models individually, i.e., </a:t>
            </a:r>
            <a:r>
              <a:rPr lang="en-US" i="1" dirty="0" smtClean="0"/>
              <a:t>with a constant conditional collision probability</a:t>
            </a:r>
          </a:p>
          <a:p>
            <a:r>
              <a:rPr lang="en-US" dirty="0" smtClean="0"/>
              <a:t>Compute metrics when different Markov models of these types are superimposed</a:t>
            </a:r>
          </a:p>
          <a:p>
            <a:r>
              <a:rPr lang="en-US" dirty="0" smtClean="0"/>
              <a:t>Analyze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9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802.11 Distributed Control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simplistic </a:t>
            </a:r>
            <a:r>
              <a:rPr lang="en-US" dirty="0"/>
              <a:t>random access scheme based on the </a:t>
            </a:r>
            <a:r>
              <a:rPr lang="en-US" dirty="0" smtClean="0"/>
              <a:t>CSMA</a:t>
            </a:r>
            <a:r>
              <a:rPr lang="en-US" dirty="0"/>
              <a:t>/</a:t>
            </a:r>
            <a:r>
              <a:rPr lang="en-US" dirty="0" smtClean="0"/>
              <a:t>CA </a:t>
            </a:r>
            <a:r>
              <a:rPr lang="en-US" dirty="0"/>
              <a:t>protocol. </a:t>
            </a:r>
            <a:endParaRPr lang="en-US" dirty="0" smtClean="0"/>
          </a:p>
          <a:p>
            <a:r>
              <a:rPr lang="en-US" dirty="0" smtClean="0"/>
              <a:t>Failed </a:t>
            </a:r>
            <a:r>
              <a:rPr lang="en-US" dirty="0"/>
              <a:t>packets are retried according to a binary exponential </a:t>
            </a:r>
            <a:r>
              <a:rPr lang="en-US" dirty="0" err="1"/>
              <a:t>backoff</a:t>
            </a:r>
            <a:r>
              <a:rPr lang="en-US" dirty="0"/>
              <a:t> rule. </a:t>
            </a:r>
            <a:endParaRPr lang="en-US" dirty="0" smtClean="0"/>
          </a:p>
          <a:p>
            <a:pPr lvl="1"/>
            <a:r>
              <a:rPr lang="en-US" dirty="0" smtClean="0"/>
              <a:t>At </a:t>
            </a:r>
            <a:r>
              <a:rPr lang="en-US" dirty="0"/>
              <a:t>each packet transmission, the </a:t>
            </a:r>
            <a:r>
              <a:rPr lang="en-US" dirty="0" err="1"/>
              <a:t>backoff</a:t>
            </a:r>
            <a:r>
              <a:rPr lang="en-US" dirty="0"/>
              <a:t> is uniformly in the range </a:t>
            </a:r>
            <a:r>
              <a:rPr lang="en-US" dirty="0" smtClean="0"/>
              <a:t>(0</a:t>
            </a:r>
            <a:r>
              <a:rPr lang="en-US" dirty="0"/>
              <a:t>, w-</a:t>
            </a:r>
            <a:r>
              <a:rPr lang="en-US" dirty="0" smtClean="0"/>
              <a:t>1)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window </a:t>
            </a:r>
            <a:r>
              <a:rPr lang="en-US" dirty="0" smtClean="0"/>
              <a:t>w </a:t>
            </a:r>
            <a:r>
              <a:rPr lang="en-US" dirty="0"/>
              <a:t>is set to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min</a:t>
            </a:r>
            <a:r>
              <a:rPr lang="en-US" dirty="0" smtClean="0"/>
              <a:t> </a:t>
            </a:r>
            <a:r>
              <a:rPr lang="en-US" dirty="0"/>
              <a:t>to begin, and upon every failure, the </a:t>
            </a:r>
            <a:r>
              <a:rPr lang="en-US" dirty="0" err="1"/>
              <a:t>backoff</a:t>
            </a:r>
            <a:r>
              <a:rPr lang="en-US" dirty="0"/>
              <a:t> counter is doubled.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maximum </a:t>
            </a:r>
            <a:r>
              <a:rPr lang="en-US" dirty="0" err="1"/>
              <a:t>backoff</a:t>
            </a:r>
            <a:r>
              <a:rPr lang="en-US" dirty="0"/>
              <a:t> is bounded by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max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</a:t>
            </a:r>
            <a:r>
              <a:rPr lang="en-US" baseline="30000" dirty="0" smtClean="0"/>
              <a:t>m</a:t>
            </a:r>
            <a:r>
              <a:rPr lang="en-US" dirty="0" smtClean="0"/>
              <a:t>W</a:t>
            </a:r>
            <a:r>
              <a:rPr lang="en-US" baseline="-25000" dirty="0" smtClean="0"/>
              <a:t>min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Selections </a:t>
            </a:r>
            <a:r>
              <a:rPr lang="en-US" dirty="0"/>
              <a:t>of </a:t>
            </a:r>
            <a:r>
              <a:rPr lang="en-US" dirty="0" err="1"/>
              <a:t>W</a:t>
            </a:r>
            <a:r>
              <a:rPr lang="en-US" baseline="-25000" dirty="0" err="1"/>
              <a:t>min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/>
              <a:t>W</a:t>
            </a:r>
            <a:r>
              <a:rPr lang="en-US" baseline="-25000" dirty="0" err="1"/>
              <a:t>max</a:t>
            </a:r>
            <a:r>
              <a:rPr lang="en-US" dirty="0" err="1" smtClean="0"/>
              <a:t>are</a:t>
            </a:r>
            <a:r>
              <a:rPr lang="en-US" dirty="0" smtClean="0"/>
              <a:t> </a:t>
            </a:r>
            <a:r>
              <a:rPr lang="en-US" dirty="0"/>
              <a:t>dependent upon the physical layer specifications in the 802.11 </a:t>
            </a:r>
            <a:r>
              <a:rPr lang="en-US" dirty="0" smtClean="0"/>
              <a:t>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DCF Model with Saturated Traffic</a:t>
            </a:r>
            <a:endParaRPr lang="en-US" dirty="0"/>
          </a:p>
        </p:txBody>
      </p:sp>
      <p:pic>
        <p:nvPicPr>
          <p:cNvPr id="5" name="Picture 4" descr="dcf_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40" y="1417638"/>
            <a:ext cx="7562472" cy="521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4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Unsaturated Traffic</a:t>
            </a:r>
            <a:endParaRPr lang="en-US" dirty="0"/>
          </a:p>
        </p:txBody>
      </p:sp>
      <p:pic>
        <p:nvPicPr>
          <p:cNvPr id="4" name="Picture 3" descr="dcf_model_nonsatur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96" y="1173870"/>
            <a:ext cx="6079859" cy="559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3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Chain </a:t>
            </a:r>
            <a:r>
              <a:rPr lang="en-US" dirty="0" err="1" smtClean="0"/>
              <a:t>Blackbox</a:t>
            </a:r>
            <a:endParaRPr lang="en-US" dirty="0"/>
          </a:p>
        </p:txBody>
      </p:sp>
      <p:pic>
        <p:nvPicPr>
          <p:cNvPr id="4" name="Picture 3" descr="size_chain_o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901" y="1205957"/>
            <a:ext cx="4099536" cy="5058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9138" y="1417638"/>
            <a:ext cx="282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Equal probability of entering each chain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74437" y="4812613"/>
            <a:ext cx="333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Exit transition probability is a function of the chain length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 flipV="1">
            <a:off x="3665778" y="1510636"/>
            <a:ext cx="2043360" cy="230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3665779" y="5135779"/>
            <a:ext cx="1908658" cy="5026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84200" y="3429000"/>
            <a:ext cx="2295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P(success)  = </a:t>
            </a:r>
            <a:r>
              <a:rPr lang="en-US" dirty="0"/>
              <a:t>(1 – p)^n 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01428" y="2549801"/>
            <a:ext cx="398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01428" y="4769358"/>
            <a:ext cx="398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561204" y="2549801"/>
            <a:ext cx="1" cy="22195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522184" y="3429000"/>
            <a:ext cx="30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0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5992</TotalTime>
  <Words>1092</Words>
  <Application>Microsoft Macintosh PowerPoint</Application>
  <PresentationFormat>On-screen Show (4:3)</PresentationFormat>
  <Paragraphs>236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Coexistence of Heterogeneous Traffic in CSMA/CA Networks</vt:lpstr>
      <vt:lpstr>Agenda</vt:lpstr>
      <vt:lpstr>Traffic Trends</vt:lpstr>
      <vt:lpstr>Problem Statement</vt:lpstr>
      <vt:lpstr>Research Approach</vt:lpstr>
      <vt:lpstr>802.11 Distributed Control Function</vt:lpstr>
      <vt:lpstr>The DCF Model with Saturated Traffic</vt:lpstr>
      <vt:lpstr>Supporting Unsaturated Traffic</vt:lpstr>
      <vt:lpstr>Size Chain Blackbox</vt:lpstr>
      <vt:lpstr>Variable Packet Size</vt:lpstr>
      <vt:lpstr>Interarrival Time</vt:lpstr>
      <vt:lpstr>Varying Packet Types</vt:lpstr>
      <vt:lpstr>Creating a more complex DCF</vt:lpstr>
      <vt:lpstr>Compressible States</vt:lpstr>
      <vt:lpstr>Compressible DCF</vt:lpstr>
      <vt:lpstr>Adding Interarrival</vt:lpstr>
      <vt:lpstr>Adding Packetsize Chains (a new dimension)</vt:lpstr>
      <vt:lpstr>Traffic Models</vt:lpstr>
      <vt:lpstr>Web Traffic</vt:lpstr>
      <vt:lpstr>Web Traffic Illustrated</vt:lpstr>
      <vt:lpstr>File Downloads</vt:lpstr>
      <vt:lpstr>File Downloads Illustrated</vt:lpstr>
      <vt:lpstr>Multimedia Traffic</vt:lpstr>
      <vt:lpstr>Multimedia Illustrated</vt:lpstr>
      <vt:lpstr>All Together</vt:lpstr>
      <vt:lpstr>Experimental Metrics</vt:lpstr>
      <vt:lpstr>The Case for Small Backoffs</vt:lpstr>
      <vt:lpstr>The Case for Few Nodes</vt:lpstr>
      <vt:lpstr>Experimental Setup</vt:lpstr>
      <vt:lpstr>File Downloads: Varying Interarrival Time</vt:lpstr>
      <vt:lpstr>File Downloads: Varying Packet Size</vt:lpstr>
      <vt:lpstr>Observations</vt:lpstr>
      <vt:lpstr>Web Browsing: Probability of Varying Interarrival </vt:lpstr>
      <vt:lpstr>Observations</vt:lpstr>
      <vt:lpstr>Multimedia: Varying Streaming BPS</vt:lpstr>
      <vt:lpstr>Observations</vt:lpstr>
      <vt:lpstr>Conclusions</vt:lpstr>
      <vt:lpstr>Questions?</vt:lpstr>
    </vt:vector>
  </TitlesOfParts>
  <Company>PARC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Coexistence of Heterogeneous Traffic in CDMA/CA Networks</dc:title>
  <dc:creator>Christopher Wood</dc:creator>
  <cp:lastModifiedBy>Christopher Wood</cp:lastModifiedBy>
  <cp:revision>158</cp:revision>
  <dcterms:created xsi:type="dcterms:W3CDTF">2015-02-20T00:49:42Z</dcterms:created>
  <dcterms:modified xsi:type="dcterms:W3CDTF">2015-03-10T01:07:45Z</dcterms:modified>
</cp:coreProperties>
</file>