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1" r:id="rId19"/>
    <p:sldId id="292" r:id="rId20"/>
    <p:sldId id="293" r:id="rId21"/>
    <p:sldId id="294" r:id="rId22"/>
    <p:sldId id="258" r:id="rId23"/>
    <p:sldId id="287" r:id="rId24"/>
    <p:sldId id="261" r:id="rId25"/>
    <p:sldId id="288" r:id="rId26"/>
    <p:sldId id="262" r:id="rId27"/>
    <p:sldId id="289" r:id="rId28"/>
    <p:sldId id="263" r:id="rId29"/>
    <p:sldId id="264" r:id="rId30"/>
    <p:sldId id="266" r:id="rId31"/>
    <p:sldId id="268" r:id="rId32"/>
    <p:sldId id="269" r:id="rId33"/>
    <p:sldId id="295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3"/>
    <p:restoredTop sz="94662"/>
  </p:normalViewPr>
  <p:slideViewPr>
    <p:cSldViewPr snapToGrid="0" snapToObjects="1">
      <p:cViewPr>
        <p:scale>
          <a:sx n="62" d="100"/>
          <a:sy n="62" d="100"/>
        </p:scale>
        <p:origin x="1112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2B150-592E-D64D-B9BE-909220EFA92F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06E8-7504-DF41-A83E-7FC4485F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2BAC89D-C3D8-484A-8F87-C6D73B6534D4}" type="slidenum">
              <a:rPr lang="en-US" sz="1200">
                <a:latin typeface="Arial" charset="0"/>
              </a:rPr>
              <a:pPr eaLnBrk="1" hangingPunct="1"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/>
              <a:t>https://a248.e.akamai.net/f/248/1856/90m/www.wellsfargo.com/img/hp/logo_62sq.gif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/>
              <a:t>Problems: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all current content access (save certificates themselves) use source to authenticate content; only in non-https case the authentication of source is pretty ad-hoc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Second client has to go back to the source, can</a:t>
            </a:r>
            <a:r>
              <a:rPr lang="ja-JP" altLang="en-US"/>
              <a:t>’</a:t>
            </a:r>
            <a:r>
              <a:rPr lang="en-US" altLang="ja-JP"/>
              <a:t>t get content from top with any assurance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First client has no continuing assurance that the content is correct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No semantics: relationships among parts of wellsfargo not visible to client, all trust top-down from CAs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Security limited to the weakest of the all-powerful CAs trusted to sign arbitrary mappings</a:t>
            </a:r>
          </a:p>
          <a:p>
            <a:pPr defTabSz="457200"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r" eaLnBrk="1" hangingPunct="1"/>
            <a:fld id="{3CE44486-ACE9-F54C-849B-4C970C199E88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7733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4EB072C2-5904-FA45-9863-7BAE8B396F53}" type="slidenum">
              <a:rPr lang="en-US" sz="1200">
                <a:latin typeface="Arial" charset="0"/>
              </a:rPr>
              <a:pPr eaLnBrk="1" hangingPunct="1"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/>
              <a:t>https://a248.e.akamai.net/f/248/1856/90m/www.wellsfargo.com/img/hp/logo_62sq.gif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/>
              <a:t>Problems: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Second client has to go back to the source, can</a:t>
            </a:r>
            <a:r>
              <a:rPr lang="ja-JP" altLang="en-US"/>
              <a:t>’</a:t>
            </a:r>
            <a:r>
              <a:rPr lang="en-US" altLang="ja-JP"/>
              <a:t>t get content from top with any assurance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First client has no continuing assurance that the content is correct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No semantics: relationships among parts of wellsfargo not visible to client, all trust top-down from CAs</a:t>
            </a:r>
          </a:p>
          <a:p>
            <a:pPr defTabSz="457200" eaLnBrk="1" hangingPunct="1">
              <a:spcBef>
                <a:spcPct val="0"/>
              </a:spcBef>
              <a:buFontTx/>
              <a:buChar char="-"/>
            </a:pPr>
            <a:r>
              <a:rPr lang="en-US"/>
              <a:t>Security limited to the weakest of the all-powerful CAs trusted to sign arbitrary mappings</a:t>
            </a:r>
          </a:p>
          <a:p>
            <a:pPr defTabSz="457200"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r" eaLnBrk="1" hangingPunct="1"/>
            <a:fld id="{F2476385-A36F-2F45-9FBD-561B992C4FBB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5959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6D4-BEF6-8A44-B4EC-4E2AC8B10E5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E53F-3064-A144-B42A-B5D51FF4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wmf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ristopher.wood@parc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3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Trust in Information-Centric </a:t>
            </a: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4309"/>
            <a:ext cx="6400800" cy="1752600"/>
          </a:xfrm>
        </p:spPr>
        <p:txBody>
          <a:bodyPr/>
          <a:lstStyle/>
          <a:p>
            <a:r>
              <a:rPr lang="en-US" dirty="0" smtClean="0"/>
              <a:t>From Theory to 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4" y="5463569"/>
            <a:ext cx="312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Christian </a:t>
            </a:r>
            <a:r>
              <a:rPr lang="en-US" dirty="0" err="1" smtClean="0"/>
              <a:t>Tschudin</a:t>
            </a:r>
            <a:endParaRPr lang="en-US" dirty="0" smtClean="0"/>
          </a:p>
          <a:p>
            <a:pPr algn="ctr"/>
            <a:r>
              <a:rPr lang="en-US" dirty="0"/>
              <a:t>University of Basel, Switzerland </a:t>
            </a:r>
            <a:endParaRPr lang="en-US" dirty="0" smtClean="0"/>
          </a:p>
          <a:p>
            <a:pPr algn="ctr"/>
            <a:r>
              <a:rPr lang="en-US" dirty="0" err="1"/>
              <a:t>christian.tschudin@unibas.ch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52" y="5473527"/>
            <a:ext cx="2602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Ersin</a:t>
            </a:r>
            <a:r>
              <a:rPr lang="en-US" b="1" dirty="0" smtClean="0"/>
              <a:t> </a:t>
            </a:r>
            <a:r>
              <a:rPr lang="en-US" b="1" dirty="0" err="1" smtClean="0"/>
              <a:t>Uzun</a:t>
            </a:r>
            <a:endParaRPr lang="en-US" b="1" dirty="0" smtClean="0"/>
          </a:p>
          <a:p>
            <a:pPr algn="ctr"/>
            <a:r>
              <a:rPr lang="en-US" dirty="0" smtClean="0"/>
              <a:t>Palo Alto Research Center</a:t>
            </a:r>
          </a:p>
          <a:p>
            <a:pPr algn="ctr"/>
            <a:r>
              <a:rPr lang="en-US" dirty="0" err="1" smtClean="0"/>
              <a:t>ersin.uzin@parc.com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62956" y="5459744"/>
            <a:ext cx="2889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Christopher A. Wood</a:t>
            </a:r>
          </a:p>
          <a:p>
            <a:pPr algn="ctr"/>
            <a:r>
              <a:rPr lang="en-US" dirty="0"/>
              <a:t>Palo Alto Research </a:t>
            </a:r>
            <a:r>
              <a:rPr lang="en-US" dirty="0" smtClean="0"/>
              <a:t>Center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hristopher.wood@parc.com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789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22796"/>
            <a:ext cx="8135904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7650"/>
            <a:ext cx="817303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21017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789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0463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67"/>
            <a:ext cx="9539923" cy="10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" y="908388"/>
            <a:ext cx="9509355" cy="108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5334" y="2770802"/>
            <a:ext cx="7772400" cy="8382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pPr eaLnBrk="1" hangingPunct="1">
              <a:defRPr/>
            </a:pPr>
            <a:r>
              <a:rPr lang="en-US" sz="4219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Content-Based </a:t>
            </a:r>
            <a:r>
              <a:rPr lang="en-US" sz="4219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Security</a:t>
            </a:r>
            <a:endParaRPr lang="en-US" sz="4219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A0181A-9F29-7844-BC12-B2D0705B22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7772400" cy="8382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pPr eaLnBrk="1" hangingPunct="1">
              <a:defRPr/>
            </a:pPr>
            <a:r>
              <a:rPr lang="en-US" sz="464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Connection-Based Security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610600" cy="990600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812" dirty="0">
                <a:latin typeface="Arial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 sz="2812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12" dirty="0">
                <a:latin typeface="Arial" charset="0"/>
                <a:ea typeface="ＭＳ Ｐゴシック" charset="0"/>
                <a:cs typeface="ＭＳ Ｐゴシック" charset="0"/>
              </a:rPr>
              <a:t>s internet secures </a:t>
            </a:r>
            <a:r>
              <a:rPr lang="en-US" altLang="ja-JP" sz="2812" i="1" dirty="0">
                <a:latin typeface="Arial" charset="0"/>
                <a:ea typeface="ＭＳ Ｐゴシック" charset="0"/>
                <a:cs typeface="ＭＳ Ｐゴシック" charset="0"/>
              </a:rPr>
              <a:t>connections, </a:t>
            </a:r>
            <a:r>
              <a:rPr lang="en-US" altLang="ja-JP" sz="2812" dirty="0">
                <a:latin typeface="Arial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altLang="ja-JP" sz="2812" i="1" dirty="0">
                <a:latin typeface="Arial" charset="0"/>
                <a:ea typeface="ＭＳ Ｐゴシック" charset="0"/>
                <a:cs typeface="ＭＳ Ｐゴシック" charset="0"/>
              </a:rPr>
              <a:t>content:</a:t>
            </a:r>
            <a:endParaRPr lang="en-US" sz="2812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5059" name="Picture 7" descr="Firefox-logo-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4" y="2679700"/>
            <a:ext cx="838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73213" y="3441701"/>
            <a:ext cx="1527980" cy="395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969">
                <a:effectLst>
                  <a:outerShdw blurRad="38100" dist="38100" dir="2700000" algn="tl">
                    <a:srgbClr val="DDDDDD"/>
                  </a:outerShdw>
                </a:effectLst>
              </a:rPr>
              <a:t>13.2.116.61</a:t>
            </a:r>
          </a:p>
        </p:txBody>
      </p:sp>
      <p:pic>
        <p:nvPicPr>
          <p:cNvPr id="45061" name="Picture 4" descr="routercy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55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Line 21"/>
          <p:cNvSpPr>
            <a:spLocks noChangeShapeType="1"/>
          </p:cNvSpPr>
          <p:nvPr/>
        </p:nvSpPr>
        <p:spPr bwMode="auto">
          <a:xfrm>
            <a:off x="2743200" y="3048000"/>
            <a:ext cx="471488" cy="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45063" name="Line 22"/>
          <p:cNvSpPr>
            <a:spLocks noChangeShapeType="1"/>
          </p:cNvSpPr>
          <p:nvPr/>
        </p:nvSpPr>
        <p:spPr bwMode="auto">
          <a:xfrm flipH="1">
            <a:off x="3200400" y="2819400"/>
            <a:ext cx="14288" cy="205740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45064" name="Line 23"/>
          <p:cNvSpPr>
            <a:spLocks noChangeShapeType="1"/>
          </p:cNvSpPr>
          <p:nvPr/>
        </p:nvSpPr>
        <p:spPr bwMode="auto">
          <a:xfrm>
            <a:off x="3200400" y="3200400"/>
            <a:ext cx="228600" cy="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pic>
        <p:nvPicPr>
          <p:cNvPr id="45065" name="Picture 24" descr="routercy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55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Line 25"/>
          <p:cNvSpPr>
            <a:spLocks noChangeShapeType="1"/>
          </p:cNvSpPr>
          <p:nvPr/>
        </p:nvSpPr>
        <p:spPr bwMode="auto">
          <a:xfrm>
            <a:off x="3962400" y="3276600"/>
            <a:ext cx="1646238" cy="274638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pic>
        <p:nvPicPr>
          <p:cNvPr id="45067" name="Picture 33" descr="MCj043524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352801"/>
            <a:ext cx="5238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8" name="Line 34"/>
          <p:cNvSpPr>
            <a:spLocks noChangeShapeType="1"/>
          </p:cNvSpPr>
          <p:nvPr/>
        </p:nvSpPr>
        <p:spPr bwMode="auto">
          <a:xfrm flipH="1" flipV="1">
            <a:off x="6096000" y="3581401"/>
            <a:ext cx="1219200" cy="15240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6848570" y="2819400"/>
            <a:ext cx="2246126" cy="590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17">
                <a:effectLst>
                  <a:outerShdw blurRad="38100" dist="38100" dir="2700000" algn="tl">
                    <a:srgbClr val="DDDDDD"/>
                  </a:outerShdw>
                </a:effectLst>
              </a:rPr>
              <a:t>online.wellsfargo.com</a:t>
            </a:r>
          </a:p>
          <a:p>
            <a:pPr algn="ctr" eaLnBrk="1" hangingPunct="1">
              <a:defRPr/>
            </a:pPr>
            <a:r>
              <a:rPr lang="en-US" sz="1617">
                <a:effectLst>
                  <a:outerShdw blurRad="38100" dist="38100" dir="2700000" algn="tl">
                    <a:srgbClr val="DDDDDD"/>
                  </a:outerShdw>
                </a:effectLst>
              </a:rPr>
              <a:t>151.151.13.132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57201" y="2057400"/>
            <a:ext cx="5246947" cy="395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969">
                <a:effectLst>
                  <a:outerShdw blurRad="38100" dist="38100" dir="2700000" algn="tl">
                    <a:srgbClr val="DDDDDD"/>
                  </a:outerShdw>
                </a:effectLst>
              </a:rPr>
              <a:t>https://online.wellsfargo.com/policies.html</a:t>
            </a:r>
          </a:p>
        </p:txBody>
      </p:sp>
      <p:sp>
        <p:nvSpPr>
          <p:cNvPr id="45071" name="Oval 65"/>
          <p:cNvSpPr>
            <a:spLocks noChangeArrowheads="1"/>
          </p:cNvSpPr>
          <p:nvPr/>
        </p:nvSpPr>
        <p:spPr bwMode="auto">
          <a:xfrm>
            <a:off x="304801" y="2133601"/>
            <a:ext cx="990600" cy="304800"/>
          </a:xfrm>
          <a:prstGeom prst="ellipse">
            <a:avLst/>
          </a:prstGeom>
          <a:noFill/>
          <a:ln w="4445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r>
              <a:rPr lang="en-US" sz="1969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5072" name="Picture 33" descr="MCj043524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514601"/>
            <a:ext cx="5238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5564981" y="2514600"/>
            <a:ext cx="623888" cy="395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969">
                <a:effectLst>
                  <a:outerShdw blurRad="38100" dist="38100" dir="2700000" algn="tl">
                    <a:srgbClr val="DDDDDD"/>
                  </a:outerShdw>
                </a:effectLst>
              </a:rPr>
              <a:t>DNS</a:t>
            </a:r>
          </a:p>
        </p:txBody>
      </p:sp>
      <p:sp>
        <p:nvSpPr>
          <p:cNvPr id="45074" name="Line 34"/>
          <p:cNvSpPr>
            <a:spLocks noChangeShapeType="1"/>
          </p:cNvSpPr>
          <p:nvPr/>
        </p:nvSpPr>
        <p:spPr bwMode="auto">
          <a:xfrm flipH="1">
            <a:off x="3962401" y="2971800"/>
            <a:ext cx="1219200" cy="15240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670176" y="3352800"/>
            <a:ext cx="4691063" cy="457200"/>
            <a:chOff x="2669811" y="3810000"/>
            <a:chExt cx="4691934" cy="457086"/>
          </a:xfrm>
        </p:grpSpPr>
        <p:sp>
          <p:nvSpPr>
            <p:cNvPr id="45108" name="Can 32"/>
            <p:cNvSpPr>
              <a:spLocks noChangeArrowheads="1"/>
            </p:cNvSpPr>
            <p:nvPr/>
          </p:nvSpPr>
          <p:spPr bwMode="auto">
            <a:xfrm rot="-4971239">
              <a:off x="4944736" y="1558908"/>
              <a:ext cx="142084" cy="4691934"/>
            </a:xfrm>
            <a:prstGeom prst="can">
              <a:avLst>
                <a:gd name="adj" fmla="val 25072"/>
              </a:avLst>
            </a:prstGeom>
            <a:gradFill rotWithShape="1">
              <a:gsLst>
                <a:gs pos="0">
                  <a:srgbClr val="008000"/>
                </a:gs>
                <a:gs pos="100000">
                  <a:srgbClr val="FFFFFF"/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 sz="1969"/>
            </a:p>
          </p:txBody>
        </p:sp>
        <p:pic>
          <p:nvPicPr>
            <p:cNvPr id="45109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8100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5200"/>
            <a:ext cx="5016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581401" y="4876800"/>
            <a:ext cx="3481496" cy="1143000"/>
            <a:chOff x="3581400" y="5334000"/>
            <a:chExt cx="3481497" cy="1143000"/>
          </a:xfrm>
        </p:grpSpPr>
        <p:pic>
          <p:nvPicPr>
            <p:cNvPr id="45103" name="Picture 33" descr="MCj0435242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5334000"/>
              <a:ext cx="523875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4335353" y="5464175"/>
              <a:ext cx="2727544" cy="698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969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Certification Authority</a:t>
              </a:r>
            </a:p>
            <a:p>
              <a:pPr algn="ctr" eaLnBrk="1" hangingPunct="1">
                <a:defRPr/>
              </a:pPr>
              <a:r>
                <a:rPr lang="en-US" sz="1969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(e.g. Verisign)</a:t>
              </a:r>
            </a:p>
          </p:txBody>
        </p:sp>
        <p:grpSp>
          <p:nvGrpSpPr>
            <p:cNvPr id="45105" name="Group 47"/>
            <p:cNvGrpSpPr>
              <a:grpSpLocks/>
            </p:cNvGrpSpPr>
            <p:nvPr/>
          </p:nvGrpSpPr>
          <p:grpSpPr bwMode="auto">
            <a:xfrm>
              <a:off x="3581400" y="5791200"/>
              <a:ext cx="1143000" cy="685800"/>
              <a:chOff x="4191000" y="5410200"/>
              <a:chExt cx="1143000" cy="685800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4191000" y="5410200"/>
                <a:ext cx="1143000" cy="685800"/>
              </a:xfrm>
              <a:prstGeom prst="ellipse">
                <a:avLst/>
              </a:prstGeom>
              <a:solidFill>
                <a:srgbClr val="660066">
                  <a:alpha val="56000"/>
                </a:srgbClr>
              </a:solidFill>
              <a:ln w="539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12" b="1" cap="small" dirty="0"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solidFill>
                      <a:srgbClr val="FFFF00"/>
                    </a:solidFill>
                    <a:latin typeface="Trebuchet MS" pitchFamily="-65" charset="0"/>
                  </a:rPr>
                  <a:t>V</a:t>
                </a:r>
              </a:p>
            </p:txBody>
          </p:sp>
          <p:pic>
            <p:nvPicPr>
              <p:cNvPr id="45107" name="Picture 3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6490" y="5564896"/>
                <a:ext cx="609600" cy="487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" name="Group 49"/>
          <p:cNvGrpSpPr>
            <a:grpSpLocks noChangeAspect="1"/>
          </p:cNvGrpSpPr>
          <p:nvPr/>
        </p:nvGrpSpPr>
        <p:grpSpPr bwMode="auto">
          <a:xfrm>
            <a:off x="1524000" y="2667000"/>
            <a:ext cx="571500" cy="342900"/>
            <a:chOff x="4191000" y="5410200"/>
            <a:chExt cx="1143000" cy="685800"/>
          </a:xfrm>
        </p:grpSpPr>
        <p:sp>
          <p:nvSpPr>
            <p:cNvPr id="51" name="Oval 50"/>
            <p:cNvSpPr/>
            <p:nvPr/>
          </p:nvSpPr>
          <p:spPr bwMode="auto">
            <a:xfrm>
              <a:off x="4191000" y="5410200"/>
              <a:ext cx="1143000" cy="685800"/>
            </a:xfrm>
            <a:prstGeom prst="ellipse">
              <a:avLst/>
            </a:prstGeom>
            <a:solidFill>
              <a:srgbClr val="660066">
                <a:alpha val="56000"/>
              </a:srgbClr>
            </a:solidFill>
            <a:ln w="539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812" b="1" cap="small" dirty="0"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00"/>
                  </a:solidFill>
                  <a:latin typeface="Trebuchet MS" pitchFamily="-65" charset="0"/>
                </a:rPr>
                <a:t>V</a:t>
              </a:r>
            </a:p>
          </p:txBody>
        </p:sp>
        <p:pic>
          <p:nvPicPr>
            <p:cNvPr id="45102" name="Picture 5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490" y="5564896"/>
              <a:ext cx="609600" cy="487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524000" y="3962399"/>
            <a:ext cx="1676400" cy="1233565"/>
            <a:chOff x="1524000" y="4419600"/>
            <a:chExt cx="1676400" cy="1233565"/>
          </a:xfrm>
        </p:grpSpPr>
        <p:grpSp>
          <p:nvGrpSpPr>
            <p:cNvPr id="45094" name="Group 43"/>
            <p:cNvGrpSpPr>
              <a:grpSpLocks/>
            </p:cNvGrpSpPr>
            <p:nvPr/>
          </p:nvGrpSpPr>
          <p:grpSpPr bwMode="auto">
            <a:xfrm>
              <a:off x="1556388" y="4495800"/>
              <a:ext cx="1644012" cy="1157365"/>
              <a:chOff x="1556388" y="4495800"/>
              <a:chExt cx="1644012" cy="1157365"/>
            </a:xfrm>
          </p:grpSpPr>
          <p:pic>
            <p:nvPicPr>
              <p:cNvPr id="45098" name="Picture 7" descr="Firefox-logo-onl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495800"/>
                <a:ext cx="8382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1556388" y="5257800"/>
                <a:ext cx="1527982" cy="395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969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13.2.116.62</a:t>
                </a:r>
              </a:p>
            </p:txBody>
          </p:sp>
          <p:sp>
            <p:nvSpPr>
              <p:cNvPr id="45100" name="Line 21"/>
              <p:cNvSpPr>
                <a:spLocks noChangeShapeType="1"/>
              </p:cNvSpPr>
              <p:nvPr/>
            </p:nvSpPr>
            <p:spPr bwMode="auto">
              <a:xfrm>
                <a:off x="2728913" y="4876800"/>
                <a:ext cx="471487" cy="0"/>
              </a:xfrm>
              <a:prstGeom prst="line">
                <a:avLst/>
              </a:prstGeom>
              <a:noFill/>
              <a:ln w="28575" cap="sq">
                <a:solidFill>
                  <a:srgbClr val="02709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266"/>
              </a:p>
            </p:txBody>
          </p:sp>
        </p:grpSp>
        <p:grpSp>
          <p:nvGrpSpPr>
            <p:cNvPr id="45095" name="Group 52"/>
            <p:cNvGrpSpPr>
              <a:grpSpLocks noChangeAspect="1"/>
            </p:cNvGrpSpPr>
            <p:nvPr/>
          </p:nvGrpSpPr>
          <p:grpSpPr bwMode="auto">
            <a:xfrm>
              <a:off x="1524000" y="4419600"/>
              <a:ext cx="571500" cy="342900"/>
              <a:chOff x="4191000" y="5410200"/>
              <a:chExt cx="1143000" cy="685800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4191000" y="5410200"/>
                <a:ext cx="1143000" cy="685800"/>
              </a:xfrm>
              <a:prstGeom prst="ellipse">
                <a:avLst/>
              </a:prstGeom>
              <a:solidFill>
                <a:srgbClr val="660066">
                  <a:alpha val="56000"/>
                </a:srgbClr>
              </a:solidFill>
              <a:ln w="53975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12" b="1" cap="small" dirty="0"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solidFill>
                      <a:srgbClr val="FFFF00"/>
                    </a:solidFill>
                    <a:latin typeface="Trebuchet MS" pitchFamily="-65" charset="0"/>
                  </a:rPr>
                  <a:t>V</a:t>
                </a:r>
              </a:p>
            </p:txBody>
          </p:sp>
          <p:pic>
            <p:nvPicPr>
              <p:cNvPr id="45097" name="Picture 5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6490" y="5564896"/>
                <a:ext cx="609600" cy="487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477001" y="4191001"/>
            <a:ext cx="2247900" cy="563563"/>
            <a:chOff x="6477000" y="4648200"/>
            <a:chExt cx="2247900" cy="563880"/>
          </a:xfrm>
        </p:grpSpPr>
        <p:sp>
          <p:nvSpPr>
            <p:cNvPr id="45090" name="Folded Corner 57"/>
            <p:cNvSpPr>
              <a:spLocks noChangeArrowheads="1"/>
            </p:cNvSpPr>
            <p:nvPr/>
          </p:nvSpPr>
          <p:spPr bwMode="auto">
            <a:xfrm>
              <a:off x="6477000" y="4648200"/>
              <a:ext cx="2133600" cy="4572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 sz="1969"/>
            </a:p>
          </p:txBody>
        </p:sp>
        <p:pic>
          <p:nvPicPr>
            <p:cNvPr id="45091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4876800"/>
              <a:ext cx="419100" cy="33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92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4648200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6869614" y="4800686"/>
              <a:ext cx="1669048" cy="2763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195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= online.wellsfargo.com</a:t>
              </a:r>
            </a:p>
          </p:txBody>
        </p:sp>
      </p:grpSp>
      <p:grpSp>
        <p:nvGrpSpPr>
          <p:cNvPr id="45081" name="Group 61"/>
          <p:cNvGrpSpPr>
            <a:grpSpLocks/>
          </p:cNvGrpSpPr>
          <p:nvPr/>
        </p:nvGrpSpPr>
        <p:grpSpPr bwMode="auto">
          <a:xfrm>
            <a:off x="7711096" y="3479631"/>
            <a:ext cx="1498284" cy="609600"/>
            <a:chOff x="7711181" y="3936950"/>
            <a:chExt cx="1498578" cy="609486"/>
          </a:xfrm>
        </p:grpSpPr>
        <p:pic>
          <p:nvPicPr>
            <p:cNvPr id="45088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181" y="393695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TextBox 60"/>
            <p:cNvSpPr txBox="1">
              <a:spLocks noChangeArrowheads="1"/>
            </p:cNvSpPr>
            <p:nvPr/>
          </p:nvSpPr>
          <p:spPr bwMode="auto">
            <a:xfrm>
              <a:off x="8180108" y="3987571"/>
              <a:ext cx="1029651" cy="26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25" dirty="0" err="1"/>
                <a:t>policies.html</a:t>
              </a:r>
              <a:endParaRPr lang="en-US" sz="1125" dirty="0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762004" y="2819402"/>
            <a:ext cx="1123471" cy="613398"/>
            <a:chOff x="7848714" y="3962514"/>
            <a:chExt cx="1123691" cy="613283"/>
          </a:xfrm>
        </p:grpSpPr>
        <p:pic>
          <p:nvPicPr>
            <p:cNvPr id="45086" name="Picture 6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714" y="3962514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7" name="TextBox 65"/>
            <p:cNvSpPr txBox="1">
              <a:spLocks noChangeArrowheads="1"/>
            </p:cNvSpPr>
            <p:nvPr/>
          </p:nvSpPr>
          <p:spPr bwMode="auto">
            <a:xfrm>
              <a:off x="7942755" y="4310390"/>
              <a:ext cx="1029650" cy="26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25"/>
                <a:t>policies.html</a:t>
              </a:r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 rot="-713748">
            <a:off x="2587625" y="4071938"/>
            <a:ext cx="4800600" cy="457200"/>
            <a:chOff x="2669811" y="3810000"/>
            <a:chExt cx="4691934" cy="457086"/>
          </a:xfrm>
        </p:grpSpPr>
        <p:sp>
          <p:nvSpPr>
            <p:cNvPr id="45084" name="Can 69"/>
            <p:cNvSpPr>
              <a:spLocks noChangeArrowheads="1"/>
            </p:cNvSpPr>
            <p:nvPr/>
          </p:nvSpPr>
          <p:spPr bwMode="auto">
            <a:xfrm rot="-4971239">
              <a:off x="4944736" y="1558908"/>
              <a:ext cx="142084" cy="4691934"/>
            </a:xfrm>
            <a:prstGeom prst="can">
              <a:avLst>
                <a:gd name="adj" fmla="val 25072"/>
              </a:avLst>
            </a:prstGeom>
            <a:gradFill rotWithShape="1">
              <a:gsLst>
                <a:gs pos="0">
                  <a:srgbClr val="008000"/>
                </a:gs>
                <a:gs pos="100000">
                  <a:srgbClr val="FFFFFF"/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 sz="1969"/>
            </a:p>
          </p:txBody>
        </p:sp>
        <p:pic>
          <p:nvPicPr>
            <p:cNvPr id="45085" name="Picture 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8100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A0181A-9F29-7844-BC12-B2D0705B22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ICN and CCN overview</a:t>
            </a:r>
          </a:p>
          <a:p>
            <a:r>
              <a:rPr lang="en-US" dirty="0" smtClean="0"/>
              <a:t>Content-Based Security and Trust</a:t>
            </a:r>
          </a:p>
          <a:p>
            <a:r>
              <a:rPr lang="en-US" dirty="0" smtClean="0"/>
              <a:t>Core </a:t>
            </a:r>
            <a:r>
              <a:rPr lang="en-US" dirty="0"/>
              <a:t>t</a:t>
            </a:r>
            <a:r>
              <a:rPr lang="en-US" dirty="0" smtClean="0"/>
              <a:t>rust logics for verification/signing</a:t>
            </a:r>
          </a:p>
          <a:p>
            <a:r>
              <a:rPr lang="en-US" dirty="0" err="1" smtClean="0"/>
              <a:t>CCNx</a:t>
            </a:r>
            <a:r>
              <a:rPr lang="en-US" dirty="0" smtClean="0"/>
              <a:t> Trust Engine Design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0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7772400" cy="8382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sz="5062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Content-Based Security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143000"/>
            <a:ext cx="7315200" cy="609600"/>
          </a:xfrm>
          <a:prstGeom prst="rect">
            <a:avLst/>
          </a:prstGeom>
        </p:spPr>
        <p:txBody>
          <a:bodyPr vert="horz" lIns="91439" tIns="45719" rIns="91439" bIns="45719" rtlCol="0">
            <a:normAutofit fontScale="550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Secure the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content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wherever it travels…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…get it from anyone who has a copy.</a:t>
            </a:r>
          </a:p>
        </p:txBody>
      </p:sp>
      <p:pic>
        <p:nvPicPr>
          <p:cNvPr id="47107" name="Picture 7" descr="Firefox-logo-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4" y="3136900"/>
            <a:ext cx="838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 descr="routercy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55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Line 21"/>
          <p:cNvSpPr>
            <a:spLocks noChangeShapeType="1"/>
          </p:cNvSpPr>
          <p:nvPr/>
        </p:nvSpPr>
        <p:spPr bwMode="auto">
          <a:xfrm>
            <a:off x="2743200" y="3505200"/>
            <a:ext cx="471488" cy="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47110" name="Line 22"/>
          <p:cNvSpPr>
            <a:spLocks noChangeShapeType="1"/>
          </p:cNvSpPr>
          <p:nvPr/>
        </p:nvSpPr>
        <p:spPr bwMode="auto">
          <a:xfrm flipH="1">
            <a:off x="3200400" y="3276600"/>
            <a:ext cx="14288" cy="205740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47111" name="Line 23"/>
          <p:cNvSpPr>
            <a:spLocks noChangeShapeType="1"/>
          </p:cNvSpPr>
          <p:nvPr/>
        </p:nvSpPr>
        <p:spPr bwMode="auto">
          <a:xfrm>
            <a:off x="3200400" y="3657600"/>
            <a:ext cx="228600" cy="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pic>
        <p:nvPicPr>
          <p:cNvPr id="47112" name="Picture 24" descr="routercy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55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Line 25"/>
          <p:cNvSpPr>
            <a:spLocks noChangeShapeType="1"/>
          </p:cNvSpPr>
          <p:nvPr/>
        </p:nvSpPr>
        <p:spPr bwMode="auto">
          <a:xfrm>
            <a:off x="3962400" y="3733800"/>
            <a:ext cx="1646238" cy="274638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pic>
        <p:nvPicPr>
          <p:cNvPr id="47114" name="Picture 33" descr="MCj043524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810001"/>
            <a:ext cx="5238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5" name="Line 34"/>
          <p:cNvSpPr>
            <a:spLocks noChangeShapeType="1"/>
          </p:cNvSpPr>
          <p:nvPr/>
        </p:nvSpPr>
        <p:spPr bwMode="auto">
          <a:xfrm flipH="1" flipV="1">
            <a:off x="6096000" y="4038601"/>
            <a:ext cx="1219200" cy="15240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6848570" y="3471864"/>
            <a:ext cx="2246126" cy="3411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17">
                <a:effectLst>
                  <a:outerShdw blurRad="38100" dist="38100" dir="2700000" algn="tl">
                    <a:srgbClr val="DDDDDD"/>
                  </a:outerShdw>
                </a:effectLst>
              </a:rPr>
              <a:t>online.wellsfargo.com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57201" y="2514600"/>
            <a:ext cx="4307587" cy="395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969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online.wellsfargo.com</a:t>
            </a:r>
            <a:r>
              <a:rPr lang="en-US" sz="1969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1969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policies.html</a:t>
            </a:r>
            <a:endParaRPr lang="en-US" sz="1969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47118" name="Picture 7" descr="Firefox-logo-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838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9" name="Line 21"/>
          <p:cNvSpPr>
            <a:spLocks noChangeShapeType="1"/>
          </p:cNvSpPr>
          <p:nvPr/>
        </p:nvSpPr>
        <p:spPr bwMode="auto">
          <a:xfrm>
            <a:off x="2728914" y="4876800"/>
            <a:ext cx="471487" cy="0"/>
          </a:xfrm>
          <a:prstGeom prst="line">
            <a:avLst/>
          </a:prstGeom>
          <a:noFill/>
          <a:ln w="28575" cap="sq">
            <a:solidFill>
              <a:srgbClr val="0270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/>
          <a:lstStyle/>
          <a:p>
            <a:endParaRPr lang="en-US" sz="1266"/>
          </a:p>
        </p:txBody>
      </p:sp>
      <p:grpSp>
        <p:nvGrpSpPr>
          <p:cNvPr id="47120" name="Group 59"/>
          <p:cNvGrpSpPr>
            <a:grpSpLocks/>
          </p:cNvGrpSpPr>
          <p:nvPr/>
        </p:nvGrpSpPr>
        <p:grpSpPr bwMode="auto">
          <a:xfrm>
            <a:off x="6167539" y="4267203"/>
            <a:ext cx="2541080" cy="689321"/>
            <a:chOff x="6167538" y="4648200"/>
            <a:chExt cx="2540999" cy="689206"/>
          </a:xfrm>
        </p:grpSpPr>
        <p:pic>
          <p:nvPicPr>
            <p:cNvPr id="47147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72440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167538" y="5071993"/>
              <a:ext cx="2540999" cy="2654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online.wellsfargo.com</a:t>
              </a:r>
              <a:r>
                <a:rPr lang="en-US" sz="1125" dirty="0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/</a:t>
              </a:r>
              <a:r>
                <a:rPr lang="en-US" sz="1125" dirty="0" err="1" smtClean="0"/>
                <a:t>policies.html</a:t>
              </a:r>
              <a:endParaRPr lang="en-US" sz="1125" dirty="0"/>
            </a:p>
          </p:txBody>
        </p:sp>
        <p:pic>
          <p:nvPicPr>
            <p:cNvPr id="47149" name="Picture 5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6482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50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886" y="4724286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1851" y="3505203"/>
            <a:ext cx="2541080" cy="689321"/>
            <a:chOff x="6167537" y="4648200"/>
            <a:chExt cx="2541000" cy="689206"/>
          </a:xfrm>
        </p:grpSpPr>
        <p:pic>
          <p:nvPicPr>
            <p:cNvPr id="4714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72440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6167537" y="5071993"/>
              <a:ext cx="2541000" cy="2654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online.wellsfargo.com</a:t>
              </a:r>
              <a:r>
                <a:rPr lang="en-US" sz="1125" dirty="0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/</a:t>
              </a:r>
              <a:r>
                <a:rPr lang="en-US" sz="1125" dirty="0" err="1" smtClean="0"/>
                <a:t>policies.html</a:t>
              </a:r>
              <a:endParaRPr lang="en-US" sz="1125" dirty="0"/>
            </a:p>
          </p:txBody>
        </p:sp>
        <p:pic>
          <p:nvPicPr>
            <p:cNvPr id="47145" name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6482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46" name="Picture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886" y="4724286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122" name="Group 70"/>
          <p:cNvGrpSpPr>
            <a:grpSpLocks/>
          </p:cNvGrpSpPr>
          <p:nvPr/>
        </p:nvGrpSpPr>
        <p:grpSpPr bwMode="auto">
          <a:xfrm>
            <a:off x="5181601" y="4114800"/>
            <a:ext cx="838200" cy="2247900"/>
            <a:chOff x="5181600" y="4114800"/>
            <a:chExt cx="838200" cy="2247900"/>
          </a:xfrm>
        </p:grpSpPr>
        <p:sp>
          <p:nvSpPr>
            <p:cNvPr id="47141" name="Line 21"/>
            <p:cNvSpPr>
              <a:spLocks noChangeShapeType="1"/>
            </p:cNvSpPr>
            <p:nvPr/>
          </p:nvSpPr>
          <p:spPr bwMode="auto">
            <a:xfrm flipV="1">
              <a:off x="5638800" y="4114800"/>
              <a:ext cx="152399" cy="1447800"/>
            </a:xfrm>
            <a:prstGeom prst="line">
              <a:avLst/>
            </a:prstGeom>
            <a:noFill/>
            <a:ln w="28575" cap="sq">
              <a:solidFill>
                <a:srgbClr val="02709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266"/>
            </a:p>
          </p:txBody>
        </p:sp>
        <p:pic>
          <p:nvPicPr>
            <p:cNvPr id="47142" name="Picture 7" descr="Firefox-logo-onl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562600"/>
              <a:ext cx="8382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1219995" y="4495006"/>
            <a:ext cx="762000" cy="1588"/>
          </a:xfrm>
          <a:prstGeom prst="straightConnector1">
            <a:avLst/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-4661" y="4876803"/>
            <a:ext cx="2541080" cy="689321"/>
            <a:chOff x="6167538" y="4648200"/>
            <a:chExt cx="2540999" cy="689206"/>
          </a:xfrm>
        </p:grpSpPr>
        <p:pic>
          <p:nvPicPr>
            <p:cNvPr id="47137" name="Picture 7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72440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6167538" y="5071993"/>
              <a:ext cx="2540999" cy="2654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online.wellsfargo.com</a:t>
              </a:r>
              <a:r>
                <a:rPr lang="en-US" sz="1125" dirty="0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/</a:t>
              </a:r>
              <a:r>
                <a:rPr lang="en-US" sz="1125" dirty="0" err="1" smtClean="0"/>
                <a:t>policies.html</a:t>
              </a:r>
              <a:endParaRPr lang="en-US" sz="1125" dirty="0"/>
            </a:p>
          </p:txBody>
        </p:sp>
        <p:pic>
          <p:nvPicPr>
            <p:cNvPr id="47139" name="Picture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6482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40" name="Pictur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886" y="4724286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4338739" y="3733803"/>
            <a:ext cx="2541080" cy="689321"/>
            <a:chOff x="6167538" y="4648200"/>
            <a:chExt cx="2540999" cy="689206"/>
          </a:xfrm>
        </p:grpSpPr>
        <p:pic>
          <p:nvPicPr>
            <p:cNvPr id="47133" name="Picture 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72440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167538" y="5071993"/>
              <a:ext cx="2540999" cy="2654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online.wellsfargo.com</a:t>
              </a:r>
              <a:r>
                <a:rPr lang="en-US" sz="1125" dirty="0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/</a:t>
              </a:r>
              <a:r>
                <a:rPr lang="en-US" sz="1125" dirty="0" err="1" smtClean="0"/>
                <a:t>policies.html</a:t>
              </a:r>
              <a:endParaRPr lang="en-US" sz="1125" dirty="0"/>
            </a:p>
          </p:txBody>
        </p:sp>
        <p:pic>
          <p:nvPicPr>
            <p:cNvPr id="47135" name="Picture 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6482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6" name="Picture 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886" y="4724286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 rot="5400000">
            <a:off x="5144294" y="4914106"/>
            <a:ext cx="1295400" cy="153988"/>
          </a:xfrm>
          <a:prstGeom prst="straightConnector1">
            <a:avLst/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4262539" y="5486403"/>
            <a:ext cx="2541080" cy="689321"/>
            <a:chOff x="6167538" y="4648200"/>
            <a:chExt cx="2540999" cy="689206"/>
          </a:xfrm>
        </p:grpSpPr>
        <p:pic>
          <p:nvPicPr>
            <p:cNvPr id="47129" name="Picture 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724400"/>
              <a:ext cx="609486" cy="60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167538" y="5071993"/>
              <a:ext cx="2540999" cy="2654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online.wellsfargo.com</a:t>
              </a:r>
              <a:r>
                <a:rPr lang="en-US" sz="1125" dirty="0" smtClean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/</a:t>
              </a:r>
              <a:r>
                <a:rPr lang="en-US" sz="1125" dirty="0" err="1" smtClean="0"/>
                <a:t>policies.html</a:t>
              </a:r>
              <a:endParaRPr lang="en-US" sz="1125" dirty="0"/>
            </a:p>
          </p:txBody>
        </p:sp>
        <p:pic>
          <p:nvPicPr>
            <p:cNvPr id="4713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6482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32" name="Picture 9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886" y="4724286"/>
              <a:ext cx="5016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7128" name="Picture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0"/>
            <a:ext cx="5016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A0181A-9F29-7844-BC12-B2D0705B22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Securing </a:t>
            </a:r>
            <a:r>
              <a:rPr lang="en-US" dirty="0" smtClean="0">
                <a:latin typeface="Arial" charset="0"/>
                <a:ea typeface="ヒラギノ角ゴ ProN W3" charset="0"/>
                <a:cs typeface="ヒラギノ角ゴ ProN W3" charset="0"/>
              </a:rPr>
              <a:t>Content in CCN</a:t>
            </a: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906" y="3888147"/>
            <a:ext cx="8572500" cy="2250281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Integrity: is data intact and complete? </a:t>
            </a:r>
          </a:p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Origin: who asserts this data is an answer?</a:t>
            </a:r>
          </a:p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Correctness: is this an answer to my question?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25AB6D05-124B-384F-AA67-F975A5F38566}" type="slidenum">
              <a:rPr lang="en-US" sz="1266">
                <a:solidFill>
                  <a:schemeClr val="tx1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 sz="1266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Rectangle 3"/>
          <p:cNvSpPr>
            <a:spLocks/>
          </p:cNvSpPr>
          <p:nvPr/>
        </p:nvSpPr>
        <p:spPr bwMode="auto">
          <a:xfrm>
            <a:off x="699865" y="3204863"/>
            <a:ext cx="7742039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812" dirty="0" smtClean="0">
                <a:latin typeface="Arial" charset="0"/>
                <a:cs typeface="Arial" charset="0"/>
              </a:rPr>
              <a:t>In theory, any </a:t>
            </a:r>
            <a:r>
              <a:rPr lang="en-US" sz="2812" dirty="0">
                <a:latin typeface="Arial" charset="0"/>
                <a:cs typeface="Arial" charset="0"/>
              </a:rPr>
              <a:t>consumer can </a:t>
            </a:r>
            <a:r>
              <a:rPr lang="en-US" sz="2812" dirty="0" smtClean="0">
                <a:latin typeface="Arial" charset="0"/>
                <a:cs typeface="Arial" charset="0"/>
              </a:rPr>
              <a:t>verify:</a:t>
            </a:r>
            <a:endParaRPr lang="en-US" sz="2812" i="1" dirty="0">
              <a:latin typeface="Arial" charset="0"/>
              <a:cs typeface="Arial" charset="0"/>
            </a:endParaRPr>
          </a:p>
        </p:txBody>
      </p:sp>
      <p:sp>
        <p:nvSpPr>
          <p:cNvPr id="102405" name="Rectangle 4"/>
          <p:cNvSpPr>
            <a:spLocks/>
          </p:cNvSpPr>
          <p:nvPr/>
        </p:nvSpPr>
        <p:spPr bwMode="auto">
          <a:xfrm>
            <a:off x="496715" y="2202518"/>
            <a:ext cx="8366073" cy="47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094">
                <a:latin typeface="Arial" charset="0"/>
              </a:rPr>
              <a:t>Content Packet  = 〈 </a:t>
            </a:r>
            <a:r>
              <a:rPr lang="en-US" sz="3094" i="1">
                <a:latin typeface="Arial" charset="0"/>
                <a:cs typeface="Arial" charset="0"/>
              </a:rPr>
              <a:t>name,  data,  signature </a:t>
            </a:r>
            <a:r>
              <a:rPr lang="en-US" sz="3094">
                <a:latin typeface="Arial" charset="0"/>
              </a:rPr>
              <a:t>〉</a:t>
            </a:r>
          </a:p>
        </p:txBody>
      </p:sp>
    </p:spTree>
    <p:extLst>
      <p:ext uri="{BB962C8B-B14F-4D97-AF65-F5344CB8AC3E}">
        <p14:creationId xmlns:p14="http://schemas.microsoft.com/office/powerpoint/2010/main" val="14497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in </a:t>
            </a:r>
            <a:r>
              <a:rPr lang="en-US" dirty="0"/>
              <a:t>Application-Layer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consumer application determine which content is trusted?</a:t>
            </a:r>
          </a:p>
          <a:p>
            <a:pPr lvl="1"/>
            <a:r>
              <a:rPr lang="en-US" dirty="0" smtClean="0"/>
              <a:t>A valid </a:t>
            </a:r>
            <a:r>
              <a:rPr lang="en-US" dirty="0"/>
              <a:t>digital signatures </a:t>
            </a:r>
            <a:r>
              <a:rPr lang="en-US" dirty="0" smtClean="0"/>
              <a:t>doesn’t mean </a:t>
            </a:r>
            <a:r>
              <a:rPr lang="en-US" dirty="0"/>
              <a:t>content is authentic </a:t>
            </a:r>
            <a:r>
              <a:rPr lang="en-US" dirty="0" smtClean="0"/>
              <a:t>or trustworthy</a:t>
            </a:r>
            <a:endParaRPr lang="en-US" dirty="0"/>
          </a:p>
          <a:p>
            <a:pPr lvl="1"/>
            <a:r>
              <a:rPr lang="en-US" dirty="0" smtClean="0"/>
              <a:t>Trust decisions can only be made within a particular and potentially complex trust context (e.g., given set of trust anchors, rules and exceptions).</a:t>
            </a:r>
          </a:p>
        </p:txBody>
      </p:sp>
    </p:spTree>
    <p:extLst>
      <p:ext uri="{BB962C8B-B14F-4D97-AF65-F5344CB8AC3E}">
        <p14:creationId xmlns:p14="http://schemas.microsoft.com/office/powerpoint/2010/main" val="35757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in Network-Layer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network-layer machinery can enforce trust context of applications? </a:t>
            </a:r>
          </a:p>
          <a:p>
            <a:pPr lvl="1"/>
            <a:r>
              <a:rPr lang="en-US" dirty="0" smtClean="0"/>
              <a:t>How do routers determine what content they should/can use to respond to requests</a:t>
            </a:r>
          </a:p>
          <a:p>
            <a:pPr lvl="1"/>
            <a:r>
              <a:rPr lang="en-US" dirty="0" smtClean="0"/>
              <a:t>How the network stack can request/deliver content that the application would trust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6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Trust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Pre-shared keys </a:t>
            </a:r>
          </a:p>
          <a:p>
            <a:pPr lvl="1"/>
            <a:r>
              <a:rPr lang="en-US" dirty="0" smtClean="0"/>
              <a:t>Massage Authentication Codes</a:t>
            </a:r>
            <a:endParaRPr lang="en-US" dirty="0"/>
          </a:p>
          <a:p>
            <a:r>
              <a:rPr lang="en-US" dirty="0" smtClean="0"/>
              <a:t>PKI</a:t>
            </a:r>
          </a:p>
          <a:p>
            <a:pPr lvl="1"/>
            <a:r>
              <a:rPr lang="en-US" dirty="0" smtClean="0"/>
              <a:t>Traditional </a:t>
            </a:r>
          </a:p>
          <a:p>
            <a:pPr lvl="1"/>
            <a:r>
              <a:rPr lang="en-US" dirty="0" smtClean="0"/>
              <a:t>Constrained</a:t>
            </a:r>
          </a:p>
          <a:p>
            <a:pPr lvl="2"/>
            <a:r>
              <a:rPr lang="en-US" dirty="0" smtClean="0"/>
              <a:t>e.g., Yu et. al., Schematizing trust in NDN</a:t>
            </a:r>
          </a:p>
          <a:p>
            <a:r>
              <a:rPr lang="en-US" dirty="0" smtClean="0"/>
              <a:t>Web-of-Trust </a:t>
            </a:r>
          </a:p>
          <a:p>
            <a:pPr lvl="1"/>
            <a:r>
              <a:rPr lang="en-US" dirty="0" smtClean="0"/>
              <a:t>PGP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2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Architectural design </a:t>
            </a:r>
            <a:r>
              <a:rPr lang="en-US" dirty="0" smtClean="0"/>
              <a:t>that enables efficient representation and enforcement of trust preferences at the network-layer</a:t>
            </a:r>
          </a:p>
          <a:p>
            <a:pPr lvl="1"/>
            <a:r>
              <a:rPr lang="en-US" dirty="0" err="1" smtClean="0"/>
              <a:t>CCNx</a:t>
            </a:r>
            <a:r>
              <a:rPr lang="en-US" dirty="0"/>
              <a:t> </a:t>
            </a:r>
            <a:r>
              <a:rPr lang="en-US" dirty="0" smtClean="0"/>
              <a:t>requests can have either of content hash or publisher Key ID restrictions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A design/implementation of a machinery </a:t>
            </a:r>
            <a:r>
              <a:rPr lang="en-US" dirty="0" smtClean="0"/>
              <a:t>that can translate any application-layer trust semantics to network-layer mechanics and enforce them during content publishing/consumption.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this paper, we show the design logic and an instance implementation of such a machinery in </a:t>
            </a:r>
            <a:r>
              <a:rPr lang="en-US" dirty="0" err="1" smtClean="0">
                <a:solidFill>
                  <a:srgbClr val="FF0000"/>
                </a:solidFill>
              </a:rPr>
              <a:t>CCNx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Validation 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73280"/>
            <a:ext cx="8229600" cy="30360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tries to satisfy the </a:t>
            </a:r>
            <a:r>
              <a:rPr lang="en-US" dirty="0" err="1"/>
              <a:t>isValidPkt</a:t>
            </a:r>
            <a:r>
              <a:rPr lang="en-US" dirty="0"/>
              <a:t>() predicate by getting a trusted key and validating the packet’s signature. </a:t>
            </a:r>
          </a:p>
          <a:p>
            <a:r>
              <a:rPr lang="en-US" dirty="0" smtClean="0"/>
              <a:t>A </a:t>
            </a:r>
            <a:r>
              <a:rPr lang="en-US" i="1" dirty="0"/>
              <a:t>packet </a:t>
            </a:r>
            <a:r>
              <a:rPr lang="en-US" dirty="0"/>
              <a:t>has a </a:t>
            </a:r>
            <a:r>
              <a:rPr lang="en-US" dirty="0" smtClean="0"/>
              <a:t>name</a:t>
            </a:r>
            <a:r>
              <a:rPr lang="en-US" dirty="0"/>
              <a:t>, the information regarding which key was used to sign, the hash value </a:t>
            </a:r>
            <a:r>
              <a:rPr lang="en-US" dirty="0" smtClean="0"/>
              <a:t>(and </a:t>
            </a:r>
            <a:r>
              <a:rPr lang="en-US" dirty="0"/>
              <a:t>the signature </a:t>
            </a:r>
            <a:r>
              <a:rPr lang="en-US" dirty="0" smtClean="0"/>
              <a:t>value. </a:t>
            </a:r>
            <a:endParaRPr lang="en-US" dirty="0"/>
          </a:p>
          <a:p>
            <a:r>
              <a:rPr lang="en-US" i="1" dirty="0" err="1" smtClean="0"/>
              <a:t>KeyInfo</a:t>
            </a:r>
            <a:r>
              <a:rPr lang="en-US" dirty="0"/>
              <a:t> </a:t>
            </a:r>
            <a:r>
              <a:rPr lang="en-US" dirty="0" smtClean="0"/>
              <a:t>usually has key’s </a:t>
            </a:r>
            <a:r>
              <a:rPr lang="en-US" dirty="0"/>
              <a:t>name, </a:t>
            </a:r>
            <a:r>
              <a:rPr lang="en-US" dirty="0" smtClean="0"/>
              <a:t>ID</a:t>
            </a:r>
            <a:r>
              <a:rPr lang="en-US" dirty="0"/>
              <a:t>, </a:t>
            </a:r>
            <a:r>
              <a:rPr lang="en-US" dirty="0" smtClean="0"/>
              <a:t>and always the key value</a:t>
            </a:r>
          </a:p>
          <a:p>
            <a:endParaRPr lang="en-US" dirty="0" smtClean="0"/>
          </a:p>
          <a:p>
            <a:r>
              <a:rPr lang="en-US" dirty="0" smtClean="0"/>
              <a:t>Underscore is used to </a:t>
            </a:r>
            <a:r>
              <a:rPr lang="en-US" dirty="0"/>
              <a:t>leave some fields </a:t>
            </a:r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65"/>
            <a:ext cx="9144000" cy="19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Validation 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60"/>
            <a:ext cx="9144000" cy="1910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9678"/>
            <a:ext cx="9144000" cy="20995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75509" y="3502617"/>
            <a:ext cx="1214606" cy="40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41258" y="3502617"/>
            <a:ext cx="2851789" cy="1503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8939" y="317732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trust context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3047" y="3177329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 or not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303" y="6076302"/>
            <a:ext cx="867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All </a:t>
            </a:r>
            <a:r>
              <a:rPr lang="en-US" b="1" i="1" dirty="0">
                <a:solidFill>
                  <a:srgbClr val="FF0000"/>
                </a:solidFill>
              </a:rPr>
              <a:t>differences among the trust models are now isolated to the </a:t>
            </a:r>
            <a:r>
              <a:rPr lang="en-US" b="1" i="1" dirty="0" err="1">
                <a:solidFill>
                  <a:srgbClr val="FF0000"/>
                </a:solidFill>
              </a:rPr>
              <a:t>getTrustedKey</a:t>
            </a:r>
            <a:r>
              <a:rPr lang="en-US" b="1" i="1" dirty="0">
                <a:solidFill>
                  <a:srgbClr val="FF0000"/>
                </a:solidFill>
              </a:rPr>
              <a:t>() predicate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Model-Specific Variations: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7203"/>
            <a:ext cx="8229600" cy="3712870"/>
          </a:xfrm>
        </p:spPr>
        <p:txBody>
          <a:bodyPr/>
          <a:lstStyle/>
          <a:p>
            <a:r>
              <a:rPr lang="en-US" dirty="0"/>
              <a:t>In the simplest trust model, </a:t>
            </a:r>
            <a:r>
              <a:rPr lang="en-US" dirty="0" smtClean="0"/>
              <a:t>symmetric session keys </a:t>
            </a:r>
            <a:r>
              <a:rPr lang="en-US" dirty="0"/>
              <a:t>are </a:t>
            </a:r>
            <a:r>
              <a:rPr lang="en-US" dirty="0" smtClean="0"/>
              <a:t>pre-shared</a:t>
            </a:r>
          </a:p>
          <a:p>
            <a:r>
              <a:rPr lang="en-US" dirty="0" smtClean="0"/>
              <a:t>Consequently</a:t>
            </a:r>
            <a:r>
              <a:rPr lang="en-US" dirty="0"/>
              <a:t>, the </a:t>
            </a:r>
            <a:r>
              <a:rPr lang="en-US" dirty="0" err="1"/>
              <a:t>fetchTrustedKey</a:t>
            </a:r>
            <a:r>
              <a:rPr lang="en-US" dirty="0"/>
              <a:t>() </a:t>
            </a:r>
            <a:r>
              <a:rPr lang="en-US" dirty="0" smtClean="0"/>
              <a:t>is a failing action</a:t>
            </a:r>
            <a:r>
              <a:rPr lang="en-US" dirty="0"/>
              <a:t> </a:t>
            </a:r>
            <a:r>
              <a:rPr lang="en-US" dirty="0" smtClean="0"/>
              <a:t>if the key is not already known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1417638"/>
            <a:ext cx="9144000" cy="9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Model-Specific Variations: Hierarchical/Schematized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206542"/>
            <a:ext cx="8458200" cy="1033546"/>
          </a:xfrm>
        </p:spPr>
        <p:txBody>
          <a:bodyPr>
            <a:noAutofit/>
          </a:bodyPr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asic </a:t>
            </a:r>
            <a:r>
              <a:rPr lang="en-US" sz="2000" b="1" dirty="0"/>
              <a:t>hierarchical </a:t>
            </a:r>
            <a:r>
              <a:rPr lang="en-US" sz="2000" b="1" dirty="0" smtClean="0"/>
              <a:t>model</a:t>
            </a:r>
            <a:r>
              <a:rPr lang="en-US" sz="2000" dirty="0"/>
              <a:t>:</a:t>
            </a:r>
            <a:r>
              <a:rPr lang="en-US" sz="2000" dirty="0" smtClean="0"/>
              <a:t> fetch certificate chain </a:t>
            </a:r>
            <a:r>
              <a:rPr lang="en-US" sz="2000" dirty="0" smtClean="0"/>
              <a:t>until a </a:t>
            </a:r>
            <a:r>
              <a:rPr lang="en-US" sz="2000" dirty="0"/>
              <a:t>trusted certificate is </a:t>
            </a:r>
            <a:r>
              <a:rPr lang="en-US" sz="2000" dirty="0" smtClean="0"/>
              <a:t>found</a:t>
            </a:r>
            <a:r>
              <a:rPr lang="is-IS" sz="2000" dirty="0" smtClean="0"/>
              <a:t>…</a:t>
            </a:r>
            <a:endParaRPr lang="en-US" sz="2000" dirty="0" smtClean="0"/>
          </a:p>
          <a:p>
            <a:r>
              <a:rPr lang="en-US" sz="2000" b="1" dirty="0"/>
              <a:t>S</a:t>
            </a:r>
            <a:r>
              <a:rPr lang="en-US" sz="2000" b="1" dirty="0" smtClean="0"/>
              <a:t>chematized model</a:t>
            </a:r>
            <a:r>
              <a:rPr lang="en-US" sz="2000" dirty="0" smtClean="0"/>
              <a:t>: make sure additional constraints on data and key names and explicit authorizations are satisfied.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196"/>
            <a:ext cx="9144000" cy="36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Centric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Aims to </a:t>
            </a:r>
            <a:r>
              <a:rPr lang="en-US" dirty="0"/>
              <a:t>evolve </a:t>
            </a:r>
            <a:r>
              <a:rPr lang="en-US" dirty="0" smtClean="0"/>
              <a:t>away </a:t>
            </a:r>
            <a:r>
              <a:rPr lang="en-US" dirty="0"/>
              <a:t>from a host-centric paradigm </a:t>
            </a:r>
            <a:r>
              <a:rPr lang="en-US" dirty="0" smtClean="0"/>
              <a:t>to </a:t>
            </a:r>
            <a:r>
              <a:rPr lang="en-US" dirty="0"/>
              <a:t>a network architecture in which the focal point is “</a:t>
            </a:r>
            <a:r>
              <a:rPr lang="en-US" b="1" dirty="0"/>
              <a:t>named information</a:t>
            </a:r>
            <a:r>
              <a:rPr lang="en-US" dirty="0" smtClean="0"/>
              <a:t>”. </a:t>
            </a:r>
          </a:p>
          <a:p>
            <a:r>
              <a:rPr lang="en-US" b="1" dirty="0" smtClean="0"/>
              <a:t>Mobility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multi access </a:t>
            </a:r>
            <a:r>
              <a:rPr lang="en-US" dirty="0"/>
              <a:t>are the norm and </a:t>
            </a:r>
            <a:r>
              <a:rPr lang="en-US" b="1" dirty="0" err="1"/>
              <a:t>anycast</a:t>
            </a:r>
            <a:r>
              <a:rPr lang="en-US" b="1" dirty="0"/>
              <a:t>, multicast, </a:t>
            </a:r>
            <a:r>
              <a:rPr lang="en-US" b="1" dirty="0" smtClean="0"/>
              <a:t>broadcast </a:t>
            </a:r>
            <a:r>
              <a:rPr lang="en-US" dirty="0"/>
              <a:t>are </a:t>
            </a:r>
            <a:r>
              <a:rPr lang="en-US" dirty="0" smtClean="0"/>
              <a:t>usually natively </a:t>
            </a:r>
            <a:r>
              <a:rPr lang="en-US" dirty="0"/>
              <a:t>supported. </a:t>
            </a:r>
            <a:endParaRPr lang="en-US" dirty="0" smtClean="0"/>
          </a:p>
          <a:p>
            <a:r>
              <a:rPr lang="en-US" b="1" dirty="0" smtClean="0"/>
              <a:t>Data is independent </a:t>
            </a:r>
            <a:r>
              <a:rPr lang="en-US" b="1" dirty="0"/>
              <a:t>from location, application, storage, and means of transportation</a:t>
            </a:r>
            <a:r>
              <a:rPr lang="en-US" dirty="0"/>
              <a:t>, enabling in-network caching and replication. </a:t>
            </a:r>
          </a:p>
        </p:txBody>
      </p:sp>
    </p:spTree>
    <p:extLst>
      <p:ext uri="{BB962C8B-B14F-4D97-AF65-F5344CB8AC3E}">
        <p14:creationId xmlns:p14="http://schemas.microsoft.com/office/powerpoint/2010/main" val="1157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2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Relatively straightforward as applications usually know their identity and key</a:t>
            </a:r>
          </a:p>
          <a:p>
            <a:r>
              <a:rPr lang="en-US" dirty="0" smtClean="0"/>
              <a:t>Example logic below consists of find </a:t>
            </a:r>
            <a:r>
              <a:rPr lang="en-US" dirty="0"/>
              <a:t>a suitable schema, </a:t>
            </a:r>
            <a:r>
              <a:rPr lang="en-US" dirty="0" smtClean="0"/>
              <a:t>picking </a:t>
            </a:r>
            <a:r>
              <a:rPr lang="en-US" dirty="0"/>
              <a:t>a viable certification path, and </a:t>
            </a:r>
            <a:r>
              <a:rPr lang="en-US" dirty="0" smtClean="0"/>
              <a:t>signing using the corresponding key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8" y="4010890"/>
            <a:ext cx="8467659" cy="22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to Practice: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CCNx</a:t>
            </a:r>
            <a:r>
              <a:rPr lang="en-US" dirty="0" smtClean="0"/>
              <a:t> Trust Engine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trust engine is composed of three functions:</a:t>
            </a:r>
          </a:p>
          <a:p>
            <a:endParaRPr lang="en-US" b="1" dirty="0" smtClean="0"/>
          </a:p>
          <a:p>
            <a:r>
              <a:rPr lang="en-US" b="1" dirty="0" err="1" smtClean="0"/>
              <a:t>InspectPacket</a:t>
            </a:r>
            <a:r>
              <a:rPr lang="en-US" dirty="0" smtClean="0"/>
              <a:t>: pull out packet info</a:t>
            </a:r>
          </a:p>
          <a:p>
            <a:r>
              <a:rPr lang="en-US" b="1" dirty="0" err="1" smtClean="0"/>
              <a:t>FetchTrustedKey</a:t>
            </a:r>
            <a:r>
              <a:rPr lang="en-US" dirty="0" smtClean="0"/>
              <a:t>: obtain the trusted verification key (and update the trust context).</a:t>
            </a:r>
          </a:p>
          <a:p>
            <a:r>
              <a:rPr lang="en-US" b="1" dirty="0" err="1" smtClean="0"/>
              <a:t>VerifySignature</a:t>
            </a:r>
            <a:r>
              <a:rPr lang="en-US" dirty="0" smtClean="0"/>
              <a:t>: verify the signature using the trusted key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CCN Trust Engine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362"/>
            <a:ext cx="8495080" cy="53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9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ICNs, network needs to deliver content that consumer applications would trust –otherwise it is non-functional!</a:t>
            </a:r>
          </a:p>
          <a:p>
            <a:r>
              <a:rPr lang="en-US" dirty="0" smtClean="0"/>
              <a:t>This paper demonstrates how to design and implement a machinery that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ranslates trust context/model of applications to network-layer mechanics that can enforce them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handle variety of potentially complex trust models with simple unified logics for easy understanding/implementation</a:t>
            </a:r>
          </a:p>
          <a:p>
            <a:pPr lvl="1"/>
            <a:r>
              <a:rPr lang="en-US" dirty="0" smtClean="0"/>
              <a:t>provides easy checks for potential pitfalls such as verification loops and weak certification links</a:t>
            </a:r>
          </a:p>
          <a:p>
            <a:pPr lvl="1"/>
            <a:r>
              <a:rPr lang="en-US" dirty="0" smtClean="0"/>
              <a:t>is instantiated by a full working implementation on </a:t>
            </a:r>
            <a:r>
              <a:rPr lang="en-US" dirty="0" err="1" smtClean="0"/>
              <a:t>CCNx</a:t>
            </a:r>
            <a:r>
              <a:rPr lang="en-US" dirty="0" smtClean="0"/>
              <a:t> codebase.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Any question?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can contact </a:t>
            </a:r>
            <a:r>
              <a:rPr lang="en-US" dirty="0" smtClean="0">
                <a:hlinkClick r:id="rId2"/>
              </a:rPr>
              <a:t>christopher.wood@parc.com</a:t>
            </a:r>
            <a:r>
              <a:rPr lang="en-US" dirty="0" smtClean="0"/>
              <a:t> for </a:t>
            </a:r>
            <a:r>
              <a:rPr lang="en-US" dirty="0" smtClean="0"/>
              <a:t>all prolog </a:t>
            </a:r>
            <a:r>
              <a:rPr lang="en-US" dirty="0" smtClean="0"/>
              <a:t>predicates, </a:t>
            </a:r>
            <a:r>
              <a:rPr lang="en-US" dirty="0" smtClean="0"/>
              <a:t>TR </a:t>
            </a:r>
            <a:r>
              <a:rPr lang="en-US" dirty="0" smtClean="0"/>
              <a:t>version of </a:t>
            </a:r>
            <a:r>
              <a:rPr lang="en-US" dirty="0" smtClean="0"/>
              <a:t>the paper </a:t>
            </a:r>
            <a:r>
              <a:rPr lang="en-US" dirty="0" smtClean="0"/>
              <a:t>and the </a:t>
            </a:r>
            <a:r>
              <a:rPr lang="en-US" dirty="0" err="1" smtClean="0"/>
              <a:t>CCNx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CCN (and its sister architecture NDN) is one well known example of ICN</a:t>
            </a:r>
          </a:p>
          <a:p>
            <a:pPr lvl="1"/>
            <a:r>
              <a:rPr lang="en-US" dirty="0" smtClean="0"/>
              <a:t>Data is obtained via an explicit request for the name with an </a:t>
            </a:r>
            <a:r>
              <a:rPr lang="en-US" b="1" dirty="0"/>
              <a:t>i</a:t>
            </a:r>
            <a:r>
              <a:rPr lang="en-US" b="1" dirty="0" smtClean="0"/>
              <a:t>nterest</a:t>
            </a:r>
          </a:p>
          <a:p>
            <a:pPr lvl="1"/>
            <a:r>
              <a:rPr lang="en-US" b="1" dirty="0" smtClean="0"/>
              <a:t>Consumers </a:t>
            </a:r>
            <a:r>
              <a:rPr lang="en-US" dirty="0" smtClean="0"/>
              <a:t>issue interests that are routed towards the data </a:t>
            </a:r>
            <a:r>
              <a:rPr lang="en-US" b="1" dirty="0" smtClean="0"/>
              <a:t>producer </a:t>
            </a:r>
            <a:r>
              <a:rPr lang="en-US" dirty="0" smtClean="0"/>
              <a:t>(using the name)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content object </a:t>
            </a:r>
            <a:r>
              <a:rPr lang="en-US" dirty="0" smtClean="0"/>
              <a:t> carries the data back to the consumer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3899"/>
            <a:ext cx="816471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95316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5075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95316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58183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1002</Words>
  <Application>Microsoft Macintosh PowerPoint</Application>
  <PresentationFormat>On-screen Show (4:3)</PresentationFormat>
  <Paragraphs>172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Gill Sans</vt:lpstr>
      <vt:lpstr>ＭＳ Ｐゴシック</vt:lpstr>
      <vt:lpstr>Trebuchet MS</vt:lpstr>
      <vt:lpstr>Wingdings</vt:lpstr>
      <vt:lpstr>Yu Gothic</vt:lpstr>
      <vt:lpstr>ヒラギノ角ゴ ProN W3</vt:lpstr>
      <vt:lpstr>Arial</vt:lpstr>
      <vt:lpstr>Office Theme</vt:lpstr>
      <vt:lpstr>Trust in Information-Centric Networking</vt:lpstr>
      <vt:lpstr>Agenda</vt:lpstr>
      <vt:lpstr>Information Centric Networks</vt:lpstr>
      <vt:lpstr>CCN Overview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Content-Based Security</vt:lpstr>
      <vt:lpstr>Connection-Based Security</vt:lpstr>
      <vt:lpstr>Content-Based Security</vt:lpstr>
      <vt:lpstr>Securing Content in CCN</vt:lpstr>
      <vt:lpstr>Trust in Application-Layer</vt:lpstr>
      <vt:lpstr>Trust in Network-Layer</vt:lpstr>
      <vt:lpstr>Sample Trust Models</vt:lpstr>
      <vt:lpstr>Theory to Practice</vt:lpstr>
      <vt:lpstr>Core Validation Logic</vt:lpstr>
      <vt:lpstr>Core Validation Logic</vt:lpstr>
      <vt:lpstr>Model-Specific Variations: MAC</vt:lpstr>
      <vt:lpstr>Model-Specific Variations: Hierarchical/Schematized</vt:lpstr>
      <vt:lpstr>Signing Logic</vt:lpstr>
      <vt:lpstr>Theory to Practice:  The CCNx Trust Engine Implementation</vt:lpstr>
      <vt:lpstr>CCN Trust Engine Overview</vt:lpstr>
      <vt:lpstr>Conclusion</vt:lpstr>
      <vt:lpstr>Thanks!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in Information-Centric Networking</dc:title>
  <dc:creator>cwood</dc:creator>
  <cp:lastModifiedBy>Microsoft Office User</cp:lastModifiedBy>
  <cp:revision>108</cp:revision>
  <dcterms:created xsi:type="dcterms:W3CDTF">2016-07-18T07:41:47Z</dcterms:created>
  <dcterms:modified xsi:type="dcterms:W3CDTF">2016-08-03T19:45:41Z</dcterms:modified>
</cp:coreProperties>
</file>