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308" r:id="rId4"/>
    <p:sldId id="259" r:id="rId5"/>
    <p:sldId id="286" r:id="rId6"/>
    <p:sldId id="287" r:id="rId7"/>
    <p:sldId id="288" r:id="rId8"/>
    <p:sldId id="301" r:id="rId9"/>
    <p:sldId id="289" r:id="rId10"/>
    <p:sldId id="290" r:id="rId11"/>
    <p:sldId id="291" r:id="rId12"/>
    <p:sldId id="292" r:id="rId13"/>
    <p:sldId id="294" r:id="rId14"/>
    <p:sldId id="295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96" r:id="rId24"/>
    <p:sldId id="297" r:id="rId25"/>
    <p:sldId id="298" r:id="rId26"/>
    <p:sldId id="299" r:id="rId27"/>
    <p:sldId id="300" r:id="rId28"/>
    <p:sldId id="268" r:id="rId29"/>
    <p:sldId id="270" r:id="rId30"/>
    <p:sldId id="269" r:id="rId31"/>
    <p:sldId id="302" r:id="rId32"/>
    <p:sldId id="271" r:id="rId33"/>
    <p:sldId id="272" r:id="rId34"/>
    <p:sldId id="307" r:id="rId35"/>
    <p:sldId id="273" r:id="rId36"/>
    <p:sldId id="274" r:id="rId37"/>
    <p:sldId id="304" r:id="rId38"/>
    <p:sldId id="30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303" r:id="rId48"/>
    <p:sldId id="306" r:id="rId49"/>
    <p:sldId id="309" r:id="rId50"/>
    <p:sldId id="284" r:id="rId51"/>
    <p:sldId id="28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F7964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3C89-18D1-40D2-889E-321D749FFEC0}" type="datetimeFigureOut">
              <a:rPr lang="en-US" smtClean="0"/>
              <a:pPr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6EBF0-0286-483D-9424-D23B08F21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Secure Fragmentation for Content-Centric Networks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6200" y="6477000"/>
            <a:ext cx="8915400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37160" y="6510528"/>
            <a:ext cx="89154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8458200" y="64770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FA88537-7307-48BA-BF66-220C67DC823B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Fragmentation for Content-Centric Networks</a:t>
            </a:r>
            <a:endParaRPr lang="en-US" sz="5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349478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Cesar Ghali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Ashok Narayanan, David Oran,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 </a:t>
            </a:r>
            <a:r>
              <a:rPr 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Tsudik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Christopher A. Wood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76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NCA 2015 – Boston, MA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ndn_example_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6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ndn_example_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5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6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ndn_example_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6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ndn_example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6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ndn_example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5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6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Internet connects heterogeneous devices over heterogeneous links, with different: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Physical layers (copper, fiber, radio, laser)</a:t>
            </a: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MAC layers</a:t>
            </a: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Maximum Transmission Unit (MTUs)</a:t>
            </a:r>
          </a:p>
          <a:p>
            <a:pPr marL="1379538" lvl="2" indent="-465138">
              <a:buFont typeface="Wingdings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Determined by MAC layer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Fragmentation: splitting a packet into fragments that fit into outgoing link MTU</a:t>
            </a:r>
          </a:p>
          <a:p>
            <a:pPr marL="465138" indent="-465138"/>
            <a:endParaRPr lang="en-US" sz="3200" dirty="0" smtClean="0">
              <a:solidFill>
                <a:schemeClr val="tx1"/>
              </a:solidFill>
            </a:endParaRP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Fragment header encodes ordering of related fragments</a:t>
            </a: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Re-fragmentation can occur if smaller MTU is encountered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Fragmentation – IPv4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86000"/>
          <a:ext cx="8458198" cy="68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1066800"/>
                <a:gridCol w="1567542"/>
                <a:gridCol w="1023258"/>
                <a:gridCol w="1066800"/>
                <a:gridCol w="1752600"/>
                <a:gridCol w="990598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7964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7964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Len=4000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7964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ID=x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7964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MF=0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7964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Offset=0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7964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79646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038600"/>
          <a:ext cx="8458198" cy="68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1066800"/>
                <a:gridCol w="1567542"/>
                <a:gridCol w="1023258"/>
                <a:gridCol w="1066800"/>
                <a:gridCol w="1752600"/>
                <a:gridCol w="990598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Len=1500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ID=x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MF=1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Offset=0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800600"/>
          <a:ext cx="8458198" cy="68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1066800"/>
                <a:gridCol w="1567542"/>
                <a:gridCol w="1023258"/>
                <a:gridCol w="1066800"/>
                <a:gridCol w="1752600"/>
                <a:gridCol w="990598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Len=1500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ID=x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MF=1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Offset=185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5562600"/>
          <a:ext cx="8458198" cy="68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1066800"/>
                <a:gridCol w="1567542"/>
                <a:gridCol w="1023258"/>
                <a:gridCol w="1066800"/>
                <a:gridCol w="1752600"/>
                <a:gridCol w="990598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Dst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Len=1040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ID=x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MF=0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Offset=370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4267200" y="3200400"/>
            <a:ext cx="533400" cy="68580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Issues:</a:t>
            </a: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Several attacks</a:t>
            </a:r>
          </a:p>
          <a:p>
            <a:pPr marL="1379538" lvl="2" indent="-465138">
              <a:buFont typeface="Wingdings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Ping of death</a:t>
            </a:r>
          </a:p>
          <a:p>
            <a:pPr marL="1379538" lvl="2" indent="-465138">
              <a:buFont typeface="Wingdings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Tiny fragment</a:t>
            </a: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Router overhead and code complexity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Results:</a:t>
            </a: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Deprecated in IPv6 and limited to source-based fragmentation</a:t>
            </a:r>
          </a:p>
          <a:p>
            <a:pPr marL="922338" lvl="1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Fragmentation – IPv4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909102"/>
            <a:ext cx="8686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C. Kent and J. Mogul, Fragmentation considered harmful, SIGCOMM 1987. </a:t>
            </a:r>
            <a:endParaRPr lang="en-US" sz="21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Two messages types:</a:t>
            </a: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Interest message</a:t>
            </a:r>
          </a:p>
          <a:p>
            <a:pPr marL="922338" lvl="1" indent="-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Content object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Fragmentation – NDN/CCN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72946"/>
              </p:ext>
            </p:extLst>
          </p:nvPr>
        </p:nvGraphicFramePr>
        <p:xfrm>
          <a:off x="1219200" y="3810000"/>
          <a:ext cx="2286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Payload (CCN)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Other fields</a:t>
                      </a:r>
                    </a:p>
                  </a:txBody>
                  <a:tcPr>
                    <a:solidFill>
                      <a:srgbClr val="9BBB5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03975"/>
              </p:ext>
            </p:extLst>
          </p:nvPr>
        </p:nvGraphicFramePr>
        <p:xfrm>
          <a:off x="5638800" y="3302000"/>
          <a:ext cx="22860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Signature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BB59">
                        <a:alpha val="80000"/>
                      </a:srgb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Signature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Info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BBB5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19200" y="53588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Interest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638800" y="53588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Content</a:t>
            </a:r>
            <a:endParaRPr lang="en-US" sz="3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Current Internet is designed:</a:t>
            </a:r>
          </a:p>
          <a:p>
            <a:pPr lvl="1" indent="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For point-to-point</a:t>
            </a:r>
          </a:p>
          <a:p>
            <a:pPr lvl="1" indent="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Not content distribution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Need new Internet architectures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e.g. XIA Nebula, </a:t>
            </a:r>
            <a:r>
              <a:rPr lang="en-US" sz="2800" dirty="0" err="1" smtClean="0">
                <a:solidFill>
                  <a:schemeClr val="tx1"/>
                </a:solidFill>
              </a:rPr>
              <a:t>MobilityFirst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CCNx</a:t>
            </a:r>
            <a:r>
              <a:rPr lang="en-US" sz="2800" dirty="0" smtClean="0">
                <a:solidFill>
                  <a:schemeClr val="tx1"/>
                </a:solidFill>
              </a:rPr>
              <a:t>/NDN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Security and privacy by design (not incremental retrofit)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Recall that NDN interests are processed using referenced name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Names can be of arbitrary size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Longest-prefix match on a name requires the entire name before performing a </a:t>
            </a:r>
            <a:r>
              <a:rPr lang="en-US" sz="2800" dirty="0" smtClean="0">
                <a:solidFill>
                  <a:schemeClr val="tx1"/>
                </a:solidFill>
              </a:rPr>
              <a:t>search</a:t>
            </a:r>
            <a:endParaRPr lang="en-US" sz="28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Intermediate </a:t>
            </a:r>
            <a:r>
              <a:rPr lang="en-US" sz="3200" dirty="0">
                <a:solidFill>
                  <a:schemeClr val="tx1"/>
                </a:solidFill>
              </a:rPr>
              <a:t>fragmentation &amp; reassembly for interests is </a:t>
            </a:r>
            <a:r>
              <a:rPr lang="en-US" sz="3200" dirty="0" smtClean="0">
                <a:solidFill>
                  <a:schemeClr val="tx1"/>
                </a:solidFill>
              </a:rPr>
              <a:t>unavoidable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614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Segmentation (at source) can </a:t>
            </a:r>
            <a:r>
              <a:rPr lang="en-US" sz="3200" dirty="0">
                <a:solidFill>
                  <a:schemeClr val="tx1"/>
                </a:solidFill>
              </a:rPr>
              <a:t>avoid </a:t>
            </a:r>
            <a:r>
              <a:rPr lang="en-US" sz="3200" dirty="0" smtClean="0">
                <a:solidFill>
                  <a:schemeClr val="tx1"/>
                </a:solidFill>
              </a:rPr>
              <a:t>fragmentation</a:t>
            </a:r>
            <a:endParaRPr lang="en-US" sz="3200" dirty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Data </a:t>
            </a:r>
            <a:r>
              <a:rPr lang="en-US" sz="2800" dirty="0" smtClean="0">
                <a:solidFill>
                  <a:schemeClr val="tx1"/>
                </a:solidFill>
              </a:rPr>
              <a:t>segmented by application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Signature </a:t>
            </a:r>
            <a:r>
              <a:rPr lang="en-US" sz="2800" dirty="0">
                <a:solidFill>
                  <a:schemeClr val="tx1"/>
                </a:solidFill>
              </a:rPr>
              <a:t>computed per </a:t>
            </a:r>
            <a:r>
              <a:rPr lang="en-US" sz="2800" dirty="0" smtClean="0">
                <a:solidFill>
                  <a:schemeClr val="tx1"/>
                </a:solidFill>
              </a:rPr>
              <a:t>segment</a:t>
            </a:r>
            <a:endParaRPr lang="en-US" sz="28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Segments are numbered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youtube</a:t>
            </a:r>
            <a:r>
              <a:rPr lang="en-US" sz="2800" dirty="0" smtClean="0">
                <a:solidFill>
                  <a:schemeClr val="tx1"/>
                </a:solidFill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</a:rPr>
              <a:t>dancingcats</a:t>
            </a:r>
            <a:r>
              <a:rPr lang="en-US" sz="2800" dirty="0" smtClean="0">
                <a:solidFill>
                  <a:schemeClr val="tx1"/>
                </a:solidFill>
              </a:rPr>
              <a:t>/s0</a:t>
            </a:r>
            <a:endParaRPr lang="en-US" sz="2800" dirty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youtube</a:t>
            </a:r>
            <a:r>
              <a:rPr lang="en-US" sz="2800" dirty="0" smtClean="0">
                <a:solidFill>
                  <a:schemeClr val="tx1"/>
                </a:solidFill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</a:rPr>
              <a:t>dancingcats</a:t>
            </a:r>
            <a:r>
              <a:rPr lang="en-US" sz="2800" dirty="0" smtClean="0">
                <a:solidFill>
                  <a:schemeClr val="tx1"/>
                </a:solidFill>
              </a:rPr>
              <a:t>/s1</a:t>
            </a:r>
            <a:endParaRPr lang="en-US" sz="28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</a:p>
        </p:txBody>
      </p:sp>
    </p:spTree>
    <p:extLst>
      <p:ext uri="{BB962C8B-B14F-4D97-AF65-F5344CB8AC3E}">
        <p14:creationId xmlns:p14="http://schemas.microsoft.com/office/powerpoint/2010/main" val="162944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Use path MTU discovery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Mark interests with smallest transmit MTU in a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path_mtu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72968"/>
            <a:ext cx="7845552" cy="17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9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Use path MTU discovery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Mark interests with smallest transmit MTU in a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path_mtu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72968"/>
            <a:ext cx="7845552" cy="17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3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Use path MTU discovery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Mark interests with smallest transmit MTU in a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path_mtu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46704"/>
            <a:ext cx="7845552" cy="16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3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Use path MTU discovery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Mark interests with smallest transmit MTU in a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path_mtu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46704"/>
            <a:ext cx="7845552" cy="16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3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Use path MTU discovery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Mark interests with smallest transmit MTU in a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path_mtu_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7845552" cy="25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3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Use path MTU discovery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Mark interests with smallest transmit MTU in a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path_mtu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784749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3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Problems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No access to signing keys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Producer cannot segment for all MTUs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2289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Problems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No access to signing keys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Producer cannot segment for all MTUs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495800"/>
            <a:ext cx="7848600" cy="1219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Content Intermediate re-fragmentation is unavoidable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01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CCNx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lvl="1" indent="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PARC-led effort since 2009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NDN:</a:t>
            </a:r>
          </a:p>
          <a:p>
            <a:pPr marL="914400" lvl="1" indent="-449263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Branched out of </a:t>
            </a:r>
            <a:r>
              <a:rPr lang="en-US" sz="2800" dirty="0" err="1" smtClean="0">
                <a:solidFill>
                  <a:schemeClr val="tx1"/>
                </a:solidFill>
              </a:rPr>
              <a:t>CCNx</a:t>
            </a:r>
            <a:r>
              <a:rPr lang="en-US" sz="2800" dirty="0" smtClean="0">
                <a:solidFill>
                  <a:schemeClr val="tx1"/>
                </a:solidFill>
              </a:rPr>
              <a:t> around 2012</a:t>
            </a:r>
          </a:p>
          <a:p>
            <a:pPr lvl="1" indent="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Funded by NSF as part of FIA program</a:t>
            </a:r>
          </a:p>
          <a:p>
            <a:pPr lvl="1" indent="465138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Participants &gt; 10 institutions</a:t>
            </a:r>
          </a:p>
        </p:txBody>
      </p:sp>
    </p:spTree>
    <p:extLst>
      <p:ext uri="{BB962C8B-B14F-4D97-AF65-F5344CB8AC3E}">
        <p14:creationId xmlns:p14="http://schemas.microsoft.com/office/powerpoint/2010/main" val="10970574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In CCN/NDN: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Routers are not required to verify signatures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But… they might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8816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In CCN/NDN: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Routers are not required to verify signatures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But… they might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Segmentation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495800"/>
            <a:ext cx="7848600" cy="1219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8000"/>
                </a:solidFill>
              </a:rPr>
              <a:t>Provide content authentication without intermediate reassembly</a:t>
            </a:r>
            <a:endParaRPr lang="en-US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461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In today’s Internet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Packet fragments might not follow same path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In CCN/NDN: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rgbClr val="008000"/>
                </a:solidFill>
              </a:rPr>
              <a:t>All content fragments follow the same path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rgbClr val="FF0000"/>
                </a:solidFill>
              </a:rPr>
              <a:t>But… out of order delivery is possible, even between adjacent routers</a:t>
            </a:r>
            <a:endParaRPr lang="en-US" sz="2800" dirty="0">
              <a:solidFill>
                <a:srgbClr val="FF0000"/>
              </a:solidFill>
            </a:endParaRPr>
          </a:p>
          <a:p>
            <a:pPr marL="1379538" lvl="2" indent="-465138">
              <a:buFont typeface="Wingdings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Parallel links with different speeds and/or loss/error rates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018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tx1"/>
                </a:solidFill>
              </a:rPr>
              <a:t>FIGOA</a:t>
            </a:r>
            <a:r>
              <a:rPr lang="en-US" sz="4800" dirty="0">
                <a:solidFill>
                  <a:schemeClr val="tx1"/>
                </a:solidFill>
              </a:rPr>
              <a:t>: </a:t>
            </a:r>
            <a:r>
              <a:rPr lang="en-US" sz="4800" b="1" dirty="0">
                <a:solidFill>
                  <a:srgbClr val="FF0000"/>
                </a:solidFill>
              </a:rPr>
              <a:t>F</a:t>
            </a:r>
            <a:r>
              <a:rPr lang="en-US" sz="4800" dirty="0">
                <a:solidFill>
                  <a:schemeClr val="tx1"/>
                </a:solidFill>
              </a:rPr>
              <a:t>ragmentation with </a:t>
            </a:r>
            <a:r>
              <a:rPr lang="en-US" sz="4800" b="1" dirty="0">
                <a:solidFill>
                  <a:srgbClr val="FF0000"/>
                </a:solidFill>
              </a:rPr>
              <a:t>I</a:t>
            </a:r>
            <a:r>
              <a:rPr lang="en-US" sz="4800" dirty="0">
                <a:solidFill>
                  <a:schemeClr val="tx1"/>
                </a:solidFill>
              </a:rPr>
              <a:t>ntegrity </a:t>
            </a:r>
            <a:r>
              <a:rPr lang="en-US" sz="4800" b="1" dirty="0">
                <a:solidFill>
                  <a:srgbClr val="FF0000"/>
                </a:solidFill>
              </a:rPr>
              <a:t>G</a:t>
            </a:r>
            <a:r>
              <a:rPr lang="en-US" sz="4800" dirty="0">
                <a:solidFill>
                  <a:schemeClr val="tx1"/>
                </a:solidFill>
              </a:rPr>
              <a:t>uarantees and </a:t>
            </a:r>
            <a:r>
              <a:rPr lang="en-US" sz="4800" b="1" dirty="0">
                <a:solidFill>
                  <a:srgbClr val="FF0000"/>
                </a:solidFill>
              </a:rPr>
              <a:t>O</a:t>
            </a:r>
            <a:r>
              <a:rPr lang="en-US" sz="4800" dirty="0">
                <a:solidFill>
                  <a:schemeClr val="tx1"/>
                </a:solidFill>
              </a:rPr>
              <a:t>ptional </a:t>
            </a:r>
            <a:r>
              <a:rPr lang="en-US" sz="4800" b="1" dirty="0">
                <a:solidFill>
                  <a:srgbClr val="FF0000"/>
                </a:solidFill>
              </a:rPr>
              <a:t>A</a:t>
            </a:r>
            <a:r>
              <a:rPr lang="en-US" sz="4800" dirty="0">
                <a:solidFill>
                  <a:schemeClr val="tx1"/>
                </a:solidFill>
              </a:rPr>
              <a:t>uthentication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3142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FIGOA</a:t>
            </a:r>
            <a:r>
              <a:rPr lang="en-US" sz="3200" dirty="0">
                <a:solidFill>
                  <a:schemeClr val="tx1"/>
                </a:solidFill>
              </a:rPr>
              <a:t> supports: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Cut-through switching &amp; optional intermediate reassembly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Security via </a:t>
            </a:r>
            <a:r>
              <a:rPr lang="en-US" sz="2800" i="1" dirty="0">
                <a:solidFill>
                  <a:schemeClr val="tx1"/>
                </a:solidFill>
              </a:rPr>
              <a:t>Delayed Authentication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Also supports integrity </a:t>
            </a:r>
            <a:r>
              <a:rPr lang="en-US" sz="2800" dirty="0" smtClean="0">
                <a:solidFill>
                  <a:schemeClr val="tx1"/>
                </a:solidFill>
              </a:rPr>
              <a:t>with optional authenticity</a:t>
            </a:r>
            <a:endParaRPr lang="en-US" sz="28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9567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FIGOA</a:t>
            </a:r>
            <a:r>
              <a:rPr lang="en-US" sz="3200" dirty="0">
                <a:solidFill>
                  <a:schemeClr val="tx1"/>
                </a:solidFill>
              </a:rPr>
              <a:t> supports: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Cut-through switching &amp; optional intermediate reassembly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Security via </a:t>
            </a:r>
            <a:r>
              <a:rPr lang="en-US" sz="2800" i="1" dirty="0">
                <a:solidFill>
                  <a:schemeClr val="tx1"/>
                </a:solidFill>
              </a:rPr>
              <a:t>Delayed Authentication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Also supports integrity </a:t>
            </a:r>
            <a:r>
              <a:rPr lang="en-US" sz="2800" dirty="0" smtClean="0">
                <a:solidFill>
                  <a:schemeClr val="tx1"/>
                </a:solidFill>
              </a:rPr>
              <a:t>with optional authenticity</a:t>
            </a:r>
            <a:endParaRPr lang="en-US" sz="28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>
                <a:solidFill>
                  <a:srgbClr val="3366FF"/>
                </a:solidFill>
              </a:rPr>
              <a:t>Not CCN/NDN-</a:t>
            </a:r>
            <a:r>
              <a:rPr lang="en-US" sz="3200" dirty="0" smtClean="0">
                <a:solidFill>
                  <a:srgbClr val="3366FF"/>
                </a:solidFill>
              </a:rPr>
              <a:t>specific</a:t>
            </a:r>
            <a:endParaRPr lang="en-US" sz="3200" dirty="0">
              <a:solidFill>
                <a:srgbClr val="3366FF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366FF"/>
                </a:solidFill>
              </a:rPr>
              <a:t>Works </a:t>
            </a:r>
            <a:r>
              <a:rPr lang="en-US" sz="3200" dirty="0">
                <a:solidFill>
                  <a:srgbClr val="3366FF"/>
                </a:solidFill>
              </a:rPr>
              <a:t>with any network architecture </a:t>
            </a:r>
            <a:r>
              <a:rPr lang="en-US" sz="3200" dirty="0" smtClean="0">
                <a:solidFill>
                  <a:srgbClr val="3366FF"/>
                </a:solidFill>
              </a:rPr>
              <a:t>with path consistency guarantees</a:t>
            </a:r>
            <a:endParaRPr lang="en-US" sz="3200" dirty="0">
              <a:solidFill>
                <a:srgbClr val="3366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4985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Make use of hash-and-sign</a:t>
            </a:r>
            <a:endParaRPr lang="en-US" sz="32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403048" y="3048000"/>
            <a:ext cx="6369352" cy="3032760"/>
            <a:chOff x="1403048" y="3048000"/>
            <a:chExt cx="6369352" cy="303276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81400" y="48006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/>
            <p:cNvSpPr/>
            <p:nvPr/>
          </p:nvSpPr>
          <p:spPr>
            <a:xfrm rot="10800000">
              <a:off x="1403048" y="4343400"/>
              <a:ext cx="2406952" cy="952271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Hash (e.g., SHA256)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4419600"/>
              <a:ext cx="2438400" cy="838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Signature Algorithm (e.g., RSA)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6553200" y="52578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486400" y="5715000"/>
              <a:ext cx="2194560" cy="365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Signature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39240" y="3048000"/>
              <a:ext cx="2194560" cy="365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Content Object</a:t>
              </a:r>
              <a:endParaRPr lang="en-US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2362200" y="3566160"/>
              <a:ext cx="533400" cy="685800"/>
            </a:xfrm>
            <a:prstGeom prst="downArrow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7529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tr-TR" sz="3200" dirty="0" smtClean="0">
                <a:solidFill>
                  <a:schemeClr val="tx1"/>
                </a:solidFill>
              </a:rPr>
              <a:t>&amp; </a:t>
            </a:r>
            <a:r>
              <a:rPr lang="tr-TR" sz="3200" dirty="0" err="1" smtClean="0">
                <a:solidFill>
                  <a:schemeClr val="tx1"/>
                </a:solidFill>
              </a:rPr>
              <a:t>Merkle-Damgard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construction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85800" y="2770632"/>
            <a:ext cx="8010827" cy="3634633"/>
            <a:chOff x="685800" y="2770632"/>
            <a:chExt cx="8010827" cy="3634633"/>
          </a:xfrm>
        </p:grpSpPr>
        <p:sp>
          <p:nvSpPr>
            <p:cNvPr id="81" name="Rectangle 80"/>
            <p:cNvSpPr/>
            <p:nvPr/>
          </p:nvSpPr>
          <p:spPr>
            <a:xfrm>
              <a:off x="6400800" y="2770632"/>
              <a:ext cx="609600" cy="493776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55800" y="4419600"/>
              <a:ext cx="711200" cy="533400"/>
              <a:chOff x="1955800" y="4419600"/>
              <a:chExt cx="711200" cy="533400"/>
            </a:xfrm>
          </p:grpSpPr>
          <p:sp>
            <p:nvSpPr>
              <p:cNvPr id="6" name="Trapezoid 5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98800" y="4419600"/>
              <a:ext cx="711200" cy="533400"/>
              <a:chOff x="1955800" y="4419600"/>
              <a:chExt cx="711200" cy="533400"/>
            </a:xfrm>
          </p:grpSpPr>
          <p:sp>
            <p:nvSpPr>
              <p:cNvPr id="10" name="Trapezoid 9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41800" y="4419600"/>
              <a:ext cx="711200" cy="533400"/>
              <a:chOff x="1955800" y="4419600"/>
              <a:chExt cx="711200" cy="533400"/>
            </a:xfrm>
          </p:grpSpPr>
          <p:sp>
            <p:nvSpPr>
              <p:cNvPr id="13" name="Trapezoid 12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86400" y="4419600"/>
              <a:ext cx="711200" cy="533400"/>
              <a:chOff x="1955800" y="4419600"/>
              <a:chExt cx="711200" cy="533400"/>
            </a:xfrm>
          </p:grpSpPr>
          <p:sp>
            <p:nvSpPr>
              <p:cNvPr id="16" name="Trapezoid 15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391400" y="4419600"/>
              <a:ext cx="711200" cy="533400"/>
              <a:chOff x="1955800" y="4419600"/>
              <a:chExt cx="711200" cy="533400"/>
            </a:xfrm>
          </p:grpSpPr>
          <p:sp>
            <p:nvSpPr>
              <p:cNvPr id="19" name="Trapezoid 18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691640" y="2770632"/>
              <a:ext cx="1179576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59024" y="2770632"/>
              <a:ext cx="1179576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2770632"/>
              <a:ext cx="1179576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1224" y="2770632"/>
              <a:ext cx="1179576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10400" y="2770632"/>
              <a:ext cx="762000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m</a:t>
              </a:r>
              <a:r>
                <a:rPr lang="en-US" b="1" baseline="-25000" dirty="0" err="1"/>
                <a:t>k</a:t>
              </a:r>
              <a:endParaRPr lang="en-US" b="1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72400" y="2770632"/>
              <a:ext cx="762000" cy="493776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pad</a:t>
              </a:r>
              <a:endParaRPr lang="en-US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0" y="53340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1</a:t>
              </a:r>
              <a:endParaRPr lang="en-US" sz="24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9854" y="5329535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2</a:t>
              </a:r>
              <a:endParaRPr lang="en-US" sz="24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32854" y="53340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3</a:t>
              </a:r>
              <a:endParaRPr lang="en-US" sz="24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3600" y="53340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4</a:t>
              </a:r>
              <a:endParaRPr lang="en-US" sz="24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28454" y="5562600"/>
              <a:ext cx="4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</a:t>
              </a:r>
              <a:endParaRPr lang="en-US" sz="24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10400" y="5943600"/>
              <a:ext cx="1686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Hash Value</a:t>
              </a:r>
              <a:endParaRPr lang="en-US" sz="2400" baseline="-25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438400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630168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800600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943600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848600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772400" y="49530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276856" y="3886200"/>
              <a:ext cx="1097280" cy="1341120"/>
              <a:chOff x="2276856" y="3886200"/>
              <a:chExt cx="1097280" cy="134112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2286000" y="4953000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276856" y="5221224"/>
                <a:ext cx="609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2880360" y="3886200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2871216" y="3895344"/>
                <a:ext cx="502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3364992" y="3886200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429000" y="3886200"/>
              <a:ext cx="1097280" cy="1341120"/>
              <a:chOff x="2276856" y="3886200"/>
              <a:chExt cx="1097280" cy="1341120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2286000" y="4953000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>
                <a:off x="2276856" y="5221224"/>
                <a:ext cx="609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2880360" y="3886200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871216" y="3895344"/>
                <a:ext cx="502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364992" y="3886200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4617720" y="3886200"/>
              <a:ext cx="1097280" cy="1341120"/>
              <a:chOff x="2276856" y="3886200"/>
              <a:chExt cx="1097280" cy="1341120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2286000" y="4953000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2276856" y="5221224"/>
                <a:ext cx="609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880360" y="3886200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2871216" y="3895344"/>
                <a:ext cx="502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364992" y="3886200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/>
            <p:cNvCxnSpPr/>
            <p:nvPr/>
          </p:nvCxnSpPr>
          <p:spPr>
            <a:xfrm>
              <a:off x="5922264" y="4953000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913120" y="5221224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6516624" y="3886200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6507480" y="3886200"/>
              <a:ext cx="112471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7620000" y="38862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 flipV="1">
              <a:off x="1143000" y="3886200"/>
              <a:ext cx="1097280" cy="914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231136" y="38862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85800" y="36576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82" name="Straight Arrow Connector 81"/>
            <p:cNvCxnSpPr>
              <a:stCxn id="25" idx="1"/>
              <a:endCxn id="24" idx="3"/>
            </p:cNvCxnSpPr>
            <p:nvPr/>
          </p:nvCxnSpPr>
          <p:spPr>
            <a:xfrm flipH="1">
              <a:off x="6400800" y="301752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8355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tr-TR" sz="3200" dirty="0" smtClean="0">
                <a:solidFill>
                  <a:schemeClr val="tx1"/>
                </a:solidFill>
              </a:rPr>
              <a:t>&amp; </a:t>
            </a:r>
            <a:r>
              <a:rPr lang="tr-TR" sz="3200" dirty="0" err="1" smtClean="0">
                <a:solidFill>
                  <a:schemeClr val="tx1"/>
                </a:solidFill>
              </a:rPr>
              <a:t>Merkle-Damgard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construction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" y="2770632"/>
            <a:ext cx="8010827" cy="3634633"/>
            <a:chOff x="685800" y="2770632"/>
            <a:chExt cx="8010827" cy="3634633"/>
          </a:xfrm>
        </p:grpSpPr>
        <p:sp>
          <p:nvSpPr>
            <p:cNvPr id="81" name="Rectangle 80"/>
            <p:cNvSpPr/>
            <p:nvPr/>
          </p:nvSpPr>
          <p:spPr>
            <a:xfrm>
              <a:off x="6400800" y="2770632"/>
              <a:ext cx="609600" cy="493776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55800" y="4419600"/>
              <a:ext cx="711200" cy="533400"/>
              <a:chOff x="1955800" y="4419600"/>
              <a:chExt cx="711200" cy="533400"/>
            </a:xfrm>
          </p:grpSpPr>
          <p:sp>
            <p:nvSpPr>
              <p:cNvPr id="6" name="Trapezoid 5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sp>
          <p:nvSpPr>
            <p:cNvPr id="10" name="Trapezoid 9"/>
            <p:cNvSpPr/>
            <p:nvPr/>
          </p:nvSpPr>
          <p:spPr>
            <a:xfrm rot="10800000">
              <a:off x="3098800" y="4419600"/>
              <a:ext cx="711200" cy="533400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02808" y="4462272"/>
              <a:ext cx="27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</a:t>
              </a:r>
              <a:endParaRPr lang="en-US" sz="2400" baseline="-25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241800" y="4419600"/>
              <a:ext cx="711200" cy="533400"/>
              <a:chOff x="1955800" y="4419600"/>
              <a:chExt cx="711200" cy="533400"/>
            </a:xfrm>
          </p:grpSpPr>
          <p:sp>
            <p:nvSpPr>
              <p:cNvPr id="13" name="Trapezoid 12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86400" y="4419600"/>
              <a:ext cx="711200" cy="533400"/>
              <a:chOff x="1955800" y="4419600"/>
              <a:chExt cx="711200" cy="533400"/>
            </a:xfrm>
          </p:grpSpPr>
          <p:sp>
            <p:nvSpPr>
              <p:cNvPr id="16" name="Trapezoid 15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391400" y="4419600"/>
              <a:ext cx="711200" cy="533400"/>
              <a:chOff x="1955800" y="4419600"/>
              <a:chExt cx="711200" cy="533400"/>
            </a:xfrm>
          </p:grpSpPr>
          <p:sp>
            <p:nvSpPr>
              <p:cNvPr id="19" name="Trapezoid 18"/>
              <p:cNvSpPr/>
              <p:nvPr/>
            </p:nvSpPr>
            <p:spPr>
              <a:xfrm rot="10800000">
                <a:off x="1955800" y="4419600"/>
                <a:ext cx="711200" cy="5334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59808" y="4462272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691640" y="2770632"/>
              <a:ext cx="1179576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59024" y="2770632"/>
              <a:ext cx="1179576" cy="4937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2770632"/>
              <a:ext cx="1179576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1224" y="2770632"/>
              <a:ext cx="1179576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10400" y="2770632"/>
              <a:ext cx="762000" cy="4937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m</a:t>
              </a:r>
              <a:r>
                <a:rPr lang="en-US" b="1" baseline="-25000" dirty="0" err="1"/>
                <a:t>k</a:t>
              </a:r>
              <a:endParaRPr lang="en-US" b="1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72400" y="2770632"/>
              <a:ext cx="762000" cy="493776"/>
            </a:xfrm>
            <a:prstGeom prst="rect">
              <a:avLst/>
            </a:prstGeom>
            <a:blipFill rotWithShape="1">
              <a:blip r:embed="rId2"/>
              <a:tile tx="0" ty="0" sx="100000" sy="100000" flip="none" algn="tl"/>
            </a:blip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pad</a:t>
              </a:r>
              <a:endParaRPr lang="en-US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0" y="53340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H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1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9854" y="5329535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H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2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32854" y="53340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3</a:t>
              </a:r>
              <a:endParaRPr lang="en-US" sz="24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3600" y="53340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4</a:t>
              </a:r>
              <a:endParaRPr lang="en-US" sz="24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28454" y="5562600"/>
              <a:ext cx="4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</a:t>
              </a:r>
              <a:endParaRPr lang="en-US" sz="24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10400" y="5943600"/>
              <a:ext cx="1686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Hash Value</a:t>
              </a:r>
              <a:endParaRPr lang="en-US" sz="2400" baseline="-25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438400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630168" y="3352800"/>
              <a:ext cx="0" cy="990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800600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943600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848600" y="33528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772400" y="49530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286000" y="4953000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2276856" y="5221224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880360" y="3886200"/>
              <a:ext cx="0" cy="1341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2871216" y="3895344"/>
              <a:ext cx="5029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364992" y="3886200"/>
              <a:ext cx="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438144" y="4953000"/>
              <a:ext cx="0" cy="274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429000" y="5221224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032504" y="3886200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023360" y="3895344"/>
              <a:ext cx="502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517136" y="38862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4617720" y="3886200"/>
              <a:ext cx="1097280" cy="1341120"/>
              <a:chOff x="2276856" y="3886200"/>
              <a:chExt cx="1097280" cy="1341120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2286000" y="4953000"/>
                <a:ext cx="0" cy="274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2276856" y="5221224"/>
                <a:ext cx="609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880360" y="3886200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2871216" y="3895344"/>
                <a:ext cx="502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364992" y="3886200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/>
            <p:cNvCxnSpPr/>
            <p:nvPr/>
          </p:nvCxnSpPr>
          <p:spPr>
            <a:xfrm>
              <a:off x="5922264" y="4953000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913120" y="5221224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6516624" y="3886200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6507480" y="3886200"/>
              <a:ext cx="112471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7620000" y="38862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 flipV="1">
              <a:off x="1143000" y="3886200"/>
              <a:ext cx="1097280" cy="914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231136" y="38862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85800" y="36576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82" name="Straight Arrow Connector 81"/>
            <p:cNvCxnSpPr>
              <a:stCxn id="25" idx="1"/>
              <a:endCxn id="24" idx="3"/>
            </p:cNvCxnSpPr>
            <p:nvPr/>
          </p:nvCxnSpPr>
          <p:spPr>
            <a:xfrm flipH="1">
              <a:off x="6400800" y="301752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2721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8200" y="2069733"/>
            <a:ext cx="7667498" cy="4254867"/>
            <a:chOff x="838200" y="2069733"/>
            <a:chExt cx="7667498" cy="4254867"/>
          </a:xfrm>
        </p:grpSpPr>
        <p:sp>
          <p:nvSpPr>
            <p:cNvPr id="29" name="Rectangle 28"/>
            <p:cNvSpPr/>
            <p:nvPr/>
          </p:nvSpPr>
          <p:spPr>
            <a:xfrm>
              <a:off x="6512825" y="3320371"/>
              <a:ext cx="1992873" cy="400722"/>
            </a:xfrm>
            <a:prstGeom prst="rect">
              <a:avLst/>
            </a:prstGeom>
            <a:solidFill>
              <a:srgbClr val="A8CD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ContentObjectSize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5682997" y="3320371"/>
              <a:ext cx="714364" cy="400723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583626" y="3653807"/>
              <a:ext cx="817174" cy="1680193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512825" y="3709307"/>
              <a:ext cx="1992873" cy="400722"/>
            </a:xfrm>
            <a:prstGeom prst="rect">
              <a:avLst/>
            </a:prstGeom>
            <a:solidFill>
              <a:srgbClr val="A8CD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FragmentOffset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12825" y="4110029"/>
              <a:ext cx="1992873" cy="400722"/>
            </a:xfrm>
            <a:prstGeom prst="rect">
              <a:avLst/>
            </a:prstGeom>
            <a:solidFill>
              <a:srgbClr val="A8CD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FragmentSize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12825" y="4510751"/>
              <a:ext cx="1992873" cy="400722"/>
            </a:xfrm>
            <a:prstGeom prst="rect">
              <a:avLst/>
            </a:prstGeom>
            <a:solidFill>
              <a:srgbClr val="A8CD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SignatureInfo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12825" y="4911473"/>
              <a:ext cx="1992873" cy="400722"/>
            </a:xfrm>
            <a:prstGeom prst="rect">
              <a:avLst/>
            </a:prstGeom>
            <a:solidFill>
              <a:srgbClr val="A8CD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Signature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2069733"/>
              <a:ext cx="1965966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Signature (on H)</a:t>
              </a:r>
              <a:endParaRPr lang="en-US" baseline="30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2470455"/>
              <a:ext cx="1965966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871177"/>
              <a:ext cx="1965966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Signed-Info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271899"/>
              <a:ext cx="1965966" cy="3052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970944" y="2710770"/>
              <a:ext cx="71867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805084" y="2075515"/>
              <a:ext cx="1890700" cy="400722"/>
            </a:xfrm>
            <a:prstGeom prst="rect">
              <a:avLst/>
            </a:prstGeom>
            <a:solidFill>
              <a:srgbClr val="A8CD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</a:t>
              </a:r>
              <a:r>
                <a:rPr lang="en-US" b="1" baseline="-25000" dirty="0" smtClean="0"/>
                <a:t>1 </a:t>
              </a:r>
              <a:r>
                <a:rPr lang="en-US" dirty="0" smtClean="0"/>
                <a:t>Fragment-Info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05084" y="2888745"/>
              <a:ext cx="1890700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 Data …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05084" y="2488023"/>
              <a:ext cx="1890700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IntState</a:t>
              </a:r>
              <a:r>
                <a:rPr lang="en-US" sz="1600" dirty="0" smtClean="0"/>
                <a:t> =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H</a:t>
              </a:r>
              <a:r>
                <a:rPr lang="en-US" sz="1600" b="1" baseline="30000" dirty="0" smtClean="0">
                  <a:solidFill>
                    <a:srgbClr val="000000"/>
                  </a:solidFill>
                </a:rPr>
                <a:t>0</a:t>
              </a:r>
              <a:endParaRPr lang="en-US" sz="1600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05084" y="3572015"/>
              <a:ext cx="1890700" cy="400722"/>
            </a:xfrm>
            <a:prstGeom prst="rect">
              <a:avLst/>
            </a:prstGeom>
            <a:solidFill>
              <a:srgbClr val="A8CD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</a:t>
              </a:r>
              <a:r>
                <a:rPr lang="en-US" b="1" baseline="-25000" dirty="0" smtClean="0"/>
                <a:t>2</a:t>
              </a:r>
              <a:r>
                <a:rPr lang="en-US" baseline="-25000" dirty="0" smtClean="0"/>
                <a:t> </a:t>
              </a:r>
              <a:r>
                <a:rPr lang="en-US" dirty="0" smtClean="0"/>
                <a:t>Fragment-Info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05084" y="4385245"/>
              <a:ext cx="1890700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 Data …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05084" y="3984523"/>
              <a:ext cx="1890700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IntState</a:t>
              </a:r>
              <a:r>
                <a:rPr lang="en-US" dirty="0" smtClean="0"/>
                <a:t> =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</a:rPr>
                <a:t>H</a:t>
              </a:r>
              <a:r>
                <a:rPr lang="en-US" b="1" baseline="30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05085" y="5087267"/>
              <a:ext cx="1890700" cy="400722"/>
            </a:xfrm>
            <a:prstGeom prst="rect">
              <a:avLst/>
            </a:prstGeom>
            <a:solidFill>
              <a:srgbClr val="A8CD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</a:t>
              </a:r>
              <a:r>
                <a:rPr lang="en-US" b="1" baseline="-25000" dirty="0" smtClean="0"/>
                <a:t>3 </a:t>
              </a:r>
              <a:r>
                <a:rPr lang="en-US" dirty="0" smtClean="0"/>
                <a:t>Fragment-Info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05085" y="5900497"/>
              <a:ext cx="1890700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 Data …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05085" y="5499775"/>
              <a:ext cx="1890700" cy="400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IntState</a:t>
              </a:r>
              <a:r>
                <a:rPr lang="en-US" dirty="0" smtClean="0"/>
                <a:t> =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</a:rPr>
                <a:t>H</a:t>
              </a:r>
              <a:r>
                <a:rPr lang="en-US" b="1" baseline="30000" dirty="0">
                  <a:solidFill>
                    <a:srgbClr val="000000"/>
                  </a:solidFill>
                </a:rPr>
                <a:t>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975756" y="5682570"/>
              <a:ext cx="71867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975756" y="4234770"/>
              <a:ext cx="71867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8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ndn_example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9" y="2026920"/>
            <a:ext cx="7933461" cy="42976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0600" y="3429000"/>
            <a:ext cx="5501367" cy="990600"/>
            <a:chOff x="990600" y="3429000"/>
            <a:chExt cx="5501367" cy="990600"/>
          </a:xfrm>
        </p:grpSpPr>
        <p:grpSp>
          <p:nvGrpSpPr>
            <p:cNvPr id="2" name="Group 1"/>
            <p:cNvGrpSpPr/>
            <p:nvPr/>
          </p:nvGrpSpPr>
          <p:grpSpPr>
            <a:xfrm>
              <a:off x="990600" y="3429000"/>
              <a:ext cx="1447800" cy="990600"/>
              <a:chOff x="533400" y="2819400"/>
              <a:chExt cx="1447800" cy="990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33400" y="2819400"/>
                <a:ext cx="1447800" cy="990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 </a:t>
                </a: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1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86543" y="2971800"/>
                <a:ext cx="642257" cy="6454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kern="0" dirty="0">
                    <a:latin typeface="Corbel"/>
                  </a:rPr>
                  <a:t>H</a:t>
                </a:r>
                <a:r>
                  <a:rPr lang="en-US" kern="0" baseline="30000" dirty="0">
                    <a:latin typeface="Corbel"/>
                  </a:rPr>
                  <a:t>0</a:t>
                </a:r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>
              <a:off x="25908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530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657600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41800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2000" y="1676400"/>
            <a:ext cx="7391400" cy="3657600"/>
            <a:chOff x="762000" y="1676400"/>
            <a:chExt cx="7391400" cy="3657600"/>
          </a:xfrm>
        </p:grpSpPr>
        <p:sp>
          <p:nvSpPr>
            <p:cNvPr id="32" name="Rectangle 31"/>
            <p:cNvSpPr/>
            <p:nvPr/>
          </p:nvSpPr>
          <p:spPr>
            <a:xfrm>
              <a:off x="2819400" y="4572000"/>
              <a:ext cx="838200" cy="762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F</a:t>
              </a:r>
              <a:r>
                <a:rPr kumimoji="0" lang="en-US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1</a:t>
              </a:r>
              <a:endParaRPr kumimoji="0" 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80057" y="3048000"/>
              <a:ext cx="1039543" cy="457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5908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705600" y="3429000"/>
              <a:ext cx="1447800" cy="990600"/>
              <a:chOff x="533400" y="2819400"/>
              <a:chExt cx="1447800" cy="990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33400" y="2819400"/>
                <a:ext cx="1447800" cy="990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 </a:t>
                </a: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1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6543" y="2971800"/>
                <a:ext cx="642257" cy="6454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kern="0" dirty="0">
                    <a:latin typeface="Corbel"/>
                  </a:rPr>
                  <a:t>H</a:t>
                </a:r>
                <a:r>
                  <a:rPr lang="en-US" kern="0" baseline="30000" dirty="0">
                    <a:latin typeface="Corbel"/>
                  </a:rPr>
                  <a:t>0</a:t>
                </a: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657600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rapezoid 2"/>
            <p:cNvSpPr/>
            <p:nvPr/>
          </p:nvSpPr>
          <p:spPr>
            <a:xfrm rot="10800000">
              <a:off x="1676400" y="2438400"/>
              <a:ext cx="914400" cy="685800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Elbow Connector 5"/>
            <p:cNvCxnSpPr>
              <a:stCxn id="3" idx="0"/>
              <a:endCxn id="9" idx="1"/>
            </p:cNvCxnSpPr>
            <p:nvPr/>
          </p:nvCxnSpPr>
          <p:spPr>
            <a:xfrm rot="16200000" flipH="1">
              <a:off x="2680628" y="2577171"/>
              <a:ext cx="152400" cy="1246457"/>
            </a:xfrm>
            <a:prstGeom prst="bentConnector2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362200" y="21336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33600" y="1676400"/>
              <a:ext cx="602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28956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9" name="Elbow Connector 28"/>
            <p:cNvCxnSpPr>
              <a:stCxn id="28" idx="0"/>
            </p:cNvCxnSpPr>
            <p:nvPr/>
          </p:nvCxnSpPr>
          <p:spPr>
            <a:xfrm rot="5400000" flipH="1" flipV="1">
              <a:off x="1089687" y="2080286"/>
              <a:ext cx="762000" cy="86862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5000" y="21336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007408" y="2514600"/>
              <a:ext cx="27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2259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0600" y="3048000"/>
            <a:ext cx="5501367" cy="2286000"/>
            <a:chOff x="990600" y="3048000"/>
            <a:chExt cx="5501367" cy="2286000"/>
          </a:xfrm>
        </p:grpSpPr>
        <p:sp>
          <p:nvSpPr>
            <p:cNvPr id="32" name="Rectangle 31"/>
            <p:cNvSpPr/>
            <p:nvPr/>
          </p:nvSpPr>
          <p:spPr>
            <a:xfrm>
              <a:off x="2819400" y="4572000"/>
              <a:ext cx="838200" cy="762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F</a:t>
              </a:r>
              <a:r>
                <a:rPr kumimoji="0" lang="en-US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1</a:t>
              </a:r>
              <a:endParaRPr kumimoji="0" 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80057" y="3048000"/>
              <a:ext cx="1039543" cy="457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5908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990600" y="3429000"/>
              <a:ext cx="1447800" cy="990600"/>
              <a:chOff x="533400" y="2819400"/>
              <a:chExt cx="1447800" cy="990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33400" y="2819400"/>
                <a:ext cx="1447800" cy="990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 </a:t>
                </a: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2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6543" y="2971800"/>
                <a:ext cx="642257" cy="6454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kern="0" dirty="0" smtClean="0">
                    <a:latin typeface="Corbel"/>
                  </a:rPr>
                  <a:t>H</a:t>
                </a:r>
                <a:r>
                  <a:rPr lang="en-US" kern="0" baseline="30000" dirty="0" smtClean="0">
                    <a:latin typeface="Corbel"/>
                  </a:rPr>
                  <a:t>1</a:t>
                </a:r>
                <a:endParaRPr lang="en-US" kern="0" baseline="30000" dirty="0">
                  <a:latin typeface="Corbel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657600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>
              <a:endCxn id="9" idx="1"/>
            </p:cNvCxnSpPr>
            <p:nvPr/>
          </p:nvCxnSpPr>
          <p:spPr>
            <a:xfrm flipV="1">
              <a:off x="2286000" y="3276600"/>
              <a:ext cx="1094057" cy="381000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1876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0" y="1676400"/>
            <a:ext cx="7391400" cy="3657600"/>
            <a:chOff x="762000" y="1676400"/>
            <a:chExt cx="7391400" cy="3657600"/>
          </a:xfrm>
        </p:grpSpPr>
        <p:sp>
          <p:nvSpPr>
            <p:cNvPr id="32" name="Rectangle 31"/>
            <p:cNvSpPr/>
            <p:nvPr/>
          </p:nvSpPr>
          <p:spPr>
            <a:xfrm>
              <a:off x="2819400" y="4572000"/>
              <a:ext cx="838200" cy="762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F</a:t>
              </a:r>
              <a:r>
                <a:rPr kumimoji="0" lang="en-US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1</a:t>
              </a:r>
              <a:endParaRPr kumimoji="0" 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80057" y="3048000"/>
              <a:ext cx="1039543" cy="457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5908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705600" y="3429000"/>
              <a:ext cx="1447800" cy="990600"/>
              <a:chOff x="533400" y="2819400"/>
              <a:chExt cx="1447800" cy="990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33400" y="2819400"/>
                <a:ext cx="1447800" cy="990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 </a:t>
                </a: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2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6543" y="2971800"/>
                <a:ext cx="642257" cy="6454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kern="0" dirty="0" smtClean="0">
                    <a:latin typeface="Corbel"/>
                  </a:rPr>
                  <a:t>H</a:t>
                </a:r>
                <a:r>
                  <a:rPr lang="en-US" kern="0" baseline="30000" dirty="0" smtClean="0">
                    <a:latin typeface="Corbel"/>
                  </a:rPr>
                  <a:t>1</a:t>
                </a:r>
                <a:endParaRPr lang="en-US" kern="0" baseline="30000" dirty="0">
                  <a:latin typeface="Corbel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657600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657600" y="4572000"/>
              <a:ext cx="838200" cy="762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F</a:t>
              </a:r>
              <a:r>
                <a:rPr kumimoji="0" lang="en-US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2</a:t>
              </a:r>
              <a:endParaRPr kumimoji="0" 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676400" y="2438400"/>
              <a:ext cx="914400" cy="685800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Elbow Connector 17"/>
            <p:cNvCxnSpPr>
              <a:stCxn id="17" idx="0"/>
            </p:cNvCxnSpPr>
            <p:nvPr/>
          </p:nvCxnSpPr>
          <p:spPr>
            <a:xfrm rot="16200000" flipH="1">
              <a:off x="2680628" y="2577171"/>
              <a:ext cx="152400" cy="1246457"/>
            </a:xfrm>
            <a:prstGeom prst="bentConnector2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362200" y="21336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3600" y="1676400"/>
              <a:ext cx="602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0" y="2895600"/>
              <a:ext cx="54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30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22" name="Elbow Connector 21"/>
            <p:cNvCxnSpPr>
              <a:stCxn id="21" idx="0"/>
            </p:cNvCxnSpPr>
            <p:nvPr/>
          </p:nvCxnSpPr>
          <p:spPr>
            <a:xfrm rot="5400000" flipH="1" flipV="1">
              <a:off x="1089687" y="2080286"/>
              <a:ext cx="762000" cy="86862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21336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07408" y="2514600"/>
              <a:ext cx="27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506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0600" y="3048000"/>
            <a:ext cx="5501367" cy="2286000"/>
            <a:chOff x="990600" y="3048000"/>
            <a:chExt cx="5501367" cy="2286000"/>
          </a:xfrm>
        </p:grpSpPr>
        <p:sp>
          <p:nvSpPr>
            <p:cNvPr id="9" name="Rectangle 8"/>
            <p:cNvSpPr/>
            <p:nvPr/>
          </p:nvSpPr>
          <p:spPr>
            <a:xfrm>
              <a:off x="3380057" y="3048000"/>
              <a:ext cx="1039543" cy="457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0" cap="none" spc="0" normalizeH="0" baseline="3000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5908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990600" y="3429000"/>
              <a:ext cx="1447800" cy="990600"/>
              <a:chOff x="533400" y="2819400"/>
              <a:chExt cx="1447800" cy="990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33400" y="2819400"/>
                <a:ext cx="1447800" cy="990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 </a:t>
                </a: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3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6543" y="2971800"/>
                <a:ext cx="642257" cy="6454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kern="0" dirty="0" smtClean="0">
                    <a:latin typeface="Corbel"/>
                  </a:rPr>
                  <a:t>H</a:t>
                </a:r>
                <a:r>
                  <a:rPr lang="en-US" kern="0" baseline="30000" dirty="0" smtClean="0">
                    <a:latin typeface="Corbel"/>
                  </a:rPr>
                  <a:t>2</a:t>
                </a:r>
                <a:endParaRPr lang="en-US" kern="0" baseline="30000" dirty="0">
                  <a:latin typeface="Corbel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1538967" cy="0"/>
            </a:xfrm>
            <a:prstGeom prst="line">
              <a:avLst/>
            </a:prstGeom>
            <a:ln w="222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657600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>
              <a:endCxn id="9" idx="1"/>
            </p:cNvCxnSpPr>
            <p:nvPr/>
          </p:nvCxnSpPr>
          <p:spPr>
            <a:xfrm flipV="1">
              <a:off x="2286000" y="3276600"/>
              <a:ext cx="1094057" cy="381000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819400" y="4572000"/>
              <a:ext cx="838200" cy="762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F</a:t>
              </a:r>
              <a:r>
                <a:rPr kumimoji="0" lang="en-US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1</a:t>
              </a:r>
              <a:endParaRPr kumimoji="0" 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4572000"/>
              <a:ext cx="838200" cy="762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F</a:t>
              </a:r>
              <a:r>
                <a:rPr kumimoji="0" lang="en-US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2</a:t>
              </a:r>
              <a:endParaRPr kumimoji="0" 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7552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0" y="1691640"/>
            <a:ext cx="6449403" cy="4408825"/>
            <a:chOff x="762000" y="1691640"/>
            <a:chExt cx="6449403" cy="4408825"/>
          </a:xfrm>
        </p:grpSpPr>
        <p:grpSp>
          <p:nvGrpSpPr>
            <p:cNvPr id="3" name="Group 2"/>
            <p:cNvGrpSpPr/>
            <p:nvPr/>
          </p:nvGrpSpPr>
          <p:grpSpPr>
            <a:xfrm>
              <a:off x="762000" y="1691640"/>
              <a:ext cx="5729967" cy="3641467"/>
              <a:chOff x="762000" y="1676400"/>
              <a:chExt cx="5729967" cy="364146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19400" y="4555867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1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80057" y="3031867"/>
                <a:ext cx="1039543" cy="4572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H</a:t>
                </a:r>
                <a:r>
                  <a:rPr kumimoji="0" lang="en-US" sz="1800" b="0" i="0" u="none" strike="noStrike" kern="0" cap="none" spc="0" normalizeH="0" baseline="30000" noProof="0" dirty="0" smtClean="0">
                    <a:ln>
                      <a:noFill/>
                    </a:ln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3</a:t>
                </a:r>
                <a:endParaRPr kumimoji="0" lang="en-US" sz="1800" b="0" i="0" u="none" strike="noStrike" kern="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590800" y="3870067"/>
                <a:ext cx="1538967" cy="0"/>
              </a:xfrm>
              <a:prstGeom prst="line">
                <a:avLst/>
              </a:prstGeom>
              <a:ln w="222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870067"/>
                <a:ext cx="1538967" cy="0"/>
              </a:xfrm>
              <a:prstGeom prst="line">
                <a:avLst/>
              </a:prstGeom>
              <a:ln w="222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3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4800" y="3641467"/>
                <a:ext cx="906462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657600" y="4555867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2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95800" y="4555867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3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3" name="Trapezoid 12"/>
              <p:cNvSpPr/>
              <p:nvPr/>
            </p:nvSpPr>
            <p:spPr>
              <a:xfrm rot="10800000">
                <a:off x="1676400" y="2438400"/>
                <a:ext cx="914400" cy="685800"/>
              </a:xfrm>
              <a:prstGeom prst="trapezoid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Elbow Connector 13"/>
              <p:cNvCxnSpPr>
                <a:stCxn id="13" idx="0"/>
              </p:cNvCxnSpPr>
              <p:nvPr/>
            </p:nvCxnSpPr>
            <p:spPr>
              <a:xfrm rot="16200000" flipH="1">
                <a:off x="2680628" y="2577171"/>
                <a:ext cx="152400" cy="124645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362200" y="21336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133600" y="1676400"/>
                <a:ext cx="602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2000" y="2895600"/>
                <a:ext cx="5487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H</a:t>
                </a:r>
                <a:r>
                  <a:rPr lang="en-US" sz="2400" baseline="30000" dirty="0" smtClean="0"/>
                  <a:t>2</a:t>
                </a:r>
                <a:endParaRPr lang="en-US" sz="2400" baseline="-25000" dirty="0"/>
              </a:p>
            </p:txBody>
          </p:sp>
          <p:cxnSp>
            <p:nvCxnSpPr>
              <p:cNvPr id="20" name="Elbow Connector 19"/>
              <p:cNvCxnSpPr>
                <a:stCxn id="19" idx="0"/>
              </p:cNvCxnSpPr>
              <p:nvPr/>
            </p:nvCxnSpPr>
            <p:spPr>
              <a:xfrm rot="5400000" flipH="1" flipV="1">
                <a:off x="1089687" y="2080286"/>
                <a:ext cx="762000" cy="868629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905000" y="21336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007408" y="2514600"/>
                <a:ext cx="27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</a:t>
                </a:r>
                <a:endParaRPr lang="en-US" sz="2400" baseline="-250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828800" y="5638800"/>
              <a:ext cx="53826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</a:rPr>
                <a:t>Verify signature (contained in </a:t>
              </a:r>
              <a:r>
                <a:rPr lang="en-US" sz="2400" dirty="0" smtClean="0">
                  <a:solidFill>
                    <a:srgbClr val="008000"/>
                  </a:solidFill>
                </a:rPr>
                <a:t>F</a:t>
              </a:r>
              <a:r>
                <a:rPr lang="en-US" sz="2400" baseline="-25000" dirty="0" smtClean="0">
                  <a:solidFill>
                    <a:srgbClr val="008000"/>
                  </a:solidFill>
                </a:rPr>
                <a:t>3</a:t>
              </a:r>
              <a:r>
                <a:rPr lang="en-US" sz="2400" dirty="0" smtClean="0">
                  <a:solidFill>
                    <a:srgbClr val="008000"/>
                  </a:solidFill>
                </a:rPr>
                <a:t>) </a:t>
              </a:r>
              <a:r>
                <a:rPr lang="en-US" sz="2400" dirty="0">
                  <a:solidFill>
                    <a:srgbClr val="008000"/>
                  </a:solidFill>
                </a:rPr>
                <a:t>using H</a:t>
              </a:r>
              <a:r>
                <a:rPr lang="en-US" sz="2400" baseline="30000" dirty="0">
                  <a:solidFill>
                    <a:srgbClr val="008000"/>
                  </a:solidFill>
                </a:rPr>
                <a:t>3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66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3429000"/>
            <a:ext cx="5562600" cy="2671465"/>
            <a:chOff x="2590800" y="3429000"/>
            <a:chExt cx="5562600" cy="2671465"/>
          </a:xfrm>
        </p:grpSpPr>
        <p:grpSp>
          <p:nvGrpSpPr>
            <p:cNvPr id="2" name="Group 1"/>
            <p:cNvGrpSpPr/>
            <p:nvPr/>
          </p:nvGrpSpPr>
          <p:grpSpPr>
            <a:xfrm>
              <a:off x="2590800" y="3429000"/>
              <a:ext cx="5562600" cy="1905000"/>
              <a:chOff x="2590800" y="3412867"/>
              <a:chExt cx="5562600" cy="1905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19400" y="4555867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1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590800" y="3870067"/>
                <a:ext cx="1538967" cy="0"/>
              </a:xfrm>
              <a:prstGeom prst="line">
                <a:avLst/>
              </a:prstGeom>
              <a:ln w="222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870067"/>
                <a:ext cx="1538967" cy="0"/>
              </a:xfrm>
              <a:prstGeom prst="line">
                <a:avLst/>
              </a:prstGeom>
              <a:ln w="222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3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4800" y="3641467"/>
                <a:ext cx="906462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657600" y="4555867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2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95800" y="4553712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3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705600" y="3412867"/>
                <a:ext cx="1447800" cy="990600"/>
                <a:chOff x="533400" y="2819400"/>
                <a:chExt cx="1447800" cy="9906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33400" y="2819400"/>
                  <a:ext cx="1447800" cy="9906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 </a:t>
                  </a:r>
                  <a:r>
                    <a: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F</a:t>
                  </a:r>
                  <a:r>
                    <a:rPr kumimoji="0" lang="en-US" sz="2800" b="1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3</a:t>
                  </a:r>
                  <a:endParaRPr kumimoji="0" lang="en-US" sz="2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186543" y="2971800"/>
                  <a:ext cx="642257" cy="645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lang="en-US" kern="0" dirty="0" smtClean="0">
                      <a:latin typeface="Corbel"/>
                    </a:rPr>
                    <a:t>H</a:t>
                  </a:r>
                  <a:r>
                    <a:rPr lang="en-US" kern="0" baseline="30000" dirty="0" smtClean="0">
                      <a:latin typeface="Corbel"/>
                    </a:rPr>
                    <a:t>2</a:t>
                  </a:r>
                  <a:endParaRPr lang="en-US" kern="0" baseline="30000" dirty="0">
                    <a:latin typeface="Corbel"/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3506241" y="5638800"/>
              <a:ext cx="11419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Success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6077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62200" y="3657600"/>
            <a:ext cx="4129767" cy="2442865"/>
            <a:chOff x="2362200" y="3657600"/>
            <a:chExt cx="4129767" cy="2442865"/>
          </a:xfrm>
        </p:grpSpPr>
        <p:sp>
          <p:nvSpPr>
            <p:cNvPr id="18" name="Rectangle 17"/>
            <p:cNvSpPr/>
            <p:nvPr/>
          </p:nvSpPr>
          <p:spPr>
            <a:xfrm>
              <a:off x="3728628" y="5638800"/>
              <a:ext cx="614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Fail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62200" y="3657600"/>
              <a:ext cx="4129767" cy="1828800"/>
              <a:chOff x="2362200" y="3641467"/>
              <a:chExt cx="4129767" cy="1828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19400" y="4555867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1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590800" y="3870067"/>
                <a:ext cx="1538967" cy="0"/>
              </a:xfrm>
              <a:prstGeom prst="line">
                <a:avLst/>
              </a:prstGeom>
              <a:ln w="222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870067"/>
                <a:ext cx="1538967" cy="0"/>
              </a:xfrm>
              <a:prstGeom prst="line">
                <a:avLst/>
              </a:prstGeom>
              <a:ln w="222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3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4800" y="3641467"/>
                <a:ext cx="906462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657600" y="4555867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2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95800" y="4555867"/>
                <a:ext cx="838200" cy="762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F</a:t>
                </a:r>
                <a:r>
                  <a:rPr kumimoji="0" lang="en-US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3</a:t>
                </a:r>
                <a:endParaRPr kumimoji="0" 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2362200" y="4403467"/>
                <a:ext cx="3429000" cy="1066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362200" y="4403467"/>
                <a:ext cx="3429000" cy="1066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4049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Hash is computed gradually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FIGOA works with out-of-order fragments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F</a:t>
            </a:r>
            <a:r>
              <a:rPr lang="en-US" sz="2800" baseline="-25000" dirty="0" smtClean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 is received 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 calculate H</a:t>
            </a:r>
            <a:r>
              <a:rPr lang="en-US" sz="2800" baseline="30000" dirty="0" smtClean="0">
                <a:solidFill>
                  <a:schemeClr val="tx1"/>
                </a:solidFill>
                <a:sym typeface="Wingdings"/>
              </a:rPr>
              <a:t>1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F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received </a:t>
            </a:r>
            <a:r>
              <a:rPr lang="en-US" sz="2800" dirty="0">
                <a:solidFill>
                  <a:schemeClr val="tx1"/>
                </a:solidFill>
                <a:sym typeface="Wingdings"/>
              </a:rPr>
              <a:t> calculate 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H</a:t>
            </a:r>
            <a:r>
              <a:rPr lang="en-US" sz="2800" baseline="30000" dirty="0" smtClean="0">
                <a:solidFill>
                  <a:schemeClr val="tx1"/>
                </a:solidFill>
                <a:sym typeface="Wingdings"/>
              </a:rPr>
              <a:t>3</a:t>
            </a:r>
            <a:endParaRPr lang="en-US" sz="2800" baseline="30000" dirty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F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received </a:t>
            </a:r>
            <a:r>
              <a:rPr lang="en-US" sz="2800" dirty="0">
                <a:solidFill>
                  <a:schemeClr val="tx1"/>
                </a:solidFill>
                <a:sym typeface="Wingdings"/>
              </a:rPr>
              <a:t> calculate 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H</a:t>
            </a:r>
            <a:r>
              <a:rPr lang="en-US" sz="2800" baseline="30000" dirty="0">
                <a:solidFill>
                  <a:schemeClr val="tx1"/>
                </a:solidFill>
                <a:sym typeface="Wingdings"/>
              </a:rPr>
              <a:t>2</a:t>
            </a:r>
            <a:endParaRPr lang="en-US" sz="2800" baseline="30000" dirty="0">
              <a:solidFill>
                <a:schemeClr val="tx1"/>
              </a:solidFill>
            </a:endParaRP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Ensure calculated </a:t>
            </a:r>
            <a:r>
              <a:rPr lang="en-US" sz="2800" dirty="0" err="1" smtClean="0">
                <a:solidFill>
                  <a:schemeClr val="tx1"/>
                </a:solidFill>
              </a:rPr>
              <a:t>IntState</a:t>
            </a:r>
            <a:r>
              <a:rPr lang="en-US" sz="2800" dirty="0" smtClean="0">
                <a:solidFill>
                  <a:schemeClr val="tx1"/>
                </a:solidFill>
              </a:rPr>
              <a:t> = received ones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Verify signature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540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If content is cached: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Routers </a:t>
            </a:r>
            <a:r>
              <a:rPr lang="en-US" sz="2800" dirty="0" smtClean="0">
                <a:solidFill>
                  <a:schemeClr val="tx1"/>
                </a:solidFill>
              </a:rPr>
              <a:t>store </a:t>
            </a:r>
            <a:r>
              <a:rPr lang="en-US" sz="2800" dirty="0">
                <a:solidFill>
                  <a:schemeClr val="tx1"/>
                </a:solidFill>
              </a:rPr>
              <a:t>fragments info including data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>
                <a:solidFill>
                  <a:schemeClr val="tx1"/>
                </a:solidFill>
              </a:rPr>
              <a:t>Content can be cached fragmented or </a:t>
            </a:r>
            <a:r>
              <a:rPr lang="en-US" sz="2800" dirty="0" smtClean="0">
                <a:solidFill>
                  <a:schemeClr val="tx1"/>
                </a:solidFill>
              </a:rPr>
              <a:t>assembled</a:t>
            </a:r>
            <a:endParaRPr lang="en-US" sz="28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If content is not cached, routers store: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Fragments offset</a:t>
            </a:r>
          </a:p>
          <a:p>
            <a:pPr marL="922338" lvl="1" indent="-465138">
              <a:buFont typeface="Courier New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Intermediate states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Fragmentation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379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ndn_example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1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6868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Fragmentation is a must in CCN/NDN</a:t>
            </a:r>
          </a:p>
          <a:p>
            <a:pPr marL="922338" lvl="1" indent="-465138">
              <a:buFont typeface="Courier New"/>
              <a:buChar char="o"/>
            </a:pPr>
            <a:r>
              <a:rPr lang="en-US" sz="3200" dirty="0" smtClean="0">
                <a:solidFill>
                  <a:schemeClr val="tx1"/>
                </a:solidFill>
              </a:rPr>
              <a:t>Interest</a:t>
            </a:r>
          </a:p>
          <a:p>
            <a:pPr marL="922338" lvl="1" indent="-465138">
              <a:buFont typeface="Courier New"/>
              <a:buChar char="o"/>
            </a:pPr>
            <a:r>
              <a:rPr lang="en-US" sz="3200" dirty="0" smtClean="0">
                <a:solidFill>
                  <a:schemeClr val="tx1"/>
                </a:solidFill>
              </a:rPr>
              <a:t>Content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Segmentation does not avoid fragmentation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MTU discovery does not either</a:t>
            </a:r>
          </a:p>
          <a:p>
            <a:pPr marL="465138" indent="-465138">
              <a:buFont typeface="Arial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65138" indent="-465138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FIGOA</a:t>
            </a:r>
            <a:r>
              <a:rPr lang="en-US" sz="3200" dirty="0" smtClean="0">
                <a:solidFill>
                  <a:schemeClr val="tx1"/>
                </a:solidFill>
              </a:rPr>
              <a:t>: </a:t>
            </a:r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dirty="0" smtClean="0">
                <a:solidFill>
                  <a:schemeClr val="tx1"/>
                </a:solidFill>
              </a:rPr>
              <a:t>ragmentation with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ntegrity </a:t>
            </a:r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3200" dirty="0" smtClean="0">
                <a:solidFill>
                  <a:schemeClr val="tx1"/>
                </a:solidFill>
              </a:rPr>
              <a:t>uarantees and 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>
                <a:solidFill>
                  <a:schemeClr val="tx1"/>
                </a:solidFill>
              </a:rPr>
              <a:t>ptional </a:t>
            </a:r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uthentication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13803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2600"/>
            <a:ext cx="914400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  <a:p>
            <a:pPr algn="ctr"/>
            <a:endParaRPr lang="en-US" sz="5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sz="5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4371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ndn_example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5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1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ndn_example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944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ndn_example_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91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28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/>
            <a:r>
              <a:rPr 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CCN/NDN Overview</a:t>
            </a:r>
            <a:endParaRPr 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ndn_example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5" y="2029968"/>
            <a:ext cx="793346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6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n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BnW</Template>
  <TotalTime>649</TotalTime>
  <Words>1027</Words>
  <Application>Microsoft Macintosh PowerPoint</Application>
  <PresentationFormat>On-screen Show (4:3)</PresentationFormat>
  <Paragraphs>318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BnW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Cesar Ghali</cp:lastModifiedBy>
  <cp:revision>43</cp:revision>
  <dcterms:created xsi:type="dcterms:W3CDTF">2015-09-24T02:52:23Z</dcterms:created>
  <dcterms:modified xsi:type="dcterms:W3CDTF">2016-04-30T04:32:16Z</dcterms:modified>
</cp:coreProperties>
</file>