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2" r:id="rId16"/>
    <p:sldId id="303" r:id="rId17"/>
    <p:sldId id="271" r:id="rId18"/>
    <p:sldId id="273" r:id="rId19"/>
    <p:sldId id="305" r:id="rId20"/>
    <p:sldId id="304" r:id="rId21"/>
    <p:sldId id="306" r:id="rId22"/>
    <p:sldId id="274" r:id="rId23"/>
    <p:sldId id="275" r:id="rId24"/>
    <p:sldId id="276" r:id="rId25"/>
    <p:sldId id="297" r:id="rId26"/>
    <p:sldId id="280" r:id="rId27"/>
    <p:sldId id="308" r:id="rId28"/>
    <p:sldId id="309" r:id="rId29"/>
    <p:sldId id="310" r:id="rId30"/>
    <p:sldId id="277" r:id="rId31"/>
    <p:sldId id="278" r:id="rId32"/>
    <p:sldId id="279" r:id="rId33"/>
    <p:sldId id="281" r:id="rId34"/>
    <p:sldId id="311" r:id="rId35"/>
    <p:sldId id="282" r:id="rId36"/>
    <p:sldId id="283" r:id="rId37"/>
    <p:sldId id="299" r:id="rId38"/>
    <p:sldId id="312" r:id="rId39"/>
    <p:sldId id="284" r:id="rId40"/>
    <p:sldId id="285" r:id="rId41"/>
    <p:sldId id="288" r:id="rId42"/>
    <p:sldId id="292" r:id="rId43"/>
    <p:sldId id="294" r:id="rId44"/>
    <p:sldId id="298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490C-F14F-764A-8B73-5B87414F31D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D65FB-BA47-904D-911B-13AE2AAF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B7BA6-FF2D-204F-85C6-271C3003EEE7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0F79F-A010-3C4C-A142-CF81AC5ED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Cells are individual </a:t>
            </a:r>
            <a:r>
              <a:rPr lang="en-US" baseline="0" dirty="0" smtClean="0"/>
              <a:t>routers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Deletion rate unclear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Lossless unclear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F79F-A010-3C4C-A142-CF81AC5ED16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Cells are individual </a:t>
            </a:r>
            <a:r>
              <a:rPr lang="en-US" baseline="0" dirty="0" smtClean="0"/>
              <a:t>routers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Deletion rate unclear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Lossless unclear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F79F-A010-3C4C-A142-CF81AC5ED1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3F25-2FAE-D54B-BD6D-DE13DE9E3851}" type="datetime1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2C7-EB0C-1343-9597-0B56F482B008}" type="datetime1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7C35-F191-AA40-90B0-DD6EE6C4BCD8}" type="datetime1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FEF-A667-9D42-AD54-8134046A61A0}" type="datetime1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EBCF-6B55-674D-85F9-FBE2E9F828B8}" type="datetime1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C14B-5BDE-1D43-88F9-0472434DE76B}" type="datetime1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4D2-D9B4-E24C-9168-70D3544D6CD9}" type="datetime1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1E3-4E96-1F46-B165-1C0109EDFE95}" type="datetime1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8548-78A4-A247-B9D7-181FB66AEFEB}" type="datetime1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8C11-69AA-0945-BA5A-AF0290637073}" type="datetime1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360B-134C-5145-9F93-2608A8BA9816}" type="datetime1">
              <a:rPr lang="en-US" smtClean="0"/>
              <a:t>5/17/16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77431B-A99D-9B47-AEC6-ABEE4C73E3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F36D09-CC27-8048-8822-176D80DDF6F8}" type="datetime1">
              <a:rPr lang="en-US" smtClean="0"/>
              <a:t>5/17/16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n-names.ne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0009"/>
            <a:ext cx="7543800" cy="25939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BEAD: Best Effort Autonomous Deletion in Content-Centric Networking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50200" cy="256097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Cesar </a:t>
            </a:r>
            <a:r>
              <a:rPr lang="en-US" sz="2200" dirty="0" err="1" smtClean="0"/>
              <a:t>Ghali</a:t>
            </a:r>
            <a:r>
              <a:rPr lang="en-US" sz="2200" dirty="0" smtClean="0"/>
              <a:t>, Gene </a:t>
            </a:r>
            <a:r>
              <a:rPr lang="en-US" sz="2200" dirty="0" err="1" smtClean="0"/>
              <a:t>Tsudik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FF0000"/>
                </a:solidFill>
              </a:rPr>
              <a:t>Christopher A. Wood</a:t>
            </a:r>
          </a:p>
          <a:p>
            <a:r>
              <a:rPr lang="en-US" sz="2200" dirty="0" smtClean="0"/>
              <a:t>University of California Irvine</a:t>
            </a:r>
          </a:p>
          <a:p>
            <a:r>
              <a:rPr lang="en-US" sz="2200" dirty="0" smtClean="0"/>
              <a:t>{</a:t>
            </a:r>
            <a:r>
              <a:rPr lang="en-US" sz="2200" dirty="0" err="1" smtClean="0"/>
              <a:t>cghali</a:t>
            </a:r>
            <a:r>
              <a:rPr lang="en-US" sz="2200" dirty="0" smtClean="0"/>
              <a:t>, </a:t>
            </a:r>
            <a:r>
              <a:rPr lang="en-US" sz="2200" dirty="0" err="1" smtClean="0"/>
              <a:t>gene.tsudik</a:t>
            </a:r>
            <a:r>
              <a:rPr lang="en-US" sz="2200" dirty="0" smtClean="0"/>
              <a:t>, woodc1}@uci.edu</a:t>
            </a:r>
          </a:p>
          <a:p>
            <a:endParaRPr lang="en-US" sz="2200" dirty="0"/>
          </a:p>
          <a:p>
            <a:r>
              <a:rPr lang="en-US" sz="2200" dirty="0" smtClean="0"/>
              <a:t>IFIP Networking 2016</a:t>
            </a:r>
          </a:p>
          <a:p>
            <a:r>
              <a:rPr lang="en-US" sz="2200" dirty="0" smtClean="0"/>
              <a:t>May </a:t>
            </a:r>
            <a:r>
              <a:rPr lang="en-US" sz="2200" dirty="0" smtClean="0"/>
              <a:t>18, </a:t>
            </a:r>
            <a:r>
              <a:rPr lang="en-US" sz="2200" dirty="0" smtClean="0"/>
              <a:t>2016</a:t>
            </a:r>
          </a:p>
          <a:p>
            <a:r>
              <a:rPr lang="en-US" sz="2200" dirty="0" smtClean="0"/>
              <a:t>Vienna, Austria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48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Example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22796"/>
            <a:ext cx="8135904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1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7650"/>
            <a:ext cx="8173037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21017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8789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80463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67"/>
            <a:ext cx="9539923" cy="10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" y="908388"/>
            <a:ext cx="9509355" cy="108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>
                <a:solidFill>
                  <a:srgbClr val="1782BF"/>
                </a:solidFill>
              </a:rPr>
              <a:t>Decoupling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decoupled from its origin</a:t>
            </a:r>
          </a:p>
          <a:p>
            <a:r>
              <a:rPr lang="en-US" dirty="0"/>
              <a:t>Routers may cache content to satisfy future duplicate requests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Upstream congestion and bandwidth utilization is reduced via caching</a:t>
            </a:r>
          </a:p>
          <a:p>
            <a:pPr lvl="1"/>
            <a:r>
              <a:rPr lang="en-US" dirty="0" smtClean="0"/>
              <a:t>Consumer latency is reduced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improves (theoretically)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Content must be digitally signed (or verified by some other means) to ensure authenticity</a:t>
            </a:r>
          </a:p>
          <a:p>
            <a:pPr lvl="1"/>
            <a:r>
              <a:rPr lang="en-US" b="1" dirty="0" smtClean="0"/>
              <a:t>Producers have no knowledge about where content is cached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Types of Content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75559"/>
              </p:ext>
            </p:extLst>
          </p:nvPr>
        </p:nvGraphicFramePr>
        <p:xfrm>
          <a:off x="557261" y="2066637"/>
          <a:ext cx="78125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29"/>
                <a:gridCol w="1953129"/>
                <a:gridCol w="1953129"/>
                <a:gridCol w="1953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of Change?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Infrequent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VoIP 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(except for retransmissions)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Event-driven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Breaking 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Unpredictable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7039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How </a:t>
            </a:r>
            <a:r>
              <a:rPr lang="en-US" sz="3200" dirty="0"/>
              <a:t>can we cache event-driven content while </a:t>
            </a:r>
            <a:r>
              <a:rPr lang="en-US" sz="3200" dirty="0" smtClean="0"/>
              <a:t>preventing consumers </a:t>
            </a:r>
            <a:r>
              <a:rPr lang="en-US" sz="3200" dirty="0"/>
              <a:t>from obtaining stale (</a:t>
            </a:r>
            <a:r>
              <a:rPr lang="en-US" sz="3200" dirty="0" smtClean="0"/>
              <a:t>out-of-date</a:t>
            </a:r>
            <a:r>
              <a:rPr lang="en-US" sz="3200" dirty="0"/>
              <a:t>) content?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Agenda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CCN overview and types of content</a:t>
            </a:r>
          </a:p>
          <a:p>
            <a:r>
              <a:rPr lang="en-US" dirty="0" smtClean="0"/>
              <a:t>On</a:t>
            </a:r>
            <a:r>
              <a:rPr lang="en-US" dirty="0" smtClean="0"/>
              <a:t>-demand deletion</a:t>
            </a:r>
          </a:p>
          <a:p>
            <a:pPr lvl="1"/>
            <a:r>
              <a:rPr lang="en-US" dirty="0" smtClean="0"/>
              <a:t>Authenticated deletion requests</a:t>
            </a:r>
          </a:p>
          <a:p>
            <a:pPr lvl="1"/>
            <a:r>
              <a:rPr lang="en-US" dirty="0" smtClean="0"/>
              <a:t>Distributing deletion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reduce the cache lifetime of content as it spreads further away from the producer</a:t>
            </a:r>
          </a:p>
          <a:p>
            <a:pPr lvl="1"/>
            <a:r>
              <a:rPr lang="en-US" dirty="0" smtClean="0"/>
              <a:t>Helps, but doesn’t mitigate the problem</a:t>
            </a:r>
          </a:p>
          <a:p>
            <a:r>
              <a:rPr lang="en-US" dirty="0"/>
              <a:t>Proactive content sharing between peering routers</a:t>
            </a:r>
          </a:p>
          <a:p>
            <a:pPr lvl="1"/>
            <a:r>
              <a:rPr lang="en-US" dirty="0"/>
              <a:t>No discussion of deletion or expiration of </a:t>
            </a:r>
            <a:r>
              <a:rPr lang="en-US" dirty="0" smtClean="0"/>
              <a:t>content</a:t>
            </a:r>
            <a:endParaRPr lang="en-US" dirty="0" smtClean="0"/>
          </a:p>
          <a:p>
            <a:r>
              <a:rPr lang="en-US" dirty="0" smtClean="0"/>
              <a:t>Revoke </a:t>
            </a:r>
            <a:r>
              <a:rPr lang="en-US" dirty="0" smtClean="0"/>
              <a:t>consumer access from content via online OCSP-like protocols</a:t>
            </a:r>
          </a:p>
          <a:p>
            <a:pPr lvl="1"/>
            <a:r>
              <a:rPr lang="en-US" dirty="0" smtClean="0">
                <a:sym typeface="Wingdings"/>
              </a:rPr>
              <a:t>Revocation != </a:t>
            </a:r>
            <a:r>
              <a:rPr lang="en-US" dirty="0" smtClean="0">
                <a:sym typeface="Wingdings"/>
              </a:rPr>
              <a:t>deletion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069" y="6353962"/>
            <a:ext cx="39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*References are contained in the paper.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2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4000"/>
            <a:ext cx="7620000" cy="3606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We </a:t>
            </a:r>
            <a:r>
              <a:rPr lang="en-US" sz="3200" dirty="0"/>
              <a:t>need a way to </a:t>
            </a:r>
            <a:r>
              <a:rPr lang="en-US" sz="3200" b="1" dirty="0"/>
              <a:t>flush or erase </a:t>
            </a:r>
            <a:r>
              <a:rPr lang="en-US" sz="3200" dirty="0"/>
              <a:t>content from router caches </a:t>
            </a:r>
            <a:r>
              <a:rPr lang="en-US" sz="3200" b="1" dirty="0"/>
              <a:t>on demand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Erasure Requirements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39" y="1600200"/>
            <a:ext cx="8532861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Erase messages must be authenticated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Erase messages </a:t>
            </a:r>
            <a:r>
              <a:rPr lang="en-US" dirty="0" smtClean="0"/>
              <a:t>must be distributed to all routers which may have potentially cached the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Erasure Requirements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8" y="1600200"/>
            <a:ext cx="8579042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Erase messages must be authenticated (</a:t>
            </a:r>
            <a:r>
              <a:rPr lang="en-US" b="1" dirty="0" smtClean="0">
                <a:solidFill>
                  <a:srgbClr val="008000"/>
                </a:solidFill>
              </a:rPr>
              <a:t>easy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Erase messages must be distributed to all routers which may have potentially cached the content (</a:t>
            </a:r>
            <a:r>
              <a:rPr lang="en-US" b="1" dirty="0" smtClean="0">
                <a:solidFill>
                  <a:srgbClr val="FF0000"/>
                </a:solidFill>
              </a:rPr>
              <a:t>hard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Authenticating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182"/>
            <a:ext cx="8229600" cy="55495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Several things to consider:</a:t>
            </a:r>
          </a:p>
          <a:p>
            <a:pPr lvl="1"/>
            <a:r>
              <a:rPr lang="en-US" sz="2600" dirty="0" smtClean="0"/>
              <a:t>Authentication should not cause a </a:t>
            </a:r>
            <a:r>
              <a:rPr lang="en-US" sz="2600" dirty="0" err="1" smtClean="0"/>
              <a:t>DoS</a:t>
            </a:r>
            <a:r>
              <a:rPr lang="en-US" sz="2600" dirty="0" smtClean="0"/>
              <a:t> on routers</a:t>
            </a:r>
          </a:p>
          <a:p>
            <a:pPr lvl="1"/>
            <a:r>
              <a:rPr lang="en-US" sz="2600" dirty="0" smtClean="0"/>
              <a:t>Deletion is an idempotent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Authenticating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182"/>
            <a:ext cx="8229600" cy="55495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Several things to consider:</a:t>
            </a:r>
          </a:p>
          <a:p>
            <a:pPr lvl="1"/>
            <a:r>
              <a:rPr lang="en-US" sz="2600" dirty="0" smtClean="0"/>
              <a:t>Authentication should not cause a </a:t>
            </a:r>
            <a:r>
              <a:rPr lang="en-US" sz="2600" dirty="0" err="1" smtClean="0"/>
              <a:t>DoS</a:t>
            </a:r>
            <a:r>
              <a:rPr lang="en-US" sz="2600" dirty="0" smtClean="0"/>
              <a:t> on routers</a:t>
            </a:r>
          </a:p>
          <a:p>
            <a:pPr lvl="1"/>
            <a:r>
              <a:rPr lang="en-US" sz="2600" dirty="0" smtClean="0"/>
              <a:t>Deletion is an idempotent operation</a:t>
            </a:r>
          </a:p>
          <a:p>
            <a:r>
              <a:rPr lang="en-US" sz="2800" dirty="0" smtClean="0"/>
              <a:t>Solution: use pre-image resistant hash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Generate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Distribute      with published content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Publish       with a erase message to prove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ownership </a:t>
            </a:r>
            <a:r>
              <a:rPr lang="en-US" sz="2600" dirty="0" smtClean="0"/>
              <a:t>of content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If                        </a:t>
            </a:r>
            <a:r>
              <a:rPr lang="en-US" sz="2600" dirty="0" smtClean="0"/>
              <a:t>then </a:t>
            </a:r>
            <a:r>
              <a:rPr lang="en-US" sz="2600" dirty="0" smtClean="0"/>
              <a:t>the producer must have issued the request  </a:t>
            </a:r>
            <a:endParaRPr lang="en-US" sz="2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07" y="3580390"/>
            <a:ext cx="1975144" cy="432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08" y="4128020"/>
            <a:ext cx="1704058" cy="379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510" y="4625672"/>
            <a:ext cx="265945" cy="246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084" y="5116420"/>
            <a:ext cx="315558" cy="262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24" y="5938469"/>
            <a:ext cx="1565481" cy="3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Erase Message Format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9644" y="2539999"/>
            <a:ext cx="4856788" cy="461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9644" y="3001818"/>
            <a:ext cx="4856788" cy="461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Headers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4" y="3463637"/>
            <a:ext cx="4856788" cy="461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(N)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19644" y="3925456"/>
            <a:ext cx="4856788" cy="461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Object Hash Digest (d)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9097" y="2817213"/>
            <a:ext cx="661209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91885" y="2539999"/>
            <a:ext cx="4772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91885" y="3463637"/>
            <a:ext cx="4772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69097" y="2539999"/>
            <a:ext cx="0" cy="923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9538" y="3951469"/>
            <a:ext cx="5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9108" y="3532472"/>
            <a:ext cx="214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Average(|N|) = 60B*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7048" y="5036041"/>
            <a:ext cx="2959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Notation: E(</a:t>
            </a:r>
            <a:r>
              <a:rPr lang="en-US" sz="3200" b="1" dirty="0" err="1" smtClean="0"/>
              <a:t>N,d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3514" y="6439708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*Based on </a:t>
            </a:r>
            <a:r>
              <a:rPr lang="en-US" dirty="0" err="1" smtClean="0"/>
              <a:t>unibas</a:t>
            </a:r>
            <a:r>
              <a:rPr lang="en-US" dirty="0"/>
              <a:t> dataset from </a:t>
            </a:r>
            <a:r>
              <a:rPr lang="en-US" dirty="0">
                <a:hlinkClick r:id="rId2"/>
              </a:rPr>
              <a:t>http://www.icn-names.net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22210" y="4387275"/>
            <a:ext cx="4856788" cy="461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Pre-image (Y)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75627" y="4433710"/>
            <a:ext cx="5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Distributing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bea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59" y="2377587"/>
            <a:ext cx="6882741" cy="32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Distributing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bead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30" y="2394546"/>
            <a:ext cx="6876835" cy="32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Distributing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bead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9" y="2417864"/>
            <a:ext cx="6959342" cy="30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CCN</a:t>
            </a:r>
            <a:r>
              <a:rPr lang="en-US" dirty="0">
                <a:solidFill>
                  <a:srgbClr val="1782BF"/>
                </a:solidFill>
              </a:rPr>
              <a:t> </a:t>
            </a:r>
            <a:r>
              <a:rPr lang="en-US" dirty="0" smtClean="0">
                <a:solidFill>
                  <a:srgbClr val="1782BF"/>
                </a:solidFill>
              </a:rPr>
              <a:t>Overview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CCN is a type of network architectures for </a:t>
            </a:r>
            <a:br>
              <a:rPr lang="en-US" dirty="0" smtClean="0"/>
            </a:br>
            <a:r>
              <a:rPr lang="en-US" dirty="0" smtClean="0"/>
              <a:t>transferring </a:t>
            </a:r>
            <a:r>
              <a:rPr lang="en-US" b="1" dirty="0" smtClean="0"/>
              <a:t>named data</a:t>
            </a:r>
            <a:endParaRPr lang="en-US" dirty="0" smtClean="0"/>
          </a:p>
          <a:p>
            <a:pPr lvl="1"/>
            <a:r>
              <a:rPr lang="en-US" dirty="0" smtClean="0"/>
              <a:t>Data is obtained via an explicit request for the name with an </a:t>
            </a:r>
            <a:r>
              <a:rPr lang="en-US" b="1" dirty="0"/>
              <a:t>i</a:t>
            </a:r>
            <a:r>
              <a:rPr lang="en-US" b="1" dirty="0" smtClean="0"/>
              <a:t>nterest</a:t>
            </a:r>
          </a:p>
          <a:p>
            <a:pPr lvl="1"/>
            <a:r>
              <a:rPr lang="en-US" b="1" dirty="0" smtClean="0"/>
              <a:t>Consumers </a:t>
            </a:r>
            <a:r>
              <a:rPr lang="en-US" dirty="0" smtClean="0"/>
              <a:t>issue interests that are routed towards the data </a:t>
            </a:r>
            <a:r>
              <a:rPr lang="en-US" b="1" dirty="0" smtClean="0"/>
              <a:t>producer </a:t>
            </a:r>
            <a:r>
              <a:rPr lang="en-US" dirty="0" smtClean="0"/>
              <a:t>(using the name)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content object </a:t>
            </a:r>
            <a:r>
              <a:rPr lang="en-US" dirty="0" smtClean="0"/>
              <a:t> carries the data back to the consumer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Distributing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298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Several things to consider:</a:t>
            </a:r>
          </a:p>
          <a:p>
            <a:pPr lvl="1"/>
            <a:r>
              <a:rPr lang="en-US" sz="2400" dirty="0" smtClean="0"/>
              <a:t>Producers have no knowledge about where content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may </a:t>
            </a:r>
            <a:r>
              <a:rPr lang="en-US" sz="2400" dirty="0" smtClean="0"/>
              <a:t>be stored</a:t>
            </a:r>
          </a:p>
          <a:p>
            <a:pPr lvl="1"/>
            <a:r>
              <a:rPr lang="en-US" sz="2400" dirty="0" smtClean="0"/>
              <a:t>Not all routers may cache content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Distributing Erase Messages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Several things to consider:</a:t>
            </a:r>
          </a:p>
          <a:p>
            <a:pPr lvl="1"/>
            <a:r>
              <a:rPr lang="en-US" sz="2400" dirty="0" smtClean="0"/>
              <a:t>Producers have no knowledge about where content may be stored</a:t>
            </a:r>
          </a:p>
          <a:p>
            <a:pPr lvl="1"/>
            <a:r>
              <a:rPr lang="en-US" sz="2400" dirty="0" smtClean="0"/>
              <a:t>Not all routers may cache content</a:t>
            </a:r>
          </a:p>
          <a:p>
            <a:r>
              <a:rPr lang="en-US" sz="2800" dirty="0" smtClean="0"/>
              <a:t>Our approach: a hierarchy of distribution mechanisms 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 Interests (see the paper)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Maintain lossless forwarding histories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Maintain </a:t>
            </a:r>
            <a:r>
              <a:rPr lang="en-US" dirty="0" err="1" smtClean="0"/>
              <a:t>lossy</a:t>
            </a:r>
            <a:r>
              <a:rPr lang="en-US" dirty="0" smtClean="0"/>
              <a:t> forwarding histories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Broadcast (reverse flood) erase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07173" y="4879565"/>
            <a:ext cx="0" cy="11930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01774" y="4852169"/>
            <a:ext cx="0" cy="11930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476750" y="530971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ore network costs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473453" y="5276614"/>
            <a:ext cx="197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storage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2) Lossless Histories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remember where content was forwarded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Caches maintain records of interfaces to which content was sent</a:t>
            </a:r>
          </a:p>
          <a:p>
            <a:pPr lvl="1"/>
            <a:r>
              <a:rPr lang="en-US" dirty="0" smtClean="0"/>
              <a:t>When flushed, forwarding history is written to a </a:t>
            </a:r>
            <a:r>
              <a:rPr lang="en-US" dirty="0" smtClean="0"/>
              <a:t>log</a:t>
            </a:r>
            <a:endParaRPr lang="en-US" dirty="0" smtClean="0"/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When E(</a:t>
            </a:r>
            <a:r>
              <a:rPr lang="en-US" dirty="0" err="1" smtClean="0"/>
              <a:t>N,d</a:t>
            </a:r>
            <a:r>
              <a:rPr lang="en-US" dirty="0" smtClean="0"/>
              <a:t>) arrives, search the cache for the content </a:t>
            </a:r>
            <a:br>
              <a:rPr lang="en-US" dirty="0" smtClean="0"/>
            </a:br>
            <a:r>
              <a:rPr lang="en-US" dirty="0" smtClean="0"/>
              <a:t>with digest d</a:t>
            </a:r>
          </a:p>
          <a:p>
            <a:pPr lvl="1"/>
            <a:r>
              <a:rPr lang="en-US" dirty="0" smtClean="0"/>
              <a:t>If present, forward E(</a:t>
            </a:r>
            <a:r>
              <a:rPr lang="en-US" dirty="0" err="1" smtClean="0"/>
              <a:t>n,d</a:t>
            </a:r>
            <a:r>
              <a:rPr lang="en-US" dirty="0" smtClean="0"/>
              <a:t>) to recorded interfaces and flush the match</a:t>
            </a:r>
          </a:p>
          <a:p>
            <a:pPr lvl="1"/>
            <a:r>
              <a:rPr lang="en-US" dirty="0" smtClean="0"/>
              <a:t>Else, search the log for d</a:t>
            </a:r>
          </a:p>
          <a:p>
            <a:pPr lvl="2"/>
            <a:r>
              <a:rPr lang="en-US" dirty="0" smtClean="0"/>
              <a:t>If present, forward E(</a:t>
            </a:r>
            <a:r>
              <a:rPr lang="en-US" dirty="0" err="1" smtClean="0"/>
              <a:t>n,d</a:t>
            </a:r>
            <a:r>
              <a:rPr lang="en-US" dirty="0" smtClean="0"/>
              <a:t>) </a:t>
            </a:r>
            <a:r>
              <a:rPr lang="en-US" dirty="0" smtClean="0"/>
              <a:t>to </a:t>
            </a:r>
            <a:r>
              <a:rPr lang="en-US" dirty="0" smtClean="0"/>
              <a:t>the recorded interfaces</a:t>
            </a:r>
          </a:p>
          <a:p>
            <a:pPr lvl="2"/>
            <a:r>
              <a:rPr lang="en-US" dirty="0" smtClean="0"/>
              <a:t>Else, drop E(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2) Lossless </a:t>
            </a:r>
            <a:r>
              <a:rPr lang="en-US" dirty="0" smtClean="0">
                <a:solidFill>
                  <a:srgbClr val="1782BF"/>
                </a:solidFill>
              </a:rPr>
              <a:t>Histories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remember where content was forwarded 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Caches maintain records of interfaces to which content was sent</a:t>
            </a:r>
          </a:p>
          <a:p>
            <a:pPr lvl="1"/>
            <a:r>
              <a:rPr lang="en-US" dirty="0" smtClean="0"/>
              <a:t>When flushed, forwarding history is written to a log</a:t>
            </a:r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When E(</a:t>
            </a:r>
            <a:r>
              <a:rPr lang="en-US" dirty="0" err="1" smtClean="0"/>
              <a:t>N,d</a:t>
            </a:r>
            <a:r>
              <a:rPr lang="en-US" dirty="0" smtClean="0"/>
              <a:t>) arrives, search the cache for the content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digest d</a:t>
            </a:r>
          </a:p>
          <a:p>
            <a:pPr lvl="1"/>
            <a:r>
              <a:rPr lang="en-US" dirty="0" smtClean="0"/>
              <a:t>If present, forward E(</a:t>
            </a:r>
            <a:r>
              <a:rPr lang="en-US" dirty="0" err="1" smtClean="0"/>
              <a:t>n,d</a:t>
            </a:r>
            <a:r>
              <a:rPr lang="en-US" dirty="0" smtClean="0"/>
              <a:t>) to recorded interfaces and flush the match</a:t>
            </a:r>
          </a:p>
          <a:p>
            <a:pPr lvl="1"/>
            <a:r>
              <a:rPr lang="en-US" dirty="0" smtClean="0"/>
              <a:t>Else, search the log for d</a:t>
            </a:r>
          </a:p>
          <a:p>
            <a:pPr lvl="2"/>
            <a:r>
              <a:rPr lang="en-US" dirty="0" smtClean="0"/>
              <a:t>If present, forward E(</a:t>
            </a:r>
            <a:r>
              <a:rPr lang="en-US" dirty="0" err="1" smtClean="0"/>
              <a:t>n,d</a:t>
            </a:r>
            <a:r>
              <a:rPr lang="en-US" dirty="0" smtClean="0"/>
              <a:t>) to the recorded interfaces</a:t>
            </a:r>
          </a:p>
          <a:p>
            <a:pPr lvl="2"/>
            <a:r>
              <a:rPr lang="en-US" dirty="0" smtClean="0"/>
              <a:t>Else, drop E(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09112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Observation: if all routers have lossless histories, this gives complete DFS coverage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2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Lossless History Analysis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Consumer-facing router:</a:t>
            </a:r>
          </a:p>
          <a:p>
            <a:pPr lvl="1"/>
            <a:r>
              <a:rPr lang="en-US" dirty="0" smtClean="0"/>
              <a:t>4GB of history storage</a:t>
            </a:r>
          </a:p>
          <a:p>
            <a:pPr lvl="1"/>
            <a:r>
              <a:rPr lang="en-US" dirty="0" smtClean="0"/>
              <a:t>100Mbps forwarding rate (3’200 Cps*)</a:t>
            </a:r>
          </a:p>
          <a:p>
            <a:pPr lvl="1"/>
            <a:r>
              <a:rPr lang="en-US" dirty="0" smtClean="0"/>
              <a:t>Saturation in </a:t>
            </a:r>
            <a:r>
              <a:rPr lang="en-US" dirty="0" smtClean="0">
                <a:solidFill>
                  <a:srgbClr val="008000"/>
                </a:solidFill>
              </a:rPr>
              <a:t>~</a:t>
            </a:r>
            <a:r>
              <a:rPr lang="en-US" b="1" dirty="0" smtClean="0">
                <a:solidFill>
                  <a:srgbClr val="008000"/>
                </a:solidFill>
              </a:rPr>
              <a:t>12 hours</a:t>
            </a:r>
          </a:p>
          <a:p>
            <a:r>
              <a:rPr lang="en-US" dirty="0" smtClean="0"/>
              <a:t>Core router:</a:t>
            </a:r>
          </a:p>
          <a:p>
            <a:pPr lvl="1"/>
            <a:r>
              <a:rPr lang="en-US" dirty="0" smtClean="0"/>
              <a:t>1TB of flash history storage</a:t>
            </a:r>
          </a:p>
          <a:p>
            <a:pPr lvl="1"/>
            <a:r>
              <a:rPr lang="en-US" dirty="0" smtClean="0"/>
              <a:t>10Tbps forwarding rate (</a:t>
            </a:r>
            <a:r>
              <a:rPr lang="de-DE" dirty="0"/>
              <a:t>335 </a:t>
            </a:r>
            <a:r>
              <a:rPr lang="de-DE" dirty="0" err="1" smtClean="0"/>
              <a:t>MCps</a:t>
            </a:r>
            <a:r>
              <a:rPr lang="de-DE" dirty="0" smtClean="0"/>
              <a:t>)</a:t>
            </a:r>
          </a:p>
          <a:p>
            <a:pPr lvl="1"/>
            <a:r>
              <a:rPr lang="en-US" dirty="0" smtClean="0"/>
              <a:t>Saturation in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b="1" dirty="0" smtClean="0">
                <a:solidFill>
                  <a:srgbClr val="FF0000"/>
                </a:solidFill>
              </a:rPr>
              <a:t>102s (ouch!)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5799" y="6242356"/>
            <a:ext cx="409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*assuming content objects are 4KB in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3) </a:t>
            </a:r>
            <a:r>
              <a:rPr lang="en-US" dirty="0" err="1" smtClean="0">
                <a:solidFill>
                  <a:srgbClr val="1782BF"/>
                </a:solidFill>
              </a:rPr>
              <a:t>Lossy</a:t>
            </a:r>
            <a:r>
              <a:rPr lang="en-US" dirty="0" smtClean="0">
                <a:solidFill>
                  <a:srgbClr val="1782BF"/>
                </a:solidFill>
              </a:rPr>
              <a:t> Histories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</a:t>
            </a:r>
            <a:r>
              <a:rPr lang="en-US" dirty="0" smtClean="0"/>
              <a:t>remember </a:t>
            </a:r>
            <a:r>
              <a:rPr lang="en-US" dirty="0"/>
              <a:t>where content was forwarded </a:t>
            </a:r>
            <a:r>
              <a:rPr lang="en-US" b="1" dirty="0"/>
              <a:t>without storing the </a:t>
            </a:r>
            <a:r>
              <a:rPr lang="en-US" b="1" dirty="0" smtClean="0"/>
              <a:t>content</a:t>
            </a:r>
            <a:endParaRPr lang="en-US" dirty="0" smtClean="0"/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Caches maintain records of interfaces to which content was sent</a:t>
            </a:r>
          </a:p>
          <a:p>
            <a:pPr lvl="1"/>
            <a:r>
              <a:rPr lang="en-US" dirty="0"/>
              <a:t>Maintain a Bloom Filter for each outgoing interface</a:t>
            </a:r>
          </a:p>
          <a:p>
            <a:pPr lvl="1"/>
            <a:r>
              <a:rPr lang="en-US" dirty="0" smtClean="0"/>
              <a:t>Whenever </a:t>
            </a:r>
            <a:r>
              <a:rPr lang="en-US" dirty="0" smtClean="0"/>
              <a:t>a content is flushed, add its hash digest to each interface filter to which it was forwarded</a:t>
            </a:r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When E(</a:t>
            </a:r>
            <a:r>
              <a:rPr lang="en-US" dirty="0" err="1" smtClean="0"/>
              <a:t>N,d</a:t>
            </a:r>
            <a:r>
              <a:rPr lang="en-US" dirty="0" smtClean="0"/>
              <a:t>) arrives, search the cache for the content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digest d</a:t>
            </a:r>
          </a:p>
          <a:p>
            <a:pPr lvl="1"/>
            <a:r>
              <a:rPr lang="en-US" dirty="0" smtClean="0"/>
              <a:t>If present, forward E(</a:t>
            </a:r>
            <a:r>
              <a:rPr lang="en-US" dirty="0" err="1" smtClean="0"/>
              <a:t>n,d</a:t>
            </a:r>
            <a:r>
              <a:rPr lang="en-US" dirty="0" smtClean="0"/>
              <a:t>) to recorded interfaces and flush the match</a:t>
            </a:r>
          </a:p>
          <a:p>
            <a:pPr lvl="1"/>
            <a:r>
              <a:rPr lang="en-US" dirty="0" smtClean="0"/>
              <a:t>Check each interface filter for d</a:t>
            </a:r>
          </a:p>
          <a:p>
            <a:pPr lvl="1"/>
            <a:r>
              <a:rPr lang="en-US" dirty="0" smtClean="0"/>
              <a:t>For each match, forward E(</a:t>
            </a:r>
            <a:r>
              <a:rPr lang="en-US" dirty="0" err="1" smtClean="0"/>
              <a:t>n,d</a:t>
            </a:r>
            <a:r>
              <a:rPr lang="en-US" dirty="0" smtClean="0"/>
              <a:t>) to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3) </a:t>
            </a:r>
            <a:r>
              <a:rPr lang="en-US" dirty="0" err="1">
                <a:solidFill>
                  <a:srgbClr val="1782BF"/>
                </a:solidFill>
              </a:rPr>
              <a:t>Lossy</a:t>
            </a:r>
            <a:r>
              <a:rPr lang="en-US" dirty="0">
                <a:solidFill>
                  <a:srgbClr val="1782BF"/>
                </a:solidFill>
              </a:rPr>
              <a:t> </a:t>
            </a:r>
            <a:r>
              <a:rPr lang="en-US" dirty="0" smtClean="0">
                <a:solidFill>
                  <a:srgbClr val="1782BF"/>
                </a:solidFill>
              </a:rPr>
              <a:t>Histories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remember where content was forwarded </a:t>
            </a:r>
            <a:r>
              <a:rPr lang="en-US" b="1" dirty="0"/>
              <a:t>without storing the </a:t>
            </a:r>
            <a:r>
              <a:rPr lang="en-US" b="1" dirty="0" smtClean="0"/>
              <a:t>content</a:t>
            </a:r>
            <a:endParaRPr lang="en-US" dirty="0" smtClean="0"/>
          </a:p>
          <a:p>
            <a:r>
              <a:rPr lang="en-US" dirty="0" smtClean="0"/>
              <a:t>Implementation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Caches maintain records of interfaces to which content was sent</a:t>
            </a:r>
          </a:p>
          <a:p>
            <a:pPr lvl="1"/>
            <a:r>
              <a:rPr lang="en-US" dirty="0" smtClean="0"/>
              <a:t>Maintain a Bloom Filter for each outgoing interface</a:t>
            </a:r>
          </a:p>
          <a:p>
            <a:pPr lvl="1"/>
            <a:r>
              <a:rPr lang="en-US" dirty="0" smtClean="0"/>
              <a:t>Whenever a content is flushed, add its hash digest to each interface filter to which it was forwarded</a:t>
            </a:r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When E(</a:t>
            </a:r>
            <a:r>
              <a:rPr lang="en-US" dirty="0" err="1" smtClean="0"/>
              <a:t>N,d</a:t>
            </a:r>
            <a:r>
              <a:rPr lang="en-US" dirty="0" smtClean="0"/>
              <a:t>) arrives, search the cache for the content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digest d</a:t>
            </a:r>
          </a:p>
          <a:p>
            <a:pPr lvl="1"/>
            <a:r>
              <a:rPr lang="en-US" dirty="0" smtClean="0"/>
              <a:t>If present, forward E(</a:t>
            </a:r>
            <a:r>
              <a:rPr lang="en-US" dirty="0" err="1" smtClean="0"/>
              <a:t>n,d</a:t>
            </a:r>
            <a:r>
              <a:rPr lang="en-US" dirty="0" smtClean="0"/>
              <a:t>) to recorded interfaces and flush the match</a:t>
            </a:r>
          </a:p>
          <a:p>
            <a:pPr lvl="1"/>
            <a:r>
              <a:rPr lang="en-US" dirty="0" smtClean="0"/>
              <a:t>Check each interface filter for d</a:t>
            </a:r>
          </a:p>
          <a:p>
            <a:pPr lvl="1"/>
            <a:r>
              <a:rPr lang="en-US" dirty="0" smtClean="0"/>
              <a:t>For each match, forward E(</a:t>
            </a:r>
            <a:r>
              <a:rPr lang="en-US" dirty="0" err="1" smtClean="0"/>
              <a:t>n,d</a:t>
            </a:r>
            <a:r>
              <a:rPr lang="en-US" dirty="0" smtClean="0"/>
              <a:t>) to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746" y="6177957"/>
            <a:ext cx="703220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Observation: enables correct DFS coverage but can induce excess traffic </a:t>
            </a:r>
            <a:br>
              <a:rPr lang="en-US" b="1" dirty="0" smtClean="0"/>
            </a:br>
            <a:r>
              <a:rPr lang="en-US" b="1" dirty="0" smtClean="0"/>
              <a:t>due to false positive nature of BF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1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451"/>
            <a:ext cx="8408616" cy="4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782BF"/>
                </a:solidFill>
              </a:rPr>
              <a:t>Lossy</a:t>
            </a:r>
            <a:r>
              <a:rPr lang="en-US" dirty="0" smtClean="0">
                <a:solidFill>
                  <a:srgbClr val="1782BF"/>
                </a:solidFill>
              </a:rPr>
              <a:t> History Analysis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481"/>
          </a:xfrm>
        </p:spPr>
        <p:txBody>
          <a:bodyPr>
            <a:normAutofit/>
          </a:bodyPr>
          <a:lstStyle/>
          <a:p>
            <a:r>
              <a:rPr lang="en-US" dirty="0" smtClean="0"/>
              <a:t>Consumer-facing router:</a:t>
            </a:r>
          </a:p>
          <a:p>
            <a:pPr lvl="1"/>
            <a:r>
              <a:rPr lang="en-US" dirty="0" smtClean="0"/>
              <a:t>False probability ceiling of 10</a:t>
            </a:r>
            <a:r>
              <a:rPr lang="en-US" baseline="30000" dirty="0" smtClean="0"/>
              <a:t>-32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at most 2x10</a:t>
            </a:r>
            <a:r>
              <a:rPr lang="en-US" baseline="30000" dirty="0" smtClean="0">
                <a:sym typeface="Wingdings"/>
              </a:rPr>
              <a:t>8 </a:t>
            </a:r>
            <a:r>
              <a:rPr lang="en-US" dirty="0" smtClean="0">
                <a:sym typeface="Wingdings"/>
              </a:rPr>
              <a:t>entries</a:t>
            </a:r>
          </a:p>
          <a:p>
            <a:pPr lvl="1"/>
            <a:r>
              <a:rPr lang="en-US" dirty="0" smtClean="0"/>
              <a:t>K = 128 distinct hash functions must be used</a:t>
            </a:r>
          </a:p>
          <a:p>
            <a:pPr lvl="1"/>
            <a:r>
              <a:rPr lang="en-US" dirty="0" smtClean="0"/>
              <a:t>Saturation in </a:t>
            </a:r>
            <a:r>
              <a:rPr lang="en-US" dirty="0" smtClean="0">
                <a:solidFill>
                  <a:srgbClr val="008000"/>
                </a:solidFill>
              </a:rPr>
              <a:t>~</a:t>
            </a:r>
            <a:r>
              <a:rPr lang="en-US" b="1" dirty="0" smtClean="0">
                <a:solidFill>
                  <a:srgbClr val="008000"/>
                </a:solidFill>
              </a:rPr>
              <a:t>1 day</a:t>
            </a:r>
          </a:p>
          <a:p>
            <a:r>
              <a:rPr lang="en-US" dirty="0" smtClean="0"/>
              <a:t>Core router:</a:t>
            </a:r>
          </a:p>
          <a:p>
            <a:pPr lvl="1"/>
            <a:r>
              <a:rPr lang="en-US" dirty="0" smtClean="0"/>
              <a:t>False probability ceiling of 10</a:t>
            </a:r>
            <a:r>
              <a:rPr lang="en-US" baseline="30000" dirty="0" smtClean="0"/>
              <a:t>-32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at most 5.7x10</a:t>
            </a:r>
            <a:r>
              <a:rPr lang="en-US" baseline="30000" dirty="0" smtClean="0">
                <a:sym typeface="Wingdings"/>
              </a:rPr>
              <a:t>8 </a:t>
            </a:r>
            <a:r>
              <a:rPr lang="en-US" dirty="0" smtClean="0">
                <a:sym typeface="Wingdings"/>
              </a:rPr>
              <a:t>entries</a:t>
            </a:r>
          </a:p>
          <a:p>
            <a:pPr lvl="1"/>
            <a:r>
              <a:rPr lang="en-US" dirty="0" smtClean="0">
                <a:sym typeface="Wingdings"/>
              </a:rPr>
              <a:t>K = 107 hash functions must be used</a:t>
            </a:r>
          </a:p>
          <a:p>
            <a:pPr lvl="1"/>
            <a:r>
              <a:rPr lang="en-US" dirty="0" smtClean="0">
                <a:sym typeface="Wingdings"/>
              </a:rPr>
              <a:t>Saturation in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~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245s (ouch!)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Nothing.</a:t>
            </a:r>
          </a:p>
          <a:p>
            <a:r>
              <a:rPr lang="en-US" dirty="0" smtClean="0"/>
              <a:t>Protocol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neither of the previous approaches are supported, and if the AS allows it, flood E(</a:t>
            </a:r>
            <a:r>
              <a:rPr lang="en-US" dirty="0" err="1" smtClean="0"/>
              <a:t>n,d</a:t>
            </a:r>
            <a:r>
              <a:rPr lang="en-US" dirty="0" smtClean="0"/>
              <a:t>) to all interfaces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Example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3899"/>
            <a:ext cx="8164717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4) Broadcast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Nothing.</a:t>
            </a:r>
          </a:p>
          <a:p>
            <a:r>
              <a:rPr lang="en-US" dirty="0" smtClean="0"/>
              <a:t>Protocol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neither of the previous approaches are supported, and if the AS allows it, flood E(</a:t>
            </a:r>
            <a:r>
              <a:rPr lang="en-US" dirty="0" err="1" smtClean="0"/>
              <a:t>n,d</a:t>
            </a:r>
            <a:r>
              <a:rPr lang="en-US" dirty="0" smtClean="0"/>
              <a:t>) to all interfaces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6995" y="4122154"/>
            <a:ext cx="62685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Observation: </a:t>
            </a:r>
            <a:r>
              <a:rPr lang="en-US" b="1" dirty="0" smtClean="0"/>
              <a:t>use </a:t>
            </a:r>
            <a:r>
              <a:rPr lang="en-US" b="1" dirty="0" smtClean="0"/>
              <a:t>when there is no cache and in controlled 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78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Overall Recommendations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interest marking is supported, use it.</a:t>
            </a:r>
            <a:endParaRPr lang="en-US" sz="2600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not, and the content is cached, forward based on the cache entry interface list.</a:t>
            </a:r>
            <a:endParaRPr lang="en-US" sz="2600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If </a:t>
            </a:r>
            <a:r>
              <a:rPr lang="en-US" sz="2600" dirty="0"/>
              <a:t>the content is </a:t>
            </a:r>
            <a:r>
              <a:rPr lang="en-US" sz="2600" dirty="0" smtClean="0"/>
              <a:t>not cached but there is a history, forward based on the history.</a:t>
            </a:r>
            <a:endParaRPr lang="en-US" sz="2600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Otherwise, </a:t>
            </a:r>
            <a:r>
              <a:rPr lang="en-US" sz="2600" dirty="0" smtClean="0"/>
              <a:t>flood erase </a:t>
            </a:r>
            <a:r>
              <a:rPr lang="en-US" sz="2600" dirty="0"/>
              <a:t>messages</a:t>
            </a:r>
            <a:r>
              <a:rPr lang="en-US" sz="2600" dirty="0" smtClean="0"/>
              <a:t>.* </a:t>
            </a:r>
            <a:endParaRPr lang="en-US" sz="26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153515"/>
            <a:ext cx="677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*Justification: on-demand deletion can be seen as a feature that allowed producers must </a:t>
            </a:r>
            <a:r>
              <a:rPr lang="en-US" b="1" dirty="0" smtClean="0"/>
              <a:t>pay</a:t>
            </a:r>
            <a:r>
              <a:rPr lang="en-US" dirty="0" smtClean="0"/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11438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Experiment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determine the router and network overhead</a:t>
            </a:r>
          </a:p>
          <a:p>
            <a:r>
              <a:rPr lang="en-US" dirty="0" smtClean="0"/>
              <a:t>Setup: </a:t>
            </a:r>
          </a:p>
          <a:p>
            <a:pPr lvl="1"/>
            <a:r>
              <a:rPr lang="en-US" dirty="0" smtClean="0"/>
              <a:t>Consumers requesting at 10 interest/second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roducers deleting a random 50% of their (previously sent) content</a:t>
            </a:r>
          </a:p>
          <a:p>
            <a:r>
              <a:rPr lang="en-US" dirty="0" smtClean="0"/>
              <a:t>Topology: large DFN and ATT topologies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Results (snippet)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" y="1775892"/>
            <a:ext cx="6873147" cy="5143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25" y="5153022"/>
            <a:ext cx="2119269" cy="1568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619" y="1339778"/>
            <a:ext cx="33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Routers under heavy content load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12619" y="1757004"/>
            <a:ext cx="341026" cy="443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7724" y="1709110"/>
            <a:ext cx="1017885" cy="491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77750" y="1709110"/>
            <a:ext cx="145034" cy="135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12619" y="1709110"/>
            <a:ext cx="611494" cy="135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96810" y="1757004"/>
            <a:ext cx="633465" cy="135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7598" y="2200765"/>
            <a:ext cx="1797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Each cell is a router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X-axis is simulation time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Y-axis is forwarding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Results (snippet)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220" y="1319054"/>
            <a:ext cx="6562568" cy="48556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233" y="1417638"/>
            <a:ext cx="1926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Routers forwarding erase </a:t>
            </a:r>
          </a:p>
          <a:p>
            <a:r>
              <a:rPr lang="en-US" dirty="0"/>
              <a:t>m</a:t>
            </a:r>
            <a:r>
              <a:rPr lang="en-US" dirty="0" smtClean="0"/>
              <a:t>essages (lower output </a:t>
            </a:r>
          </a:p>
          <a:p>
            <a:r>
              <a:rPr lang="en-US" dirty="0" smtClean="0"/>
              <a:t>throughput*)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042315" y="1942838"/>
            <a:ext cx="1581865" cy="14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56650" y="1628761"/>
            <a:ext cx="750086" cy="126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69220" y="1754796"/>
            <a:ext cx="1469295" cy="18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2124007" y="2156302"/>
            <a:ext cx="5621936" cy="471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71048" y="6075144"/>
            <a:ext cx="3776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*Producers may send duplicate BEADs </a:t>
            </a:r>
          </a:p>
          <a:p>
            <a:r>
              <a:rPr lang="en-US" dirty="0" smtClean="0"/>
              <a:t>(which are dropped at routers)</a:t>
            </a:r>
          </a:p>
        </p:txBody>
      </p:sp>
      <p:sp>
        <p:nvSpPr>
          <p:cNvPr id="30" name="Oval 29"/>
          <p:cNvSpPr/>
          <p:nvPr/>
        </p:nvSpPr>
        <p:spPr>
          <a:xfrm>
            <a:off x="6398425" y="4113705"/>
            <a:ext cx="795823" cy="67863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94131" y="3257788"/>
            <a:ext cx="795823" cy="67863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48031" y="4113705"/>
            <a:ext cx="795823" cy="67863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1" idx="3"/>
          </p:cNvCxnSpPr>
          <p:nvPr/>
        </p:nvCxnSpPr>
        <p:spPr>
          <a:xfrm flipV="1">
            <a:off x="5182186" y="3837041"/>
            <a:ext cx="1328491" cy="232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12659" y="4792342"/>
            <a:ext cx="1135385" cy="140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48921" y="4759512"/>
            <a:ext cx="1798245" cy="140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5833"/>
            <a:ext cx="2474797" cy="18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Conclusion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Showed how to support on-demand deletion of content in CCN by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Authenticating erase messages</a:t>
            </a:r>
          </a:p>
          <a:p>
            <a:pPr lvl="1"/>
            <a:r>
              <a:rPr lang="en-US" dirty="0" smtClean="0"/>
              <a:t>Distributing erase messages to candidate routers</a:t>
            </a:r>
          </a:p>
          <a:p>
            <a:r>
              <a:rPr lang="en-US" dirty="0" smtClean="0"/>
              <a:t>Analyzed the overhead and efficacy of each distribution mechanism</a:t>
            </a:r>
          </a:p>
          <a:p>
            <a:r>
              <a:rPr lang="en-US" dirty="0" smtClean="0"/>
              <a:t>Experimentally assessed the best-case scenario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Future Work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the experimental assessment of BEAD</a:t>
            </a:r>
          </a:p>
          <a:p>
            <a:r>
              <a:rPr lang="en-US" dirty="0" smtClean="0"/>
              <a:t>Improve the interest marking mechanism so that it’s private</a:t>
            </a:r>
          </a:p>
          <a:p>
            <a:r>
              <a:rPr lang="en-US" dirty="0" smtClean="0"/>
              <a:t>Combine BEAD with a secure accounting protocol for “premium CDN overlays in CCN”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Example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95316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50757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95316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58183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431B-A99D-9B47-AEC6-ABEE4C73E301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530223"/>
            <a:ext cx="818789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2023</TotalTime>
  <Words>1315</Words>
  <Application>Microsoft Macintosh PowerPoint</Application>
  <PresentationFormat>On-screen Show (4:3)</PresentationFormat>
  <Paragraphs>291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BEAD: Best Effort Autonomous Deletion in Content-Centric Networking</vt:lpstr>
      <vt:lpstr>Agenda</vt:lpstr>
      <vt:lpstr>CCN Overview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Data Decoupling</vt:lpstr>
      <vt:lpstr>Types of Content</vt:lpstr>
      <vt:lpstr>Main Question</vt:lpstr>
      <vt:lpstr>Related Work*</vt:lpstr>
      <vt:lpstr>Our Answer</vt:lpstr>
      <vt:lpstr>Erasure Requirements</vt:lpstr>
      <vt:lpstr>Erasure Requirements</vt:lpstr>
      <vt:lpstr>Authenticating Erase Messages</vt:lpstr>
      <vt:lpstr>Authenticating Erase Messages</vt:lpstr>
      <vt:lpstr>Erase Message Format</vt:lpstr>
      <vt:lpstr>Distributing Erase Messages</vt:lpstr>
      <vt:lpstr>Distributing Erase Messages</vt:lpstr>
      <vt:lpstr>Distributing Erase Messages</vt:lpstr>
      <vt:lpstr>Distributing Erase Messages</vt:lpstr>
      <vt:lpstr>Distributing Erase Messages</vt:lpstr>
      <vt:lpstr>2) Lossless Histories</vt:lpstr>
      <vt:lpstr>2) Lossless Histories</vt:lpstr>
      <vt:lpstr>Lossless History Analysis</vt:lpstr>
      <vt:lpstr>3) Lossy Histories</vt:lpstr>
      <vt:lpstr>3) Lossy Histories</vt:lpstr>
      <vt:lpstr>PowerPoint Presentation</vt:lpstr>
      <vt:lpstr>Lossy History Analysis</vt:lpstr>
      <vt:lpstr>4) Broadcast</vt:lpstr>
      <vt:lpstr>4) Broadcast</vt:lpstr>
      <vt:lpstr>Overall Recommendations</vt:lpstr>
      <vt:lpstr>Experiment</vt:lpstr>
      <vt:lpstr>Results (snippet)</vt:lpstr>
      <vt:lpstr>Results (snippet)</vt:lpstr>
      <vt:lpstr>Conclusion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cwood</dc:creator>
  <cp:lastModifiedBy>cwood</cp:lastModifiedBy>
  <cp:revision>369</cp:revision>
  <dcterms:created xsi:type="dcterms:W3CDTF">2016-05-06T04:34:12Z</dcterms:created>
  <dcterms:modified xsi:type="dcterms:W3CDTF">2016-05-18T07:28:26Z</dcterms:modified>
</cp:coreProperties>
</file>