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8" r:id="rId3"/>
    <p:sldId id="259" r:id="rId4"/>
    <p:sldId id="337" r:id="rId5"/>
    <p:sldId id="261" r:id="rId6"/>
    <p:sldId id="262" r:id="rId7"/>
    <p:sldId id="264" r:id="rId8"/>
    <p:sldId id="269" r:id="rId9"/>
    <p:sldId id="281" r:id="rId10"/>
    <p:sldId id="282" r:id="rId11"/>
    <p:sldId id="283" r:id="rId12"/>
    <p:sldId id="285" r:id="rId13"/>
    <p:sldId id="286" r:id="rId14"/>
    <p:sldId id="287" r:id="rId15"/>
    <p:sldId id="284" r:id="rId16"/>
    <p:sldId id="323" r:id="rId17"/>
    <p:sldId id="288" r:id="rId18"/>
    <p:sldId id="289" r:id="rId19"/>
    <p:sldId id="266" r:id="rId20"/>
    <p:sldId id="278" r:id="rId21"/>
    <p:sldId id="304" r:id="rId22"/>
    <p:sldId id="305" r:id="rId23"/>
    <p:sldId id="307" r:id="rId24"/>
    <p:sldId id="306" r:id="rId25"/>
    <p:sldId id="343" r:id="rId26"/>
    <p:sldId id="308" r:id="rId27"/>
    <p:sldId id="273" r:id="rId28"/>
    <p:sldId id="279" r:id="rId29"/>
    <p:sldId id="331" r:id="rId30"/>
    <p:sldId id="332" r:id="rId31"/>
    <p:sldId id="333" r:id="rId32"/>
    <p:sldId id="344" r:id="rId33"/>
    <p:sldId id="309" r:id="rId34"/>
    <p:sldId id="274" r:id="rId35"/>
    <p:sldId id="312" r:id="rId36"/>
    <p:sldId id="313" r:id="rId37"/>
    <p:sldId id="342" r:id="rId38"/>
    <p:sldId id="338" r:id="rId39"/>
    <p:sldId id="314" r:id="rId40"/>
    <p:sldId id="315" r:id="rId41"/>
    <p:sldId id="316" r:id="rId42"/>
    <p:sldId id="328" r:id="rId43"/>
    <p:sldId id="317" r:id="rId44"/>
    <p:sldId id="318" r:id="rId45"/>
    <p:sldId id="327" r:id="rId46"/>
    <p:sldId id="275" r:id="rId47"/>
    <p:sldId id="319" r:id="rId48"/>
    <p:sldId id="320" r:id="rId49"/>
    <p:sldId id="321" r:id="rId50"/>
    <p:sldId id="340" r:id="rId51"/>
    <p:sldId id="310" r:id="rId52"/>
    <p:sldId id="322" r:id="rId53"/>
    <p:sldId id="325" r:id="rId54"/>
    <p:sldId id="326" r:id="rId55"/>
    <p:sldId id="341" r:id="rId56"/>
    <p:sldId id="329" r:id="rId57"/>
    <p:sldId id="330" r:id="rId58"/>
    <p:sldId id="339" r:id="rId59"/>
    <p:sldId id="277" r:id="rId60"/>
    <p:sldId id="336" r:id="rId61"/>
    <p:sldId id="267" r:id="rId62"/>
    <p:sldId id="271" r:id="rId63"/>
    <p:sldId id="298" r:id="rId64"/>
    <p:sldId id="299" r:id="rId65"/>
    <p:sldId id="300" r:id="rId66"/>
    <p:sldId id="301" r:id="rId67"/>
    <p:sldId id="30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34" autoAdjust="0"/>
  </p:normalViewPr>
  <p:slideViewPr>
    <p:cSldViewPr snapToGrid="0" snapToObjects="1">
      <p:cViewPr varScale="1">
        <p:scale>
          <a:sx n="138" d="100"/>
          <a:sy n="138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C6FC-8A67-C64C-9EA5-49B4961C6E59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C00B-65B1-9946-9668-88DFE579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7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F38E-372D-374F-949A-93BAFE2E2E4B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9B32-A8E4-E843-A3A3-85B818FB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795.pdf" TargetMode="External"/><Relationship Id="rId4" Type="http://schemas.openxmlformats.org/officeDocument/2006/relationships/hyperlink" Target="https://www.cs.umd.edu/~jkatz/papers/HashBasedSigs.pdf" TargetMode="External"/><Relationship Id="rId5" Type="http://schemas.openxmlformats.org/officeDocument/2006/relationships/hyperlink" Target="https://en.wikipedia.org/wiki/Merkle_signature_scheme" TargetMode="External"/><Relationship Id="rId6" Type="http://schemas.openxmlformats.org/officeDocument/2006/relationships/hyperlink" Target="https://eprint.iacr.org/2011/484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eprint.iacr.org/2015/264.pdf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eprint.iacr.org/2015/264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0/190.pdf" TargetMode="External"/><Relationship Id="rId4" Type="http://schemas.openxmlformats.org/officeDocument/2006/relationships/hyperlink" Target="https://www.researchgate.net/profile/Siamak_Shahandashti/publication/277634814_The_Fairy-Ring_Dance_Password_Authenticated_Key_Exchange_in_a_Group/links/556ee7c508aefcb861dc05be.pdf" TargetMode="External"/><Relationship Id="rId5" Type="http://schemas.openxmlformats.org/officeDocument/2006/relationships/hyperlink" Target="https://tools.ietf.org/html/rfc7664" TargetMode="External"/><Relationship Id="rId6" Type="http://schemas.openxmlformats.org/officeDocument/2006/relationships/hyperlink" Target="http://eprint.iacr.org/2015/188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g.rhul.ac.uk/esvfreire/slides/NIKE_PKC2013_Eduarda_Freire_Slides.pdf" TargetMode="External"/><Relationship Id="rId4" Type="http://schemas.openxmlformats.org/officeDocument/2006/relationships/hyperlink" Target="https://eprint.iacr.org/2012/732.pdf" TargetMode="External"/><Relationship Id="rId5" Type="http://schemas.openxmlformats.org/officeDocument/2006/relationships/hyperlink" Target="http://www.di.ens.fr/users/pointche/Documents/Papers/2014_scn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06/210.pdf" TargetMode="External"/><Relationship Id="rId4" Type="http://schemas.openxmlformats.org/officeDocument/2006/relationships/hyperlink" Target="http://diyhpl.us/~bryan/papers2/security/advances-in-cryptology/Advances%20in%20Cryptology%20-%20CRYPTO%202007,%2027%20conf.(LNCS4622,%20Springer,%202007)(ISBN%209783540741428)(642s)_CsLn_.pdf%23page=54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185.pdf" TargetMode="External"/><Relationship Id="rId4" Type="http://schemas.openxmlformats.org/officeDocument/2006/relationships/hyperlink" Target="https://eprint.iacr.org/2016/591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Relationship Id="rId3" Type="http://schemas.openxmlformats.org/officeDocument/2006/relationships/hyperlink" Target="https://www.cs.bu.edu/~goldbe/papers/nsec5.pdf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mindful of the state of the art to make informed design</a:t>
            </a:r>
            <a:r>
              <a:rPr lang="en-US" baseline="0" dirty="0" smtClean="0"/>
              <a:t>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[X] </a:t>
            </a:r>
            <a:r>
              <a:rPr lang="en-US" dirty="0" err="1" smtClean="0"/>
              <a:t>Oded</a:t>
            </a:r>
            <a:r>
              <a:rPr lang="en-US" dirty="0" smtClean="0"/>
              <a:t> </a:t>
            </a:r>
            <a:r>
              <a:rPr lang="en-US" dirty="0" err="1" smtClean="0"/>
              <a:t>Goldreich</a:t>
            </a:r>
            <a:r>
              <a:rPr lang="en-US" dirty="0" smtClean="0"/>
              <a:t>. Foundations of Cryptography: Volume 2, Basic </a:t>
            </a:r>
            <a:r>
              <a:rPr lang="en-US" baseline="0" dirty="0" smtClean="0"/>
              <a:t> </a:t>
            </a:r>
            <a:r>
              <a:rPr lang="en-US" dirty="0" smtClean="0"/>
              <a:t>Applications. Cambridge University Press, Cambridge, UK, 2004.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[Y] Bernstein, Daniel J., et al. "SPHINCS: practical stateless hash-based signatures." Advances in Cryptology--EUROCRYPT 2015. Springer Berlin Heidelberg, 2015. 368-397.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eprint.iacr.org</a:t>
            </a:r>
            <a:r>
              <a:rPr lang="en-US" dirty="0" smtClean="0"/>
              <a:t>/2014/795.pdf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link.springer.com</a:t>
            </a:r>
            <a:r>
              <a:rPr lang="en-US" dirty="0" smtClean="0"/>
              <a:t>/chapter/10.1007%2F3-540-47721-7_8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Andreas Hülsing. “W-OTS+-Shorter Signatures for Hash-Based Signature Schemes.” Pages 173-188 in: Amr Youssef, Abderrahmane Nitaj, Aboul Ella Hassanien (editors). Progress in Cryptology – AFRICACRYPT 2013,</a:t>
            </a:r>
          </a:p>
          <a:p>
            <a:r>
              <a:rPr lang="en-US" dirty="0" smtClean="0">
                <a:hlinkClick r:id="rId3"/>
              </a:rPr>
              <a:t>6th International Conference on Cryptology in Africa, Cairo, Egypt, June 22-24, 2013, proceedings.  Lecture Notes in Computer Science 7918. Springer. ISBN: 978-3-642-38552-0.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https://eprint.iacr.org/2014/795.pdf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https://www.cs.umd.edu/~jkatz/papers/HashBasedSigs.pdf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https://en.wikipedia.org/wiki/Merkle_signature_scheme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https://eprint.iacr.org/2011/484.pdf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www.normalesup.org</a:t>
            </a:r>
            <a:r>
              <a:rPr lang="en-US" dirty="0" smtClean="0"/>
              <a:t>/~</a:t>
            </a:r>
            <a:r>
              <a:rPr lang="en-US" dirty="0" err="1" smtClean="0"/>
              <a:t>fbenhamo</a:t>
            </a:r>
            <a:r>
              <a:rPr lang="en-US" dirty="0" smtClean="0"/>
              <a:t>/files/publications/SP_AbdBenMac15.pdf</a:t>
            </a:r>
          </a:p>
          <a:p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https://www.researchgate.net/profile/Siamak_Shahandashti/publication/277634814_The_Fairy-Ring_Dance_Password_Authenticated_Key_Exchange_in_a_Group/links/556ee7c508aefcb861dc05be.pdf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https://tools.ietf.org/html/rfc7664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http://eprint.iacr.org/2015/188.pdf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http://www.isg.rhul.ac.uk/esvfreire/slides/NIKE_PKC2013_Eduarda_Freire_Slides.pdf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https://eprint.iacr.org/2012/732.pdf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http://www.di.ens.fr/users/pointche/Documents/Papers/2014_scn.pdf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Diffie</a:t>
            </a:r>
            <a:r>
              <a:rPr lang="en-US" dirty="0" smtClean="0"/>
              <a:t>, W., Hellman, M.E.: New directions in cryptography. IEEE Transactions on Information Theory 22(6) (1976).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3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Lee, Young Kyung, and Dong </a:t>
            </a:r>
            <a:r>
              <a:rPr lang="en-US" dirty="0" err="1" smtClean="0"/>
              <a:t>Hoon</a:t>
            </a:r>
            <a:r>
              <a:rPr lang="en-US" dirty="0" smtClean="0"/>
              <a:t> Lee. "Forward Secure Non-Interactive Key Exchange from 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Obfuscation." IT Convergence and Security (ICITCS), 2015 5th International Conference on. IEEE, 2015.</a:t>
            </a:r>
          </a:p>
          <a:p>
            <a:r>
              <a:rPr lang="en-US" dirty="0" err="1" smtClean="0"/>
              <a:t>Pointcheval</a:t>
            </a:r>
            <a:r>
              <a:rPr lang="en-US" dirty="0" smtClean="0"/>
              <a:t>, David, and Olivier Sanders. "Forward secure non-interactive key exchange." Security and Cryptography for Networks. Springer International Publishing, 2014. 21-39.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/pubs/260105/</a:t>
            </a:r>
            <a:r>
              <a:rPr lang="en-US" dirty="0" err="1" smtClean="0"/>
              <a:t>popcorn.pdf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www.cs.umd.edu</a:t>
            </a:r>
            <a:r>
              <a:rPr lang="en-US" dirty="0" smtClean="0"/>
              <a:t>/~</a:t>
            </a:r>
            <a:r>
              <a:rPr lang="en-US" dirty="0" err="1" smtClean="0"/>
              <a:t>jkatz</a:t>
            </a:r>
            <a:r>
              <a:rPr lang="en-US" dirty="0" smtClean="0"/>
              <a:t>/papers/forward-</a:t>
            </a:r>
            <a:r>
              <a:rPr lang="en-US" dirty="0" err="1" smtClean="0"/>
              <a:t>enc</a:t>
            </a:r>
            <a:r>
              <a:rPr lang="en-US" dirty="0" smtClean="0"/>
              <a:t>-</a:t>
            </a:r>
            <a:r>
              <a:rPr lang="en-US" dirty="0" err="1" smtClean="0"/>
              <a:t>full.pdf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0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crypto.stanford.edu</a:t>
            </a:r>
            <a:r>
              <a:rPr lang="en-US" dirty="0" smtClean="0"/>
              <a:t>/~</a:t>
            </a:r>
            <a:r>
              <a:rPr lang="en-US" dirty="0" err="1" smtClean="0"/>
              <a:t>pgolle</a:t>
            </a:r>
            <a:r>
              <a:rPr lang="en-US" dirty="0" smtClean="0"/>
              <a:t>/papers/</a:t>
            </a:r>
            <a:r>
              <a:rPr lang="en-US" dirty="0" err="1" smtClean="0"/>
              <a:t>univrenc.pdf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Anonymity: TOR and Hornet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0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https://eprint.iacr.org/2006/210.pdf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http://diyhpl.us/~bryan/papers2/security/advances-in-cryptology/Advances%20in%20Cryptology%20-%20CRYPTO%202007,%2027%20conf.(LNCS4622,%20Springer,%202007)(ISBN%209783540741428)(642s)_CsLn_.pdf#page=546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outsourcedbits.org</a:t>
            </a:r>
            <a:r>
              <a:rPr lang="en-US" dirty="0" smtClean="0"/>
              <a:t>/2014/08/21/how-to-search-on-encrypted-data-searchable-symmetric-encryption-part-5/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6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dirty="0" err="1" smtClean="0"/>
              <a:t>sse.pdf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smtClean="0"/>
              <a:t>sse.pdf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[31] -- http://</a:t>
            </a:r>
            <a:r>
              <a:rPr lang="en-US" dirty="0" err="1" smtClean="0"/>
              <a:t>elaineshi.com</a:t>
            </a:r>
            <a:r>
              <a:rPr lang="en-US" dirty="0" smtClean="0"/>
              <a:t>/docs/</a:t>
            </a:r>
            <a:r>
              <a:rPr lang="en-US" dirty="0" err="1" smtClean="0"/>
              <a:t>sympredenc.pdf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eprint.iacr.org</a:t>
            </a:r>
            <a:r>
              <a:rPr lang="en-US" dirty="0" smtClean="0"/>
              <a:t>/2013/830.pdf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https://eprint.iacr.org/2014/185.pdf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https://eprint.iacr.org/2016/591.pdf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5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1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0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https://www.cs.bu.edu/~goldbe/papers/nsec5.pdf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, Leslie. Constructing digital signatures from a one-way function. Vol. 238. Palo Alto: Technical Report CSL-98, SRI International, 1979.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Merkle</a:t>
            </a:r>
            <a:r>
              <a:rPr lang="en-US" dirty="0" smtClean="0"/>
              <a:t>, Ralph C.: Secrecy, Authentication, And Public Key Systems. Ph.D. thesis, Stanford University (1979)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www.square-up.org</a:t>
            </a:r>
            <a:r>
              <a:rPr lang="en-US" dirty="0" smtClean="0"/>
              <a:t>/index/</a:t>
            </a:r>
            <a:r>
              <a:rPr lang="en-US" dirty="0" err="1" smtClean="0"/>
              <a:t>hbs.html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construction looks like a </a:t>
            </a:r>
            <a:r>
              <a:rPr lang="en-US" dirty="0" err="1" smtClean="0"/>
              <a:t>Merkle</a:t>
            </a:r>
            <a:r>
              <a:rPr lang="en-US" dirty="0" smtClean="0"/>
              <a:t> tree, excepts a few things. The XMSS tree has a mask </a:t>
            </a:r>
            <a:r>
              <a:rPr lang="en-US" dirty="0" err="1" smtClean="0"/>
              <a:t>XORed</a:t>
            </a:r>
            <a:r>
              <a:rPr lang="en-US" dirty="0" smtClean="0"/>
              <a:t> to the child nodes before getting hashed in their parents node. It’s a different mask for every node: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Leaves are roots of L-trees, which are similar to XMSS</a:t>
            </a:r>
            <a:r>
              <a:rPr lang="en-US" baseline="0" dirty="0" smtClean="0"/>
              <a:t> trees and embed the public keys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Per-node masks are important for the security proof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cr.yp.to</a:t>
            </a:r>
            <a:r>
              <a:rPr lang="en-US" dirty="0" smtClean="0"/>
              <a:t>/talks/2015.04.02/slides-djb-20150402-4x3.pdf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6/18/16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6/18/16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oodc1@uci.edu" TargetMode="External"/><Relationship Id="rId3" Type="http://schemas.openxmlformats.org/officeDocument/2006/relationships/hyperlink" Target="mailto:cwood@parc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Cryptographic Algorithms and Security Protocols for ICN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A. Wood</a:t>
            </a:r>
          </a:p>
          <a:p>
            <a:r>
              <a:rPr lang="en-US" dirty="0" smtClean="0"/>
              <a:t>UC Irvine, PARC</a:t>
            </a:r>
          </a:p>
          <a:p>
            <a:r>
              <a:rPr lang="en-US" dirty="0" smtClean="0">
                <a:hlinkClick r:id="rId2"/>
              </a:rPr>
              <a:t>woodc1@uci.edu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cwood@parc.com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92D-A3D2-C54B-923A-3B2BDA9E71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</a:t>
            </a:r>
            <a:r>
              <a:rPr lang="en-US" dirty="0"/>
              <a:t>Idea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85395" y="463917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a ‘0’: release x</a:t>
            </a:r>
          </a:p>
          <a:p>
            <a:r>
              <a:rPr lang="en-US" dirty="0" smtClean="0"/>
              <a:t>To sign a ‘1’: release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11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598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first message m1: provide (A, B, H(CD),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(m1))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584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606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third message m3: provide (H(AB), C, D,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(m3))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10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tree dimensions determine the number of messages that can be signed</a:t>
            </a:r>
          </a:p>
          <a:p>
            <a:r>
              <a:rPr lang="en-US" dirty="0" smtClean="0"/>
              <a:t>Other drawbacks:</a:t>
            </a:r>
          </a:p>
          <a:p>
            <a:pPr lvl="1"/>
            <a:r>
              <a:rPr lang="en-US" dirty="0" smtClean="0"/>
              <a:t>It is secure in the Random Oracle model</a:t>
            </a:r>
          </a:p>
          <a:p>
            <a:pPr lvl="1"/>
            <a:r>
              <a:rPr lang="en-US" dirty="0" smtClean="0"/>
              <a:t>The length is </a:t>
            </a:r>
            <a:r>
              <a:rPr lang="en-US" b="1" dirty="0" smtClean="0"/>
              <a:t>proportional to the number of messages </a:t>
            </a:r>
            <a:r>
              <a:rPr lang="en-US" dirty="0" smtClean="0"/>
              <a:t>that are signed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err="1" smtClean="0"/>
              <a:t>stateful</a:t>
            </a:r>
            <a:endParaRPr lang="en-US" b="1" dirty="0" smtClean="0"/>
          </a:p>
          <a:p>
            <a:pPr lvl="2"/>
            <a:r>
              <a:rPr lang="en-US" dirty="0" smtClean="0"/>
              <a:t>Store the index and intermediate tree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XMSS Tree (</a:t>
            </a:r>
            <a:r>
              <a:rPr lang="en-US" dirty="0" err="1" smtClean="0"/>
              <a:t>Buchmann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9" y="1308392"/>
            <a:ext cx="7019368" cy="4722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57" y="6121406"/>
            <a:ext cx="3004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Borrowed from: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www.square-up.org</a:t>
            </a:r>
            <a:r>
              <a:rPr lang="en-US" sz="1200" dirty="0"/>
              <a:t>/index/</a:t>
            </a:r>
            <a:r>
              <a:rPr lang="en-US" sz="1200" dirty="0" err="1"/>
              <a:t>hbs.html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32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Hash-Based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Merkle</a:t>
            </a:r>
            <a:r>
              <a:rPr lang="en-US" dirty="0" smtClean="0"/>
              <a:t> trees but</a:t>
            </a:r>
            <a:r>
              <a:rPr lang="en-US" dirty="0"/>
              <a:t> </a:t>
            </a:r>
            <a:r>
              <a:rPr lang="en-US" dirty="0" smtClean="0"/>
              <a:t>the “index” is chosen at random</a:t>
            </a:r>
          </a:p>
          <a:p>
            <a:r>
              <a:rPr lang="en-US" dirty="0" smtClean="0"/>
              <a:t>Requires huge trees to avoid collisions</a:t>
            </a:r>
          </a:p>
          <a:p>
            <a:pPr lvl="1"/>
            <a:r>
              <a:rPr lang="en-US" dirty="0" smtClean="0"/>
              <a:t>For security parameter </a:t>
            </a:r>
            <a:r>
              <a:rPr lang="en-US" dirty="0" err="1" smtClean="0"/>
              <a:t>λ</a:t>
            </a:r>
            <a:r>
              <a:rPr lang="en-US" dirty="0" smtClean="0"/>
              <a:t>=128 we require 2</a:t>
            </a:r>
            <a:r>
              <a:rPr lang="en-US" baseline="30000" dirty="0" smtClean="0"/>
              <a:t>2λ</a:t>
            </a:r>
            <a:r>
              <a:rPr lang="en-US" dirty="0" smtClean="0"/>
              <a:t> leaves (by birthday paradox)</a:t>
            </a:r>
          </a:p>
          <a:p>
            <a:r>
              <a:rPr lang="en-US" dirty="0" smtClean="0"/>
              <a:t>OTS secret keys are generated </a:t>
            </a:r>
            <a:r>
              <a:rPr lang="en-US" dirty="0" err="1" smtClean="0"/>
              <a:t>pseudorandomly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SPINCS (Bernstein et al.)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Stateless hash-based </a:t>
            </a:r>
            <a:r>
              <a:rPr lang="en-US" sz="2400" dirty="0" smtClean="0"/>
              <a:t>signature with 2</a:t>
            </a:r>
            <a:r>
              <a:rPr lang="en-US" sz="2400" baseline="30000" dirty="0" smtClean="0"/>
              <a:t>128 </a:t>
            </a:r>
            <a:r>
              <a:rPr lang="en-US" sz="2400" dirty="0" smtClean="0"/>
              <a:t>security</a:t>
            </a:r>
            <a:endParaRPr lang="en-US" sz="2400" dirty="0" smtClean="0"/>
          </a:p>
          <a:p>
            <a:pPr lvl="1"/>
            <a:r>
              <a:rPr lang="en-US" sz="2400" dirty="0" smtClean="0"/>
              <a:t>Inspired by </a:t>
            </a:r>
            <a:r>
              <a:rPr lang="en-US" sz="2400" dirty="0" err="1" smtClean="0"/>
              <a:t>Goldreich</a:t>
            </a:r>
            <a:r>
              <a:rPr lang="en-US" sz="2400" dirty="0" smtClean="0"/>
              <a:t> stateless hash-based </a:t>
            </a:r>
            <a:r>
              <a:rPr lang="en-US" sz="2400" dirty="0" smtClean="0"/>
              <a:t>scheme</a:t>
            </a:r>
            <a:endParaRPr lang="en-US" sz="2400" dirty="0" smtClean="0"/>
          </a:p>
          <a:p>
            <a:r>
              <a:rPr lang="en-US" sz="2400" dirty="0" smtClean="0"/>
              <a:t>Dramatically reduces </a:t>
            </a:r>
            <a:r>
              <a:rPr lang="en-US" sz="2400" dirty="0" smtClean="0"/>
              <a:t>signature and </a:t>
            </a:r>
            <a:r>
              <a:rPr lang="en-US" sz="2400" dirty="0" smtClean="0"/>
              <a:t>tree size </a:t>
            </a:r>
          </a:p>
          <a:p>
            <a:pPr lvl="1"/>
            <a:r>
              <a:rPr lang="en-US" sz="2400" dirty="0" smtClean="0"/>
              <a:t>Signatures are down to 41KB</a:t>
            </a:r>
          </a:p>
          <a:p>
            <a:pPr lvl="1"/>
            <a:r>
              <a:rPr lang="en-US" sz="2400" dirty="0" smtClean="0"/>
              <a:t>Public and private keys are 1KB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eplace one-time leaves with “few-time leaves”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XMSS-like per-node masks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l</a:t>
            </a:r>
            <a:r>
              <a:rPr lang="en-US" dirty="0" smtClean="0"/>
              <a:t>ong</a:t>
            </a:r>
            <a:r>
              <a:rPr lang="en-US" dirty="0" smtClean="0"/>
              <a:t>-term </a:t>
            </a:r>
            <a:r>
              <a:rPr lang="en-US" dirty="0" smtClean="0"/>
              <a:t>integrity in </a:t>
            </a:r>
            <a:r>
              <a:rPr lang="en-US" dirty="0" smtClean="0"/>
              <a:t>a post-quantum world</a:t>
            </a:r>
          </a:p>
          <a:p>
            <a:pPr lvl="1"/>
            <a:r>
              <a:rPr lang="en-US" dirty="0" smtClean="0"/>
              <a:t>Will ICN data packets live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SPHINCS can be used as a drop-in replacement for current ICN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4515" y="3640211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2857" y="4604131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857" y="4093821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2857" y="2715292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72857" y="2234024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4515" y="3186603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4515" y="2715293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742087" y="3186603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27871" y="3186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59683" y="1629770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75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DPI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Goal: perform </a:t>
            </a:r>
            <a:r>
              <a:rPr lang="en-US" dirty="0" smtClean="0"/>
              <a:t>deep-packet-inspection </a:t>
            </a:r>
            <a:r>
              <a:rPr lang="en-US" dirty="0" smtClean="0"/>
              <a:t>(DPI) on </a:t>
            </a:r>
            <a:r>
              <a:rPr lang="en-US" dirty="0" smtClean="0"/>
              <a:t>encrypted packet payloads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to determine </a:t>
            </a:r>
            <a:r>
              <a:rPr lang="en-US" dirty="0" smtClean="0"/>
              <a:t>when a packet contains an encrypted version of a specific keyword</a:t>
            </a:r>
          </a:p>
          <a:p>
            <a:r>
              <a:rPr lang="en-US" dirty="0" smtClean="0"/>
              <a:t>Different measures of privacy</a:t>
            </a:r>
          </a:p>
          <a:p>
            <a:pPr lvl="1"/>
            <a:r>
              <a:rPr lang="en-US" dirty="0" smtClean="0"/>
              <a:t>Exact-match privacy: only discover bytes that match target keywords</a:t>
            </a:r>
          </a:p>
          <a:p>
            <a:pPr lvl="1"/>
            <a:r>
              <a:rPr lang="en-US" dirty="0" smtClean="0"/>
              <a:t>Probable cause privacy: decrypt a flow (entire packet) only if a keyword match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r>
              <a:rPr lang="en-US" dirty="0" smtClean="0"/>
              <a:t> (</a:t>
            </a:r>
            <a:r>
              <a:rPr lang="en-US" dirty="0" err="1" smtClean="0"/>
              <a:t>Sheery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144000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tokenized into tokens t1,</a:t>
            </a:r>
            <a:r>
              <a:rPr lang="is-IS" dirty="0" smtClean="0"/>
              <a:t>…,tk</a:t>
            </a:r>
          </a:p>
          <a:p>
            <a:r>
              <a:rPr lang="is-IS" dirty="0" smtClean="0"/>
              <a:t>For each token t, encrypt as follows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			salt, AES</a:t>
            </a:r>
            <a:r>
              <a:rPr lang="is-IS" baseline="-25000" dirty="0" smtClean="0"/>
              <a:t>AES-k(t)</a:t>
            </a:r>
            <a:r>
              <a:rPr lang="is-IS" dirty="0" smtClean="0"/>
              <a:t>(salt)</a:t>
            </a:r>
            <a:endParaRPr lang="is-IS" baseline="-25000" dirty="0" smtClean="0"/>
          </a:p>
          <a:p>
            <a:r>
              <a:rPr lang="is-IS" dirty="0" smtClean="0"/>
              <a:t>To detect a token t, precompute </a:t>
            </a:r>
            <a:r>
              <a:rPr lang="is-IS" dirty="0"/>
              <a:t/>
            </a:r>
            <a:br>
              <a:rPr lang="is-IS" dirty="0"/>
            </a:br>
            <a:r>
              <a:rPr lang="is-IS" dirty="0" smtClean="0"/>
              <a:t>salt and token combinations</a:t>
            </a:r>
          </a:p>
          <a:p>
            <a:r>
              <a:rPr lang="is-IS" dirty="0" smtClean="0"/>
              <a:t>Speedup: use a single salt per token and then derive subsequent token encryptions based on a counter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3200" y="3004059"/>
            <a:ext cx="732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381" y="2600982"/>
            <a:ext cx="1341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</a:p>
          <a:p>
            <a:r>
              <a:rPr lang="en-US" dirty="0"/>
              <a:t>r</a:t>
            </a:r>
            <a:r>
              <a:rPr lang="en-US" dirty="0" smtClean="0"/>
              <a:t>andomness</a:t>
            </a:r>
          </a:p>
          <a:p>
            <a:r>
              <a:rPr lang="en-US" dirty="0"/>
              <a:t>o</a:t>
            </a:r>
            <a:r>
              <a:rPr lang="en-US" dirty="0" smtClean="0"/>
              <a:t>f identical </a:t>
            </a:r>
          </a:p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Cause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embed message encryption key </a:t>
            </a:r>
            <a:r>
              <a:rPr lang="en-US" dirty="0" err="1" smtClean="0"/>
              <a:t>Dk</a:t>
            </a:r>
            <a:r>
              <a:rPr lang="en-US" dirty="0" smtClean="0"/>
              <a:t> in the encryption of each token</a:t>
            </a:r>
          </a:p>
          <a:p>
            <a:pPr marL="0" indent="0">
              <a:buNone/>
            </a:pPr>
            <a:r>
              <a:rPr lang="is-IS" dirty="0"/>
              <a:t>		</a:t>
            </a:r>
            <a:r>
              <a:rPr lang="is-IS" dirty="0" smtClean="0"/>
              <a:t>    salt</a:t>
            </a:r>
            <a:r>
              <a:rPr lang="is-IS" dirty="0"/>
              <a:t>, </a:t>
            </a:r>
            <a:r>
              <a:rPr lang="is-IS" dirty="0" smtClean="0"/>
              <a:t>(AES</a:t>
            </a:r>
            <a:r>
              <a:rPr lang="is-IS" baseline="-25000" dirty="0" smtClean="0"/>
              <a:t>AES</a:t>
            </a:r>
            <a:r>
              <a:rPr lang="is-IS" baseline="-25000" dirty="0"/>
              <a:t>-k(t</a:t>
            </a:r>
            <a:r>
              <a:rPr lang="is-IS" baseline="-25000" dirty="0" smtClean="0"/>
              <a:t>)</a:t>
            </a:r>
            <a:r>
              <a:rPr lang="is-IS" dirty="0" smtClean="0"/>
              <a:t>(</a:t>
            </a:r>
            <a:r>
              <a:rPr lang="is-IS" dirty="0"/>
              <a:t>salt</a:t>
            </a:r>
            <a:r>
              <a:rPr lang="is-IS" dirty="0" smtClean="0"/>
              <a:t>) XOR Dk)</a:t>
            </a:r>
            <a:endParaRPr lang="is-I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BlindBox</a:t>
            </a:r>
            <a:r>
              <a:rPr lang="en-US" dirty="0"/>
              <a:t> </a:t>
            </a:r>
            <a:r>
              <a:rPr lang="en-US" dirty="0" smtClean="0"/>
              <a:t>Rule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middlebox</a:t>
            </a:r>
            <a:r>
              <a:rPr lang="en-US" dirty="0" smtClean="0"/>
              <a:t> must learn AES-k(t) without revealing the encryption key k</a:t>
            </a:r>
          </a:p>
          <a:p>
            <a:r>
              <a:rPr lang="en-US" dirty="0" smtClean="0"/>
              <a:t>Solution: Garbled circuit to compute </a:t>
            </a:r>
          </a:p>
          <a:p>
            <a:pPr marL="0" indent="0">
              <a:buNone/>
            </a:pPr>
            <a:r>
              <a:rPr lang="en-US" dirty="0" smtClean="0"/>
              <a:t>							AES-k(t) </a:t>
            </a:r>
          </a:p>
          <a:p>
            <a:pPr marL="0" indent="0">
              <a:buNone/>
            </a:pPr>
            <a:r>
              <a:rPr lang="en-US" dirty="0" smtClean="0"/>
              <a:t>	for each token 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DPI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ICN packets reveal information about producers and consumers</a:t>
            </a:r>
          </a:p>
          <a:p>
            <a:pPr lvl="1"/>
            <a:r>
              <a:rPr lang="en-US" dirty="0" smtClean="0"/>
              <a:t>Signatures, names, etc.</a:t>
            </a:r>
          </a:p>
          <a:p>
            <a:r>
              <a:rPr lang="en-US" dirty="0" smtClean="0"/>
              <a:t>Carrying ICN packets in secure contexts can protect this information</a:t>
            </a:r>
          </a:p>
          <a:p>
            <a:r>
              <a:rPr lang="en-US" dirty="0" smtClean="0"/>
              <a:t>But how do we route on encrypted packets?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Key Exchange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ephemeral keys from shared secrets – passwords (read: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) – in a way that is: </a:t>
            </a:r>
          </a:p>
          <a:p>
            <a:pPr lvl="1"/>
            <a:r>
              <a:rPr lang="en-US" dirty="0" smtClean="0"/>
              <a:t>Not susceptible to offline dictionary attacks</a:t>
            </a:r>
          </a:p>
          <a:p>
            <a:pPr lvl="1"/>
            <a:r>
              <a:rPr lang="en-US" dirty="0" smtClean="0"/>
              <a:t>Forward secure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Varying number of rounds</a:t>
            </a:r>
          </a:p>
          <a:p>
            <a:pPr marL="742950" lvl="2" indent="-342900"/>
            <a:r>
              <a:rPr lang="en-US" dirty="0" smtClean="0"/>
              <a:t>Most are </a:t>
            </a:r>
            <a:r>
              <a:rPr lang="en-US" dirty="0" smtClean="0"/>
              <a:t>multi-round, e.g., </a:t>
            </a:r>
            <a:r>
              <a:rPr lang="en-US" dirty="0"/>
              <a:t>J-</a:t>
            </a:r>
            <a:r>
              <a:rPr lang="en-US" dirty="0" smtClean="0"/>
              <a:t>PAKE (</a:t>
            </a:r>
            <a:r>
              <a:rPr lang="en-US" dirty="0" err="1" smtClean="0"/>
              <a:t>Hao</a:t>
            </a:r>
            <a:r>
              <a:rPr lang="en-US" dirty="0" smtClean="0"/>
              <a:t> et al.)</a:t>
            </a:r>
            <a:endParaRPr lang="en-US" dirty="0" smtClean="0"/>
          </a:p>
          <a:p>
            <a:pPr marL="742950" lvl="2" indent="-342900"/>
            <a:r>
              <a:rPr lang="en-US" dirty="0" smtClean="0"/>
              <a:t>Some </a:t>
            </a:r>
            <a:r>
              <a:rPr lang="en-US" dirty="0" smtClean="0"/>
              <a:t>work </a:t>
            </a:r>
            <a:r>
              <a:rPr lang="en-US" dirty="0" smtClean="0"/>
              <a:t>in a </a:t>
            </a:r>
            <a:r>
              <a:rPr lang="en-US" b="1" dirty="0" smtClean="0"/>
              <a:t>single round </a:t>
            </a:r>
            <a:r>
              <a:rPr lang="en-US" dirty="0" smtClean="0"/>
              <a:t>without sacrificing forward </a:t>
            </a:r>
            <a:r>
              <a:rPr lang="en-US" dirty="0"/>
              <a:t>secrecy (</a:t>
            </a:r>
            <a:r>
              <a:rPr lang="en-US" dirty="0" err="1" smtClean="0"/>
              <a:t>Benhamouda</a:t>
            </a:r>
            <a:r>
              <a:rPr lang="en-US" dirty="0" smtClean="0"/>
              <a:t> et al.)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Key Exchange (NIKE)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41"/>
            <a:ext cx="8229600" cy="4525963"/>
          </a:xfrm>
        </p:spPr>
        <p:txBody>
          <a:bodyPr/>
          <a:lstStyle/>
          <a:p>
            <a:r>
              <a:rPr lang="en-US" sz="2600" dirty="0" smtClean="0"/>
              <a:t>Goal: Two parties with knowledge of each other’s public keys agree on a shared secret without requiring any </a:t>
            </a:r>
            <a:r>
              <a:rPr lang="en-US" sz="2600" dirty="0" smtClean="0"/>
              <a:t>interaction</a:t>
            </a: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Alice: x,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Bob:  y,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y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Shared key: H(“Alice”, “Bob”,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xy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Use case: WSN shared key derivation</a:t>
            </a:r>
          </a:p>
          <a:p>
            <a:r>
              <a:rPr lang="en-US" sz="2600" dirty="0" smtClean="0"/>
              <a:t>Fun fact: p</a:t>
            </a:r>
            <a:r>
              <a:rPr lang="en-US" sz="2600" dirty="0" smtClean="0"/>
              <a:t>ublic</a:t>
            </a:r>
            <a:r>
              <a:rPr lang="en-US" sz="2600" dirty="0" smtClean="0"/>
              <a:t>-key encryption follows from NIKE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identity, (2) its public key,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178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Security 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0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</a:t>
            </a:r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, (2) its </a:t>
            </a:r>
            <a:r>
              <a:rPr lang="en-US" dirty="0" smtClean="0">
                <a:solidFill>
                  <a:srgbClr val="FF0000"/>
                </a:solidFill>
              </a:rPr>
              <a:t>public key</a:t>
            </a:r>
            <a:r>
              <a:rPr lang="en-US" dirty="0" smtClean="0"/>
              <a:t>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8647" y="5340892"/>
            <a:ext cx="30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What’s in an ICN certificate?...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9216" y="4180194"/>
            <a:ext cx="1875477" cy="116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54536" y="3759652"/>
            <a:ext cx="1026045" cy="1581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7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 smtClean="0"/>
              <a:t>Secure NIKE?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Yes – it’s possible: evolve the public </a:t>
            </a:r>
            <a:r>
              <a:rPr lang="en-US" sz="2400" dirty="0"/>
              <a:t>keys (</a:t>
            </a:r>
            <a:r>
              <a:rPr lang="en-US" sz="2400" dirty="0" err="1" smtClean="0"/>
              <a:t>Pointcheval</a:t>
            </a:r>
            <a:r>
              <a:rPr lang="en-US" sz="2400" dirty="0" smtClean="0"/>
              <a:t> et al.)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u="sng" dirty="0" err="1" smtClean="0"/>
              <a:t>multilinear</a:t>
            </a:r>
            <a:r>
              <a:rPr lang="en-US" sz="2400" dirty="0" smtClean="0"/>
              <a:t> maps and the tree-based key derivation technique</a:t>
            </a:r>
          </a:p>
          <a:p>
            <a:r>
              <a:rPr lang="en-US" sz="2400" dirty="0" smtClean="0"/>
              <a:t>Add an Update function to the scheme:</a:t>
            </a:r>
          </a:p>
          <a:p>
            <a:pPr lvl="1"/>
            <a:r>
              <a:rPr lang="en-US" sz="2400" dirty="0" smtClean="0"/>
              <a:t>Move the secret key </a:t>
            </a:r>
            <a:r>
              <a:rPr lang="en-US" sz="2400" i="1" dirty="0" smtClean="0"/>
              <a:t>forward </a:t>
            </a:r>
            <a:r>
              <a:rPr lang="en-US" sz="2400" dirty="0" smtClean="0"/>
              <a:t>in time and space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3" y="4094230"/>
            <a:ext cx="3260064" cy="27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sessions break the ICN model</a:t>
            </a:r>
          </a:p>
          <a:p>
            <a:r>
              <a:rPr lang="en-US" dirty="0" smtClean="0"/>
              <a:t>NIKE lets us create group “sessions” without any exchanges</a:t>
            </a:r>
          </a:p>
          <a:p>
            <a:r>
              <a:rPr lang="en-US" dirty="0" smtClean="0"/>
              <a:t>ICN entities (prefixes) have identities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protocol to hide client requests to a server (e.g., a database)</a:t>
            </a:r>
          </a:p>
          <a:p>
            <a:r>
              <a:rPr lang="en-US" sz="2600" dirty="0" smtClean="0"/>
              <a:t>Two variants: computational (CPIR) and information-theoretic (</a:t>
            </a:r>
            <a:r>
              <a:rPr lang="en-US" sz="2600" dirty="0" smtClean="0"/>
              <a:t>ITPIR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CPIR (Stern and others)</a:t>
            </a:r>
            <a:endParaRPr lang="en-US" sz="2600" dirty="0" smtClean="0"/>
          </a:p>
          <a:p>
            <a:pPr lvl="1"/>
            <a:r>
              <a:rPr lang="en-US" sz="2600" dirty="0" smtClean="0"/>
              <a:t>Require only a single server</a:t>
            </a:r>
          </a:p>
          <a:p>
            <a:pPr lvl="1"/>
            <a:r>
              <a:rPr lang="en-US" sz="2600" dirty="0" smtClean="0"/>
              <a:t>Much more computationally expensive</a:t>
            </a:r>
          </a:p>
          <a:p>
            <a:r>
              <a:rPr lang="en-US" sz="2600" dirty="0" smtClean="0"/>
              <a:t>ITPIR (</a:t>
            </a:r>
            <a:r>
              <a:rPr lang="en-US" sz="2600" dirty="0" err="1" smtClean="0"/>
              <a:t>Chor</a:t>
            </a:r>
            <a:r>
              <a:rPr lang="en-US" sz="2600" dirty="0" smtClean="0"/>
              <a:t> et al.)</a:t>
            </a:r>
            <a:endParaRPr lang="en-US" sz="2600" dirty="0" smtClean="0"/>
          </a:p>
          <a:p>
            <a:pPr lvl="1"/>
            <a:r>
              <a:rPr lang="en-US" sz="2600" dirty="0" smtClean="0"/>
              <a:t>Require at least two non-colluding servers</a:t>
            </a:r>
          </a:p>
          <a:p>
            <a:pPr lvl="1"/>
            <a:r>
              <a:rPr lang="en-US" sz="2600" dirty="0" smtClean="0"/>
              <a:t>XOR-based computation but </a:t>
            </a:r>
            <a:r>
              <a:rPr lang="en-US" sz="2600" dirty="0" smtClean="0"/>
              <a:t>requires more communication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6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2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10" y="5433868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</a:t>
            </a:r>
            <a:r>
              <a:rPr lang="en-US" dirty="0" err="1" smtClean="0"/>
              <a:t>Tschudin</a:t>
            </a:r>
            <a:r>
              <a:rPr lang="en-US" dirty="0" smtClean="0"/>
              <a:t>, Private Information Retrieval over ICN, </a:t>
            </a:r>
          </a:p>
          <a:p>
            <a:r>
              <a:rPr lang="en-US" dirty="0" smtClean="0"/>
              <a:t>INFOCOM 2016 NOM Workshop, April, 2016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[more later]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0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505"/>
            <a:ext cx="9144000" cy="2824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174" y="5162592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research.microsoft.com</a:t>
            </a:r>
            <a:r>
              <a:rPr lang="en-US" dirty="0"/>
              <a:t>/pubs/260105/</a:t>
            </a:r>
            <a:r>
              <a:rPr lang="en-US" dirty="0" err="1"/>
              <a:t>popcorn.pdf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196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CPIR+ITPIR (Gupta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4" y="1747627"/>
            <a:ext cx="7981289" cy="36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</a:t>
            </a:r>
            <a:r>
              <a:rPr lang="en-US" dirty="0" err="1" smtClean="0"/>
              <a:t>Randomizable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178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Security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172" y="580597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Q: What crypto and security techniques can enable these core services?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59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Forward-Secure 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plain English, “key-evolving public key encryption”</a:t>
            </a:r>
          </a:p>
          <a:p>
            <a:r>
              <a:rPr lang="en-US" dirty="0" smtClean="0"/>
              <a:t>Consists of four algorithms: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Key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Encrypt</a:t>
            </a:r>
          </a:p>
          <a:p>
            <a:pPr lvl="1"/>
            <a:r>
              <a:rPr lang="en-US" dirty="0" smtClean="0"/>
              <a:t>Decrypt</a:t>
            </a:r>
          </a:p>
          <a:p>
            <a:r>
              <a:rPr lang="en-US" dirty="0" smtClean="0"/>
              <a:t>Based on binary tree encryption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1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 smtClean="0"/>
              <a:t>Encryption (Canetti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4447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Encryption (Canetti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Encrypt with the </a:t>
            </a:r>
          </a:p>
          <a:p>
            <a:r>
              <a:rPr lang="en-US" dirty="0" smtClean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Encryption (Canetti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r>
              <a:rPr lang="en-US" dirty="0" smtClean="0"/>
              <a:t> derived from SK</a:t>
            </a:r>
            <a:r>
              <a:rPr lang="en-US" baseline="-25000" dirty="0" smtClean="0"/>
              <a:t>0</a:t>
            </a:r>
          </a:p>
          <a:p>
            <a:r>
              <a:rPr lang="en-US" dirty="0"/>
              <a:t>a</a:t>
            </a:r>
            <a:r>
              <a:rPr lang="en-US" dirty="0" smtClean="0"/>
              <a:t>nd PK 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 rot="20223913">
            <a:off x="6136892" y="2766406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9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Encryption (Canetti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 with SK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199829">
            <a:off x="6134605" y="34989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27000"/>
                </a:schemeClr>
              </a:gs>
              <a:gs pos="35000">
                <a:schemeClr val="dk1">
                  <a:tint val="37000"/>
                  <a:satMod val="300000"/>
                  <a:alpha val="27000"/>
                </a:schemeClr>
              </a:gs>
              <a:gs pos="100000">
                <a:schemeClr val="dk1">
                  <a:tint val="15000"/>
                  <a:satMod val="350000"/>
                  <a:alpha val="27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Encryption (Canetti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Decrypt with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57183" y="5576804"/>
            <a:ext cx="3696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4924" y="5719381"/>
            <a:ext cx="37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volve secret keys in time (and space)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9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37"/>
            <a:ext cx="8229600" cy="1143000"/>
          </a:xfrm>
        </p:spPr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encryption schemes can be re-randomized, e.g., </a:t>
            </a:r>
            <a:r>
              <a:rPr lang="en-US" dirty="0" err="1" smtClean="0"/>
              <a:t>ElGamal</a:t>
            </a:r>
            <a:r>
              <a:rPr lang="en-US" dirty="0" smtClean="0"/>
              <a:t>, BGN, etc.</a:t>
            </a:r>
          </a:p>
          <a:p>
            <a:r>
              <a:rPr lang="en-US" dirty="0" smtClean="0"/>
              <a:t>How can we maintain integrity after randomizing </a:t>
            </a:r>
            <a:r>
              <a:rPr lang="en-US" dirty="0" err="1" smtClean="0"/>
              <a:t>ciphertext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err="1" smtClean="0"/>
              <a:t>Randomizable</a:t>
            </a:r>
            <a:r>
              <a:rPr lang="en-US" i="1" dirty="0" smtClean="0"/>
              <a:t> signatures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</a:t>
            </a:r>
            <a:r>
              <a:rPr lang="en-US" dirty="0" smtClean="0"/>
              <a:t>Signatures (</a:t>
            </a:r>
            <a:r>
              <a:rPr lang="en-US" dirty="0" err="1" smtClean="0"/>
              <a:t>Blaz</a:t>
            </a:r>
            <a:r>
              <a:rPr lang="en-US" dirty="0" err="1" smtClean="0"/>
              <a:t>y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anyone can re-randomize the </a:t>
            </a:r>
            <a:r>
              <a:rPr lang="en-US" dirty="0" err="1" smtClean="0"/>
              <a:t>ciphertext</a:t>
            </a:r>
            <a:r>
              <a:rPr lang="en-US" dirty="0" smtClean="0"/>
              <a:t> and adapt the signature the new encryption, i.e.,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re statistically indistinguishable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193"/>
            <a:ext cx="9144000" cy="1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Extractable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7" y="1172419"/>
            <a:ext cx="609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 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558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4512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34240" y="2203644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398" y="2199439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6"/>
          </p:cNvCxnSpPr>
          <p:nvPr/>
        </p:nvCxnSpPr>
        <p:spPr>
          <a:xfrm flipH="1">
            <a:off x="6460058" y="3393780"/>
            <a:ext cx="10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6"/>
          </p:cNvCxnSpPr>
          <p:nvPr/>
        </p:nvCxnSpPr>
        <p:spPr>
          <a:xfrm flipH="1">
            <a:off x="4036900" y="3393780"/>
            <a:ext cx="1220498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6"/>
          </p:cNvCxnSpPr>
          <p:nvPr/>
        </p:nvCxnSpPr>
        <p:spPr>
          <a:xfrm flipH="1" flipV="1">
            <a:off x="1724093" y="3393780"/>
            <a:ext cx="1110147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7039" y="2842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r>
              <a:rPr lang="en-US" dirty="0" smtClean="0"/>
              <a:t>,σ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555" y="28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6748" y="281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,σ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314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6268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7" idx="0"/>
          </p:cNvCxnSpPr>
          <p:nvPr/>
        </p:nvCxnSpPr>
        <p:spPr>
          <a:xfrm>
            <a:off x="7797280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0" idx="2"/>
          </p:cNvCxnSpPr>
          <p:nvPr/>
        </p:nvCxnSpPr>
        <p:spPr>
          <a:xfrm flipV="1">
            <a:off x="1421326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9813" y="321331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780" y="3206172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797" y="2322774"/>
            <a:ext cx="9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ncrypt </a:t>
            </a:r>
            <a:br>
              <a:rPr lang="en-US" dirty="0" smtClean="0"/>
            </a:br>
            <a:r>
              <a:rPr lang="en-US" dirty="0" smtClean="0"/>
              <a:t>and 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7152" y="24572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ecrypt</a:t>
            </a:r>
            <a:br>
              <a:rPr lang="en-US" dirty="0" smtClean="0"/>
            </a:br>
            <a:r>
              <a:rPr lang="en-US" dirty="0" smtClean="0"/>
              <a:t>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Crypto that </a:t>
            </a:r>
            <a:r>
              <a:rPr lang="en-US" b="1" dirty="0" smtClean="0"/>
              <a:t>can enables essential network services</a:t>
            </a:r>
          </a:p>
          <a:p>
            <a:r>
              <a:rPr lang="en-US" dirty="0" smtClean="0"/>
              <a:t>What’s essential?</a:t>
            </a:r>
          </a:p>
          <a:p>
            <a:pPr lvl="1"/>
            <a:r>
              <a:rPr lang="en-US" dirty="0" smtClean="0"/>
              <a:t>Integrity and authenticity</a:t>
            </a:r>
          </a:p>
          <a:p>
            <a:pPr lvl="1"/>
            <a:r>
              <a:rPr lang="en-US" dirty="0" smtClean="0"/>
              <a:t>Privacy </a:t>
            </a:r>
            <a:r>
              <a:rPr lang="en-US" dirty="0" smtClean="0"/>
              <a:t>(e.g., as per RFC 6973)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What’s non essential?</a:t>
            </a:r>
          </a:p>
          <a:p>
            <a:pPr lvl="1"/>
            <a:r>
              <a:rPr lang="en-US" dirty="0" smtClean="0"/>
              <a:t>Anonymity</a:t>
            </a:r>
            <a:endParaRPr lang="en-US" dirty="0" smtClean="0"/>
          </a:p>
          <a:p>
            <a:pPr lvl="1"/>
            <a:r>
              <a:rPr lang="en-US" dirty="0" smtClean="0"/>
              <a:t>Confidentiality </a:t>
            </a:r>
            <a:r>
              <a:rPr lang="en-US" dirty="0" smtClean="0"/>
              <a:t>(application-layer concern)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1995"/>
            <a:ext cx="2895600" cy="365125"/>
          </a:xfrm>
        </p:spPr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1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 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558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4512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34240" y="2203644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Replica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398" y="2199439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Replica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6"/>
          </p:cNvCxnSpPr>
          <p:nvPr/>
        </p:nvCxnSpPr>
        <p:spPr>
          <a:xfrm flipH="1">
            <a:off x="6460058" y="3393780"/>
            <a:ext cx="10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6"/>
          </p:cNvCxnSpPr>
          <p:nvPr/>
        </p:nvCxnSpPr>
        <p:spPr>
          <a:xfrm flipH="1">
            <a:off x="4036900" y="3393780"/>
            <a:ext cx="1220498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6"/>
          </p:cNvCxnSpPr>
          <p:nvPr/>
        </p:nvCxnSpPr>
        <p:spPr>
          <a:xfrm flipH="1" flipV="1">
            <a:off x="1724093" y="3393780"/>
            <a:ext cx="1110147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7039" y="2842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r>
              <a:rPr lang="en-US" dirty="0" smtClean="0"/>
              <a:t>,σ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555" y="28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6748" y="281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,σ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314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6268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7" idx="0"/>
          </p:cNvCxnSpPr>
          <p:nvPr/>
        </p:nvCxnSpPr>
        <p:spPr>
          <a:xfrm>
            <a:off x="7797280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0" idx="2"/>
          </p:cNvCxnSpPr>
          <p:nvPr/>
        </p:nvCxnSpPr>
        <p:spPr>
          <a:xfrm flipV="1">
            <a:off x="1421326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9813" y="321331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780" y="3206172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797" y="2322774"/>
            <a:ext cx="9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ncrypt </a:t>
            </a:r>
            <a:br>
              <a:rPr lang="en-US" dirty="0" smtClean="0"/>
            </a:br>
            <a:r>
              <a:rPr lang="en-US" dirty="0" smtClean="0"/>
              <a:t>and 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7152" y="24572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ecrypt</a:t>
            </a:r>
            <a:br>
              <a:rPr lang="en-US" dirty="0" smtClean="0"/>
            </a:br>
            <a:r>
              <a:rPr lang="en-US" dirty="0" smtClean="0"/>
              <a:t>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4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</a:t>
            </a:r>
            <a:r>
              <a:rPr lang="en-US" dirty="0" smtClean="0"/>
              <a:t>SSE and 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</a:t>
            </a:r>
            <a:r>
              <a:rPr lang="en-US" dirty="0" smtClean="0"/>
              <a:t>cryptography</a:t>
            </a:r>
          </a:p>
          <a:p>
            <a:r>
              <a:rPr lang="en-US" dirty="0"/>
              <a:t>Given a database of (encrypted) documents and list of keywords, identify the documents that contain </a:t>
            </a:r>
            <a:r>
              <a:rPr lang="en-US" dirty="0" smtClean="0"/>
              <a:t>keywords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0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cryptography</a:t>
            </a:r>
          </a:p>
          <a:p>
            <a:r>
              <a:rPr lang="en-US" dirty="0" smtClean="0"/>
              <a:t>Given a database of (encrypted) documents and list of keywords, identify the documents that contain keywords</a:t>
            </a:r>
          </a:p>
          <a:p>
            <a:r>
              <a:rPr lang="en-US" dirty="0" smtClean="0"/>
              <a:t>Many variants: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and non-interactive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Response-revealing</a:t>
            </a:r>
            <a:r>
              <a:rPr lang="en-US" dirty="0" smtClean="0"/>
              <a:t> and response-hiding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Client possess document list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is-IS" sz="2400" dirty="0" smtClean="0"/>
              <a:t>…,D</a:t>
            </a:r>
            <a:r>
              <a:rPr lang="is-IS" sz="2400" baseline="-25000" dirty="0" smtClean="0"/>
              <a:t>n</a:t>
            </a:r>
          </a:p>
          <a:p>
            <a:r>
              <a:rPr lang="is-IS" sz="2400" dirty="0" smtClean="0"/>
              <a:t>Client builds an index (DB) that maps keywords w to documents – DB[w]</a:t>
            </a:r>
          </a:p>
          <a:p>
            <a:r>
              <a:rPr lang="en-US" sz="2400" dirty="0" smtClean="0"/>
              <a:t>Protocol mechanics:</a:t>
            </a:r>
          </a:p>
          <a:p>
            <a:pPr lvl="1"/>
            <a:r>
              <a:rPr lang="en-US" sz="2400" dirty="0" smtClean="0"/>
              <a:t>Setup: return key k and encrypted DB (</a:t>
            </a:r>
            <a:r>
              <a:rPr lang="en-US" sz="2400" dirty="0" err="1" smtClean="0"/>
              <a:t>eDB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Token: on input w and k, return token t</a:t>
            </a:r>
          </a:p>
          <a:p>
            <a:pPr lvl="1"/>
            <a:r>
              <a:rPr lang="en-US" sz="2400" dirty="0" smtClean="0"/>
              <a:t>Search: on input </a:t>
            </a:r>
            <a:r>
              <a:rPr lang="en-US" sz="2400" dirty="0" err="1" smtClean="0"/>
              <a:t>eDB</a:t>
            </a:r>
            <a:r>
              <a:rPr lang="en-US" sz="2400" dirty="0" smtClean="0"/>
              <a:t> and t, </a:t>
            </a:r>
            <a:r>
              <a:rPr lang="en-US" sz="2400" b="1" dirty="0" smtClean="0"/>
              <a:t>the server </a:t>
            </a:r>
            <a:r>
              <a:rPr lang="en-US" sz="2400" dirty="0" smtClean="0"/>
              <a:t>returns the identifiers in DB[w]</a:t>
            </a:r>
          </a:p>
          <a:p>
            <a:r>
              <a:rPr lang="en-US" sz="2400" dirty="0" smtClean="0"/>
              <a:t>Complexity: search is at best sub-linear in the number of documents and linear in those containing the keyword (</a:t>
            </a:r>
            <a:r>
              <a:rPr lang="en-US" sz="2400" b="1" dirty="0" smtClean="0"/>
              <a:t>optimal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5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SSE (Song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700"/>
            <a:ext cx="9144000" cy="22380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34654" y="3749698"/>
            <a:ext cx="17162" cy="858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780" y="4637600"/>
            <a:ext cx="217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seudorandom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036" y="5710019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eprints.eemcs.utwente.nl</a:t>
            </a:r>
            <a:r>
              <a:rPr lang="en-US" dirty="0"/>
              <a:t>/24788/01/a18-bosch.pdf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427734" y="2298700"/>
            <a:ext cx="0" cy="2213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04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117"/>
            <a:ext cx="9144000" cy="2604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26" y="5505556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research.microsoft.com</a:t>
            </a:r>
            <a:r>
              <a:rPr lang="en-US" dirty="0"/>
              <a:t>/pubs/147148/</a:t>
            </a:r>
            <a:r>
              <a:rPr lang="en-US" dirty="0" err="1"/>
              <a:t>sse.pdf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0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39"/>
            <a:ext cx="9144000" cy="2604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544" y="4910853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b</a:t>
            </a:r>
            <a:r>
              <a:rPr lang="en-US" dirty="0" smtClean="0"/>
              <a:t>ut the search complexity is always linear in the number of matching documents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126" y="5505556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research.microsoft.com</a:t>
            </a:r>
            <a:r>
              <a:rPr lang="en-US" dirty="0"/>
              <a:t>/pubs/147148/</a:t>
            </a:r>
            <a:r>
              <a:rPr lang="en-US" dirty="0" err="1"/>
              <a:t>sse.pdf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7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Property-Preserving Encryption (PPE) and Predicate Encryption (PE)</a:t>
            </a:r>
          </a:p>
          <a:p>
            <a:pPr lvl="1"/>
            <a:r>
              <a:rPr lang="en-US" dirty="0" smtClean="0"/>
              <a:t>Data is encrypted</a:t>
            </a:r>
          </a:p>
          <a:p>
            <a:pPr lvl="1"/>
            <a:r>
              <a:rPr lang="en-US" dirty="0" smtClean="0"/>
              <a:t>Users learn plaintext if the predicate evaluates true on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Types of predicates</a:t>
            </a:r>
          </a:p>
          <a:p>
            <a:pPr lvl="1"/>
            <a:r>
              <a:rPr lang="en-US" dirty="0" smtClean="0"/>
              <a:t>Inner-products over integer vectors (Nieto et al.)</a:t>
            </a:r>
          </a:p>
          <a:p>
            <a:pPr lvl="1"/>
            <a:r>
              <a:rPr lang="en-US" dirty="0" smtClean="0"/>
              <a:t>Subspace membership (</a:t>
            </a:r>
            <a:r>
              <a:rPr lang="en-US" dirty="0" err="1" smtClean="0"/>
              <a:t>Boneh</a:t>
            </a:r>
            <a:r>
              <a:rPr lang="en-US" dirty="0" smtClean="0"/>
              <a:t> et al.)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9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Non-Symmetric Encrypted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variants: Practical and “not so much”</a:t>
            </a:r>
          </a:p>
          <a:p>
            <a:r>
              <a:rPr lang="en-US" dirty="0" smtClean="0"/>
              <a:t>Practical</a:t>
            </a:r>
            <a:r>
              <a:rPr lang="en-US" dirty="0"/>
              <a:t>: </a:t>
            </a:r>
            <a:r>
              <a:rPr lang="en-US" dirty="0" err="1"/>
              <a:t>CryptDB</a:t>
            </a:r>
            <a:r>
              <a:rPr lang="en-US" dirty="0"/>
              <a:t> and </a:t>
            </a:r>
            <a:r>
              <a:rPr lang="en-US" dirty="0" err="1"/>
              <a:t>Arx</a:t>
            </a:r>
            <a:r>
              <a:rPr lang="en-US" dirty="0"/>
              <a:t> (</a:t>
            </a:r>
            <a:r>
              <a:rPr lang="en-US" dirty="0" err="1"/>
              <a:t>CryptDB</a:t>
            </a:r>
            <a:r>
              <a:rPr lang="en-US" dirty="0"/>
              <a:t> v2)</a:t>
            </a:r>
          </a:p>
          <a:p>
            <a:pPr lvl="1"/>
            <a:r>
              <a:rPr lang="en-US" dirty="0" smtClean="0"/>
              <a:t>Deployed at scale</a:t>
            </a:r>
          </a:p>
          <a:p>
            <a:r>
              <a:rPr lang="en-US" dirty="0"/>
              <a:t>Theoretical: Based on </a:t>
            </a:r>
            <a:r>
              <a:rPr lang="en-US" dirty="0" smtClean="0"/>
              <a:t>Oblivious RAM</a:t>
            </a:r>
            <a:endParaRPr lang="en-US" dirty="0"/>
          </a:p>
          <a:p>
            <a:pPr lvl="1"/>
            <a:r>
              <a:rPr lang="en-US" dirty="0"/>
              <a:t>Seek to hide everything except the result size</a:t>
            </a:r>
          </a:p>
          <a:p>
            <a:pPr lvl="1"/>
            <a:r>
              <a:rPr lang="en-US" dirty="0"/>
              <a:t>Often multi-round, </a:t>
            </a:r>
            <a:r>
              <a:rPr lang="en-US" i="1" dirty="0" err="1"/>
              <a:t>stateful</a:t>
            </a:r>
            <a:r>
              <a:rPr lang="en-US" dirty="0"/>
              <a:t>, and have heavy communication costs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5" y="1600200"/>
            <a:ext cx="8881180" cy="4525963"/>
          </a:xfrm>
        </p:spPr>
        <p:txBody>
          <a:bodyPr/>
          <a:lstStyle/>
          <a:p>
            <a:r>
              <a:rPr lang="en-US" sz="1800" dirty="0" smtClean="0"/>
              <a:t>Included</a:t>
            </a:r>
          </a:p>
          <a:p>
            <a:pPr lvl="1"/>
            <a:r>
              <a:rPr lang="en-US" sz="1400" dirty="0" smtClean="0"/>
              <a:t>Integrity </a:t>
            </a:r>
            <a:r>
              <a:rPr lang="en-US" sz="1400" dirty="0" smtClean="0"/>
              <a:t>and authenticity</a:t>
            </a:r>
          </a:p>
          <a:p>
            <a:pPr lvl="2"/>
            <a:r>
              <a:rPr lang="en-US" sz="1400" dirty="0" smtClean="0"/>
              <a:t>Hash-based signatures</a:t>
            </a:r>
          </a:p>
          <a:p>
            <a:pPr lvl="1"/>
            <a:r>
              <a:rPr lang="en-US" sz="1400" dirty="0" smtClean="0"/>
              <a:t>Privacy</a:t>
            </a:r>
            <a:endParaRPr lang="en-US" sz="1400" dirty="0"/>
          </a:p>
          <a:p>
            <a:pPr lvl="2"/>
            <a:r>
              <a:rPr lang="en-US" sz="1400" dirty="0"/>
              <a:t>Encrypted Deep Packet Inspection (DPI)</a:t>
            </a:r>
          </a:p>
          <a:p>
            <a:pPr lvl="2"/>
            <a:r>
              <a:rPr lang="en-US" sz="1400" dirty="0" smtClean="0"/>
              <a:t>Password-Authenticated and Non-Interactive Key </a:t>
            </a:r>
            <a:r>
              <a:rPr lang="en-US" sz="1400" dirty="0"/>
              <a:t>Exchange </a:t>
            </a:r>
            <a:r>
              <a:rPr lang="en-US" sz="1400" dirty="0" smtClean="0"/>
              <a:t>(PAKE and NIKE)</a:t>
            </a:r>
            <a:endParaRPr lang="en-US" sz="1400" dirty="0"/>
          </a:p>
          <a:p>
            <a:pPr lvl="2"/>
            <a:r>
              <a:rPr lang="en-US" sz="1400" dirty="0" smtClean="0"/>
              <a:t>Private </a:t>
            </a:r>
            <a:r>
              <a:rPr lang="en-US" sz="1400" dirty="0"/>
              <a:t>Information Retrieval (PIR)</a:t>
            </a:r>
          </a:p>
          <a:p>
            <a:pPr lvl="2"/>
            <a:r>
              <a:rPr lang="en-US" sz="1400" dirty="0" err="1"/>
              <a:t>Randomizable</a:t>
            </a:r>
            <a:r>
              <a:rPr lang="en-US" sz="1400" dirty="0"/>
              <a:t> public-key encryption</a:t>
            </a:r>
          </a:p>
          <a:p>
            <a:pPr lvl="2"/>
            <a:r>
              <a:rPr lang="en-US" sz="1400" dirty="0"/>
              <a:t>Secure searchable </a:t>
            </a:r>
            <a:r>
              <a:rPr lang="en-US" sz="1400" dirty="0" smtClean="0"/>
              <a:t>encryption and predicate encryption </a:t>
            </a:r>
            <a:r>
              <a:rPr lang="en-US" sz="1400" dirty="0"/>
              <a:t>(</a:t>
            </a:r>
            <a:r>
              <a:rPr lang="en-US" sz="1400" dirty="0" smtClean="0"/>
              <a:t>SSE and PE) </a:t>
            </a:r>
            <a:endParaRPr lang="en-US" sz="1400" dirty="0"/>
          </a:p>
          <a:p>
            <a:pPr lvl="1"/>
            <a:r>
              <a:rPr lang="en-US" sz="1400" dirty="0" smtClean="0"/>
              <a:t>Availability</a:t>
            </a:r>
            <a:endParaRPr lang="en-US" sz="1400" dirty="0"/>
          </a:p>
          <a:p>
            <a:pPr lvl="2"/>
            <a:r>
              <a:rPr lang="en-US" sz="1400" dirty="0"/>
              <a:t>Authenticated Denial of Existence (DoE)</a:t>
            </a:r>
          </a:p>
          <a:p>
            <a:r>
              <a:rPr lang="en-US" sz="1800" dirty="0" smtClean="0"/>
              <a:t>Omitted</a:t>
            </a:r>
          </a:p>
          <a:p>
            <a:pPr lvl="1"/>
            <a:r>
              <a:rPr lang="en-US" sz="1400" dirty="0" smtClean="0"/>
              <a:t>Oblivious and onion routing</a:t>
            </a:r>
          </a:p>
          <a:p>
            <a:pPr lvl="1"/>
            <a:r>
              <a:rPr lang="en-US" sz="1400" dirty="0" smtClean="0"/>
              <a:t>Oblivious RAM</a:t>
            </a:r>
          </a:p>
          <a:p>
            <a:pPr lvl="1"/>
            <a:r>
              <a:rPr lang="en-US" sz="1400" dirty="0" smtClean="0"/>
              <a:t>Fully and partially </a:t>
            </a:r>
            <a:r>
              <a:rPr lang="en-US" sz="1400" dirty="0" err="1" smtClean="0"/>
              <a:t>homomorphic</a:t>
            </a:r>
            <a:r>
              <a:rPr lang="en-US" sz="1400" dirty="0" smtClean="0"/>
              <a:t> encryption</a:t>
            </a:r>
            <a:endParaRPr lang="en-US" sz="1400" dirty="0" smtClean="0"/>
          </a:p>
          <a:p>
            <a:pPr lvl="1"/>
            <a:r>
              <a:rPr lang="en-US" sz="1400" dirty="0"/>
              <a:t>General confidentiality techniques</a:t>
            </a:r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50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Arx</a:t>
            </a:r>
            <a:r>
              <a:rPr lang="en-US" dirty="0" smtClean="0"/>
              <a:t> (</a:t>
            </a:r>
            <a:r>
              <a:rPr lang="en-US" dirty="0" err="1" smtClean="0"/>
              <a:t>Poddar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9144000" cy="21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5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27628" y="33567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DoE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cryptographically prove that a named resource does not exist</a:t>
            </a:r>
          </a:p>
          <a:p>
            <a:r>
              <a:rPr lang="en-US" dirty="0" smtClean="0"/>
              <a:t>DNSSEC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revent forging or modifying DNS records </a:t>
            </a:r>
          </a:p>
          <a:p>
            <a:pPr lvl="1"/>
            <a:r>
              <a:rPr lang="en-US" dirty="0" smtClean="0"/>
              <a:t>Allow the DNS to prove that a query answer </a:t>
            </a:r>
            <a:r>
              <a:rPr lang="en-US" b="1" dirty="0" smtClean="0"/>
              <a:t>does not exist</a:t>
            </a:r>
          </a:p>
          <a:p>
            <a:r>
              <a:rPr lang="en-US" dirty="0" smtClean="0"/>
              <a:t>Current version allows for zone enumeration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9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2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55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NSEC5: Preventing Zone </a:t>
            </a:r>
            <a:r>
              <a:rPr lang="en-US" dirty="0" smtClean="0"/>
              <a:t>Enumeration (Goldberg et al.)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result: public-key operations are </a:t>
            </a:r>
            <a:r>
              <a:rPr lang="en-US" b="1" dirty="0" smtClean="0"/>
              <a:t>necessary</a:t>
            </a:r>
            <a:r>
              <a:rPr lang="en-US" dirty="0" smtClean="0"/>
              <a:t> to </a:t>
            </a:r>
            <a:r>
              <a:rPr lang="en-US" dirty="0" smtClean="0"/>
              <a:t>keep responses fresh and prevent </a:t>
            </a:r>
            <a:r>
              <a:rPr lang="en-US" dirty="0" smtClean="0"/>
              <a:t>zone enumeration</a:t>
            </a:r>
          </a:p>
          <a:p>
            <a:r>
              <a:rPr lang="en-US" dirty="0" smtClean="0"/>
              <a:t>Idea: replace the hash in NSEC3 with a keyed hash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6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Secondary keys: (PK</a:t>
            </a:r>
            <a:r>
              <a:rPr lang="en-US" sz="2800" baseline="-25000" dirty="0"/>
              <a:t>S</a:t>
            </a:r>
            <a:r>
              <a:rPr lang="en-US" sz="2800" dirty="0"/>
              <a:t> = e, SK</a:t>
            </a:r>
            <a:r>
              <a:rPr lang="en-US" sz="2800" baseline="-25000" dirty="0"/>
              <a:t>S </a:t>
            </a:r>
            <a:r>
              <a:rPr lang="en-US" sz="2800" dirty="0"/>
              <a:t>= d)</a:t>
            </a:r>
          </a:p>
          <a:p>
            <a:pPr marL="0" indent="0">
              <a:buNone/>
            </a:pPr>
            <a:r>
              <a:rPr lang="en-US" sz="2800" dirty="0"/>
              <a:t>For each record x,  </a:t>
            </a:r>
          </a:p>
          <a:p>
            <a:pPr marL="0" indent="0">
              <a:buNone/>
            </a:pPr>
            <a:r>
              <a:rPr lang="en-US" sz="2800" dirty="0"/>
              <a:t>						S(x) = (h</a:t>
            </a:r>
            <a:r>
              <a:rPr lang="en-US" sz="2800" baseline="-25000" dirty="0"/>
              <a:t>1</a:t>
            </a:r>
            <a:r>
              <a:rPr lang="en-US" sz="2800" dirty="0"/>
              <a:t>(x))</a:t>
            </a:r>
            <a:r>
              <a:rPr lang="en-US" sz="2800" baseline="30000" dirty="0"/>
              <a:t>d</a:t>
            </a:r>
            <a:r>
              <a:rPr lang="en-US" sz="2800" dirty="0"/>
              <a:t> mod N</a:t>
            </a:r>
          </a:p>
          <a:p>
            <a:pPr marL="0" indent="0">
              <a:buNone/>
            </a:pPr>
            <a:r>
              <a:rPr lang="en-US" sz="2800" dirty="0"/>
              <a:t>						F(x) = h</a:t>
            </a:r>
            <a:r>
              <a:rPr lang="en-US" sz="2800" baseline="-25000" dirty="0"/>
              <a:t>2</a:t>
            </a:r>
            <a:r>
              <a:rPr lang="en-US" sz="2800" dirty="0"/>
              <a:t>(S(x))</a:t>
            </a:r>
          </a:p>
          <a:p>
            <a:pPr marL="0" indent="0">
              <a:buNone/>
            </a:pPr>
            <a:r>
              <a:rPr lang="en-US" sz="2800" dirty="0"/>
              <a:t>For hash functions h</a:t>
            </a:r>
            <a:r>
              <a:rPr lang="en-US" sz="2800" baseline="-25000" dirty="0"/>
              <a:t>1 </a:t>
            </a:r>
            <a:r>
              <a:rPr lang="en-US" sz="2800" dirty="0"/>
              <a:t>and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</a:p>
          <a:p>
            <a:pPr marL="0" indent="0">
              <a:buNone/>
            </a:pPr>
            <a:endParaRPr lang="en-US" sz="28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9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Non-Existence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4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 query q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Compute S(q) and F(q)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Respond with S(q) and all hashes after F(q)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 verify a response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1. Check that (S(q))</a:t>
            </a:r>
            <a:r>
              <a:rPr lang="en-US" sz="2800" baseline="30000" dirty="0" smtClean="0"/>
              <a:t>e </a:t>
            </a:r>
            <a:r>
              <a:rPr lang="en-US" sz="2800" dirty="0" smtClean="0"/>
              <a:t>= 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(q)</a:t>
            </a:r>
          </a:p>
          <a:p>
            <a:pPr marL="0" indent="0">
              <a:buNone/>
            </a:pPr>
            <a:r>
              <a:rPr lang="en-US" sz="2800" dirty="0" smtClean="0"/>
              <a:t>	2. Verify the response with </a:t>
            </a:r>
            <a:r>
              <a:rPr lang="en-US" sz="2800" dirty="0"/>
              <a:t>PK</a:t>
            </a:r>
            <a:r>
              <a:rPr lang="en-US" sz="2800" baseline="-25000" dirty="0"/>
              <a:t>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3. Check that F(q) =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(S(q)) is before all hashes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Integrity and Authentication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signature schemes are based on trapdoor functions</a:t>
            </a:r>
          </a:p>
          <a:p>
            <a:pPr lvl="1"/>
            <a:r>
              <a:rPr lang="en-US" dirty="0" smtClean="0"/>
              <a:t>RSA, DSA, ECDSA, etc.</a:t>
            </a:r>
          </a:p>
          <a:p>
            <a:pPr lvl="1"/>
            <a:r>
              <a:rPr lang="en-US" dirty="0" smtClean="0"/>
              <a:t>PQ-secure?</a:t>
            </a:r>
          </a:p>
          <a:p>
            <a:r>
              <a:rPr lang="en-US" dirty="0" smtClean="0"/>
              <a:t>Hash-based signatures are quantum-secure, e.g., they don’t fall to </a:t>
            </a:r>
            <a:r>
              <a:rPr lang="en-US" dirty="0" err="1" smtClean="0"/>
              <a:t>Shor’s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Based on one-time signatures (OTSs)</a:t>
            </a:r>
          </a:p>
          <a:p>
            <a:pPr lvl="1"/>
            <a:r>
              <a:rPr lang="en-US" dirty="0" smtClean="0"/>
              <a:t>A key pair can be used only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4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3676</Words>
  <Application>Microsoft Macintosh PowerPoint</Application>
  <PresentationFormat>On-screen Show (4:3)</PresentationFormat>
  <Paragraphs>774</Paragraphs>
  <Slides>67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Custom Design</vt:lpstr>
      <vt:lpstr>Cryptographic Algorithms and Security Protocols for ICN</vt:lpstr>
      <vt:lpstr>ICN Network Stack</vt:lpstr>
      <vt:lpstr>Security Services</vt:lpstr>
      <vt:lpstr>Security Services</vt:lpstr>
      <vt:lpstr>Selection Criteria</vt:lpstr>
      <vt:lpstr>Topic Breakdown</vt:lpstr>
      <vt:lpstr>Integrity and Authentication</vt:lpstr>
      <vt:lpstr>Hash-Based Signatures</vt:lpstr>
      <vt:lpstr>Lamport OTS Idea</vt:lpstr>
      <vt:lpstr>Lamport OTS Idea</vt:lpstr>
      <vt:lpstr>Merkle Tree Idea</vt:lpstr>
      <vt:lpstr>Merkle Tree Idea</vt:lpstr>
      <vt:lpstr>Merkle Tree Idea</vt:lpstr>
      <vt:lpstr>Merkle Trees</vt:lpstr>
      <vt:lpstr>XMSS Tree (Buchmann et al.)</vt:lpstr>
      <vt:lpstr>Stateless Hash-Based Signature</vt:lpstr>
      <vt:lpstr>SPINCS (Bernstein et al.)</vt:lpstr>
      <vt:lpstr>Hash-Based Signature Recap</vt:lpstr>
      <vt:lpstr>Privacy</vt:lpstr>
      <vt:lpstr>Encrypted DPI</vt:lpstr>
      <vt:lpstr>BlindBox (Sheery et al.)</vt:lpstr>
      <vt:lpstr>BlindBox Details</vt:lpstr>
      <vt:lpstr>Probable Cause Decryption</vt:lpstr>
      <vt:lpstr>BlindBox Rule Preparation</vt:lpstr>
      <vt:lpstr>Encrypted DPI Recap</vt:lpstr>
      <vt:lpstr>Privacy: Key Exchange</vt:lpstr>
      <vt:lpstr>Password AKE</vt:lpstr>
      <vt:lpstr>Non-Interactive Key Exchange (NIKE)</vt:lpstr>
      <vt:lpstr>NIKE Protocols</vt:lpstr>
      <vt:lpstr>NIKE Protocols</vt:lpstr>
      <vt:lpstr>Forward Secure NIKE?</vt:lpstr>
      <vt:lpstr>KE Recap</vt:lpstr>
      <vt:lpstr>Privacy: PIR</vt:lpstr>
      <vt:lpstr>Private Information Retrieval</vt:lpstr>
      <vt:lpstr>ITPIR</vt:lpstr>
      <vt:lpstr>ITPIR</vt:lpstr>
      <vt:lpstr>Recent Work</vt:lpstr>
      <vt:lpstr>CPIR+ITPIR (Gupta et al.)</vt:lpstr>
      <vt:lpstr>Privacy: Randomizable Encryption</vt:lpstr>
      <vt:lpstr>Forward-Secure Public Key Encryption</vt:lpstr>
      <vt:lpstr>Binary Tree Encryption (Canetti et al.)</vt:lpstr>
      <vt:lpstr>Binary Tree Encryption (Canetti et al.)</vt:lpstr>
      <vt:lpstr>Binary Tree Encryption (Canetti et al.)</vt:lpstr>
      <vt:lpstr>Binary Tree Encryption (Canetti et al.)</vt:lpstr>
      <vt:lpstr>Binary Tree Encryption (Canetti et al.)</vt:lpstr>
      <vt:lpstr>Randomizable Public-Key Encryption</vt:lpstr>
      <vt:lpstr>Randomizable Signatures (Blazy et al.)</vt:lpstr>
      <vt:lpstr>Extractable Signatures</vt:lpstr>
      <vt:lpstr>Mixing in Motion</vt:lpstr>
      <vt:lpstr>Mixing in Motion</vt:lpstr>
      <vt:lpstr>Privacy: SSE and PE</vt:lpstr>
      <vt:lpstr>Searchable Symmetric Encryption</vt:lpstr>
      <vt:lpstr>Searchable Symmetric Encryption</vt:lpstr>
      <vt:lpstr>SSE Overview</vt:lpstr>
      <vt:lpstr>Efficient SSE (Song et al.)</vt:lpstr>
      <vt:lpstr>Other SSE Solutions</vt:lpstr>
      <vt:lpstr>Other SSE Solutions</vt:lpstr>
      <vt:lpstr>Alternatives to SSE</vt:lpstr>
      <vt:lpstr>Non-Symmetric Encrypted Search</vt:lpstr>
      <vt:lpstr>Arx (Poddar et al.)</vt:lpstr>
      <vt:lpstr>Availability</vt:lpstr>
      <vt:lpstr>Authenticated DoE</vt:lpstr>
      <vt:lpstr>DNSSEC NSEC</vt:lpstr>
      <vt:lpstr>DNSSEC NSEC3</vt:lpstr>
      <vt:lpstr>NSEC5: Preventing Zone Enumeration (Goldberg et al.)</vt:lpstr>
      <vt:lpstr>Signed Records</vt:lpstr>
      <vt:lpstr>Proving Non-Existence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McGill</dc:creator>
  <cp:lastModifiedBy>cwood</cp:lastModifiedBy>
  <cp:revision>1043</cp:revision>
  <dcterms:created xsi:type="dcterms:W3CDTF">2014-08-21T20:51:42Z</dcterms:created>
  <dcterms:modified xsi:type="dcterms:W3CDTF">2016-06-20T03:27:36Z</dcterms:modified>
</cp:coreProperties>
</file>