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2" r:id="rId5"/>
    <p:sldId id="269" r:id="rId6"/>
    <p:sldId id="259" r:id="rId7"/>
    <p:sldId id="265" r:id="rId8"/>
    <p:sldId id="271" r:id="rId9"/>
    <p:sldId id="266" r:id="rId10"/>
    <p:sldId id="267" r:id="rId11"/>
    <p:sldId id="268" r:id="rId12"/>
    <p:sldId id="270" r:id="rId13"/>
    <p:sldId id="261" r:id="rId14"/>
    <p:sldId id="26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7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7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F197E-111B-6C49-BB57-52E42B8DE5B1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Forward Secrecy in ICN?</a:t>
            </a:r>
            <a:br>
              <a:rPr lang="en-US" dirty="0" smtClean="0"/>
            </a:br>
            <a:r>
              <a:rPr lang="en-US" dirty="0" smtClean="0"/>
              <a:t>A) Yes</a:t>
            </a:r>
            <a:br>
              <a:rPr lang="en-US" dirty="0" smtClean="0"/>
            </a:br>
            <a:r>
              <a:rPr lang="en-US" dirty="0" smtClean="0"/>
              <a:t>B) No</a:t>
            </a:r>
            <a:br>
              <a:rPr lang="en-US" dirty="0" smtClean="0"/>
            </a:br>
            <a:r>
              <a:rPr lang="en-US" dirty="0" smtClean="0"/>
              <a:t>C) It Depends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0682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8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Argument </a:t>
            </a:r>
            <a:r>
              <a:rPr lang="en-US" dirty="0" smtClean="0"/>
              <a:t>#</a:t>
            </a:r>
            <a:r>
              <a:rPr lang="en-US" dirty="0"/>
              <a:t>1: Data at Rest vs. Data in 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50111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Transferring </a:t>
            </a:r>
            <a:r>
              <a:rPr lang="en-US" dirty="0" smtClean="0"/>
              <a:t>encrypted data </a:t>
            </a:r>
            <a:r>
              <a:rPr lang="en-US" dirty="0" smtClean="0"/>
              <a:t>at rest</a:t>
            </a:r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Transferring </a:t>
            </a:r>
            <a:r>
              <a:rPr lang="en-US" dirty="0" smtClean="0"/>
              <a:t>(encrypted) data encrypted in transit</a:t>
            </a:r>
            <a:endParaRPr lang="en-US" dirty="0"/>
          </a:p>
          <a:p>
            <a:pPr algn="ctr"/>
            <a:endParaRPr lang="en-US" dirty="0" smtClean="0"/>
          </a:p>
          <a:p>
            <a:r>
              <a:rPr lang="en-US" dirty="0" smtClean="0"/>
              <a:t>Data in transit can be captured</a:t>
            </a:r>
          </a:p>
          <a:p>
            <a:r>
              <a:rPr lang="en-US" dirty="0" smtClean="0"/>
              <a:t>Data at rest is more difficult to acquire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keys protecting the content </a:t>
            </a:r>
            <a:r>
              <a:rPr lang="en-US" dirty="0" smtClean="0"/>
              <a:t>at rest are </a:t>
            </a:r>
            <a:r>
              <a:rPr lang="en-US" dirty="0" smtClean="0"/>
              <a:t>protected the same way</a:t>
            </a:r>
          </a:p>
          <a:p>
            <a:r>
              <a:rPr lang="en-US" dirty="0" smtClean="0"/>
              <a:t>So, t</a:t>
            </a:r>
            <a:r>
              <a:rPr lang="en-US" dirty="0" smtClean="0"/>
              <a:t>ransporting </a:t>
            </a:r>
            <a:r>
              <a:rPr lang="en-US" dirty="0" smtClean="0"/>
              <a:t>data without forward secrecy is distinctly less </a:t>
            </a:r>
            <a:r>
              <a:rPr lang="en-US" dirty="0" smtClean="0"/>
              <a:t>secure</a:t>
            </a:r>
            <a:endParaRPr lang="en-US" dirty="0"/>
          </a:p>
        </p:txBody>
      </p:sp>
      <p:sp>
        <p:nvSpPr>
          <p:cNvPr id="4" name="Not Equal 3"/>
          <p:cNvSpPr/>
          <p:nvPr/>
        </p:nvSpPr>
        <p:spPr>
          <a:xfrm rot="16200000">
            <a:off x="4229653" y="2063922"/>
            <a:ext cx="873153" cy="589692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0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 #2: Untrusted Caches are Not Helpful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Untrusted caches: </a:t>
            </a:r>
          </a:p>
          <a:p>
            <a:r>
              <a:rPr lang="en-US" dirty="0" smtClean="0"/>
              <a:t>Enable data correlation across multiple users</a:t>
            </a:r>
          </a:p>
          <a:p>
            <a:r>
              <a:rPr lang="en-US" dirty="0" smtClean="0"/>
              <a:t>Perform </a:t>
            </a:r>
            <a:r>
              <a:rPr lang="en-US" b="1" dirty="0" smtClean="0"/>
              <a:t>no</a:t>
            </a:r>
            <a:r>
              <a:rPr lang="en-US" dirty="0" smtClean="0"/>
              <a:t> authorization checks for interests</a:t>
            </a:r>
          </a:p>
          <a:p>
            <a:r>
              <a:rPr lang="en-US" dirty="0" smtClean="0"/>
              <a:t>Swallow usage statistics and make per-content accounting difficult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2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 #3: Network Names Reveal too Much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TLS-protected traffic reveals IP addresses and ports</a:t>
            </a:r>
          </a:p>
          <a:p>
            <a:r>
              <a:rPr lang="en-US" dirty="0" smtClean="0"/>
              <a:t>Unencrypted and partially-encrypted interest names reveal all or some data context</a:t>
            </a:r>
          </a:p>
          <a:p>
            <a:pPr marL="457200" lvl="1" indent="0">
              <a:buNone/>
            </a:pPr>
            <a:endParaRPr lang="en-US" sz="2200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/</a:t>
            </a:r>
            <a:r>
              <a:rPr lang="en-US" sz="2200" dirty="0" err="1">
                <a:latin typeface="Consolas"/>
                <a:cs typeface="Consolas"/>
              </a:rPr>
              <a:t>netflix</a:t>
            </a:r>
            <a:r>
              <a:rPr lang="en-US" sz="2200" dirty="0">
                <a:latin typeface="Consolas"/>
                <a:cs typeface="Consolas"/>
              </a:rPr>
              <a:t>/content/media/movies/</a:t>
            </a:r>
            <a:r>
              <a:rPr lang="en-US" sz="2200" dirty="0" err="1">
                <a:latin typeface="Consolas"/>
                <a:cs typeface="Consolas"/>
              </a:rPr>
              <a:t>TheAvengers</a:t>
            </a:r>
            <a:r>
              <a:rPr lang="en-US" sz="2200" dirty="0">
                <a:latin typeface="Consolas"/>
                <a:cs typeface="Consolas"/>
              </a:rPr>
              <a:t>/Chunk=</a:t>
            </a:r>
            <a:r>
              <a:rPr lang="en-US" sz="2200" dirty="0" smtClean="0">
                <a:latin typeface="Consolas"/>
                <a:cs typeface="Consolas"/>
              </a:rPr>
              <a:t>0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/</a:t>
            </a:r>
            <a:r>
              <a:rPr lang="en-US" sz="2200" dirty="0" err="1">
                <a:latin typeface="Consolas"/>
                <a:cs typeface="Consolas"/>
              </a:rPr>
              <a:t>akamai</a:t>
            </a:r>
            <a:r>
              <a:rPr lang="en-US" sz="2200" dirty="0">
                <a:latin typeface="Consolas"/>
                <a:cs typeface="Consolas"/>
              </a:rPr>
              <a:t>/</a:t>
            </a:r>
            <a:r>
              <a:rPr lang="en-US" sz="2200" dirty="0" err="1">
                <a:latin typeface="Consolas"/>
                <a:cs typeface="Consolas"/>
              </a:rPr>
              <a:t>cdn</a:t>
            </a:r>
            <a:r>
              <a:rPr lang="en-US" sz="2200" dirty="0">
                <a:latin typeface="Consolas"/>
                <a:cs typeface="Consolas"/>
              </a:rPr>
              <a:t>/0x1827347182331</a:t>
            </a:r>
            <a:r>
              <a:rPr lang="is-IS" sz="2200" dirty="0">
                <a:latin typeface="Consolas"/>
                <a:cs typeface="Consolas"/>
              </a:rPr>
              <a:t>…</a:t>
            </a:r>
          </a:p>
          <a:p>
            <a:pPr marL="457200" lvl="1" indent="0">
              <a:buNone/>
            </a:pPr>
            <a:endParaRPr lang="en-US" sz="2200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The name encryption “boundary” in ICN is an application decision</a:t>
            </a:r>
            <a:r>
              <a:rPr lang="is-IS" dirty="0" smtClean="0">
                <a:latin typeface="Calibri"/>
                <a:cs typeface="Calibri"/>
              </a:rPr>
              <a:t>…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is-IS" dirty="0" smtClean="0">
                <a:latin typeface="Calibri"/>
                <a:cs typeface="Calibri"/>
              </a:rPr>
              <a:t>… and </a:t>
            </a:r>
            <a:r>
              <a:rPr lang="en-US" dirty="0">
                <a:latin typeface="Calibri"/>
                <a:cs typeface="Calibri"/>
              </a:rPr>
              <a:t>d</a:t>
            </a:r>
            <a:r>
              <a:rPr lang="en-US" dirty="0" smtClean="0">
                <a:latin typeface="Calibri"/>
                <a:cs typeface="Calibri"/>
              </a:rPr>
              <a:t>evelopers make mistakes.</a:t>
            </a:r>
          </a:p>
        </p:txBody>
      </p:sp>
    </p:spTree>
    <p:extLst>
      <p:ext uri="{BB962C8B-B14F-4D97-AF65-F5344CB8AC3E}">
        <p14:creationId xmlns:p14="http://schemas.microsoft.com/office/powerpoint/2010/main" val="277298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Q1) Under what conditions does transport security require forward secrecy?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Q2) Can object encryption subsume transport security?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3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Q3) Forward Secrecy in ICN?</a:t>
            </a:r>
            <a:br>
              <a:rPr lang="en-US" dirty="0" smtClean="0"/>
            </a:br>
            <a:r>
              <a:rPr lang="en-US" dirty="0" smtClean="0"/>
              <a:t>A) Yes</a:t>
            </a:r>
            <a:br>
              <a:rPr lang="en-US" dirty="0" smtClean="0"/>
            </a:br>
            <a:r>
              <a:rPr lang="en-US" dirty="0" smtClean="0"/>
              <a:t>B) No</a:t>
            </a:r>
            <a:br>
              <a:rPr lang="en-US" dirty="0" smtClean="0"/>
            </a:br>
            <a:r>
              <a:rPr lang="en-US" dirty="0" smtClean="0"/>
              <a:t>C) It Depends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3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Forward Secrecy (FS)?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Loose Definition</a:t>
            </a:r>
            <a:r>
              <a:rPr lang="en-US" b="1" dirty="0" smtClean="0"/>
              <a:t>:</a:t>
            </a:r>
            <a:r>
              <a:rPr lang="en-US" dirty="0" smtClean="0"/>
              <a:t> exposure of principals’ long-term secret keys does not compromise the secrecy of previous session keys.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Attacker: </a:t>
            </a:r>
            <a:r>
              <a:rPr lang="en-US" dirty="0" smtClean="0"/>
              <a:t>Someone (or something) logging traffic and trying to recover long-term keys.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0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Benefits</a:t>
            </a:r>
            <a:r>
              <a:rPr lang="en-US" dirty="0"/>
              <a:t>:</a:t>
            </a:r>
          </a:p>
          <a:p>
            <a:r>
              <a:rPr lang="en-US" dirty="0"/>
              <a:t>Minimal data and key compromise windows</a:t>
            </a:r>
          </a:p>
          <a:p>
            <a:r>
              <a:rPr lang="en-US" dirty="0"/>
              <a:t>Reduced attack </a:t>
            </a:r>
            <a:r>
              <a:rPr lang="en-US" dirty="0" smtClean="0"/>
              <a:t>vector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Drawbacks</a:t>
            </a:r>
            <a:r>
              <a:rPr lang="en-US" dirty="0"/>
              <a:t>:</a:t>
            </a:r>
          </a:p>
          <a:p>
            <a:r>
              <a:rPr lang="en-US" dirty="0"/>
              <a:t>Requires protocols, techniques, etc. for deriving fresh or updating keys regularly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4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ICN </a:t>
            </a:r>
            <a:r>
              <a:rPr lang="en-US" dirty="0" smtClean="0"/>
              <a:t>Literature (Subset)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02883"/>
              </p:ext>
            </p:extLst>
          </p:nvPr>
        </p:nvGraphicFramePr>
        <p:xfrm>
          <a:off x="351530" y="1190833"/>
          <a:ext cx="8516066" cy="534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650"/>
                <a:gridCol w="748416"/>
              </a:tblGrid>
              <a:tr h="232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Work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Not FS</a:t>
                      </a:r>
                      <a:endParaRPr lang="en-US" sz="900" dirty="0"/>
                    </a:p>
                  </a:txBody>
                  <a:tcPr/>
                </a:tc>
              </a:tr>
              <a:tr h="3505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Yu, </a:t>
                      </a:r>
                      <a:r>
                        <a:rPr lang="en-US" sz="900" dirty="0" err="1" smtClean="0"/>
                        <a:t>Yingdi</a:t>
                      </a:r>
                      <a:r>
                        <a:rPr lang="en-US" sz="900" dirty="0" smtClean="0"/>
                        <a:t>, Alexander </a:t>
                      </a:r>
                      <a:r>
                        <a:rPr lang="en-US" sz="900" dirty="0" err="1" smtClean="0"/>
                        <a:t>Afanasyev</a:t>
                      </a:r>
                      <a:r>
                        <a:rPr lang="en-US" sz="900" dirty="0" smtClean="0"/>
                        <a:t>, and </a:t>
                      </a:r>
                      <a:r>
                        <a:rPr lang="en-US" sz="900" dirty="0" err="1" smtClean="0"/>
                        <a:t>Lixia</a:t>
                      </a:r>
                      <a:r>
                        <a:rPr lang="en-US" sz="900" dirty="0" smtClean="0"/>
                        <a:t> Zhang. "Name-Based Access Control." Named Data Networking Project, Technical Report NDN-0034(2015).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485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J. </a:t>
                      </a:r>
                      <a:r>
                        <a:rPr lang="en-US" sz="900" dirty="0" err="1" smtClean="0"/>
                        <a:t>Kurihara</a:t>
                      </a:r>
                      <a:r>
                        <a:rPr lang="en-US" sz="900" dirty="0" smtClean="0"/>
                        <a:t>, E. </a:t>
                      </a:r>
                      <a:r>
                        <a:rPr lang="en-US" sz="900" dirty="0" err="1" smtClean="0"/>
                        <a:t>Uzun</a:t>
                      </a:r>
                      <a:r>
                        <a:rPr lang="en-US" sz="900" dirty="0" smtClean="0"/>
                        <a:t> and C. Wood. An encryption-based access control framework for content-centric networking. In IFIP Networking Conference (IFIP Networking), pages 1–9. IEEE, 2015.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485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T. Chen, K. Lei, and K. </a:t>
                      </a:r>
                      <a:r>
                        <a:rPr lang="en-US" sz="900" dirty="0" err="1" smtClean="0"/>
                        <a:t>Xu</a:t>
                      </a:r>
                      <a:r>
                        <a:rPr lang="en-US" sz="900" dirty="0" smtClean="0"/>
                        <a:t>. An encryption and probability based access control model for named data networking. In IEEE International Performance Computing and Communications Conference (IPCCC), pages 1–8, 2014.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202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S. </a:t>
                      </a:r>
                      <a:r>
                        <a:rPr lang="en-US" sz="900" dirty="0" err="1" smtClean="0"/>
                        <a:t>Misra</a:t>
                      </a:r>
                      <a:r>
                        <a:rPr lang="en-US" sz="900" dirty="0" smtClean="0"/>
                        <a:t>, R. </a:t>
                      </a:r>
                      <a:r>
                        <a:rPr lang="en-US" sz="900" dirty="0" err="1" smtClean="0"/>
                        <a:t>Tourani</a:t>
                      </a:r>
                      <a:r>
                        <a:rPr lang="en-US" sz="900" dirty="0" smtClean="0"/>
                        <a:t>, and N. </a:t>
                      </a:r>
                      <a:r>
                        <a:rPr lang="en-US" sz="900" dirty="0" err="1" smtClean="0"/>
                        <a:t>Majd</a:t>
                      </a:r>
                      <a:r>
                        <a:rPr lang="en-US" sz="900" dirty="0" smtClean="0"/>
                        <a:t>. Secure content delivery in information-centric networks: design, implementation, and analyses. In Proceedings of the 3rd ACM SIGCOMM workshop on Information-centric networking, pages 73–78, 2013.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202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R. S. da Silva and S. </a:t>
                      </a:r>
                      <a:r>
                        <a:rPr lang="en-US" sz="900" dirty="0" err="1" smtClean="0"/>
                        <a:t>Zorzo</a:t>
                      </a:r>
                      <a:r>
                        <a:rPr lang="en-US" sz="900" dirty="0" smtClean="0"/>
                        <a:t>. An access control mechanism to ensure privacy in named data networking using attribute-based encryption with immediate revocation of privileges. In 12th Annual IEEE Consumer Communications and Networking Conference (CCNC), pages 128–133, 2015.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485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B. </a:t>
                      </a:r>
                      <a:r>
                        <a:rPr lang="en-US" sz="900" dirty="0" err="1" smtClean="0"/>
                        <a:t>Hamdane</a:t>
                      </a:r>
                      <a:r>
                        <a:rPr lang="en-US" sz="900" dirty="0" smtClean="0"/>
                        <a:t> and S. G. </a:t>
                      </a:r>
                      <a:r>
                        <a:rPr lang="en-US" sz="900" dirty="0" err="1" smtClean="0"/>
                        <a:t>Fatmi</a:t>
                      </a:r>
                      <a:r>
                        <a:rPr lang="en-US" sz="900" dirty="0" smtClean="0"/>
                        <a:t>. A credential and encryption based access control solution for named data networking. In IFIP/IEEE International Symposium on Integrated Network Management (IM), pages 1234–1237,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M. Ion, J. Zhang, and E. M. </a:t>
                      </a:r>
                      <a:r>
                        <a:rPr lang="en-US" sz="900" dirty="0" err="1" smtClean="0"/>
                        <a:t>Schooler</a:t>
                      </a:r>
                      <a:r>
                        <a:rPr lang="en-US" sz="900" dirty="0" smtClean="0"/>
                        <a:t>. Toward content-centric privacy in </a:t>
                      </a:r>
                      <a:r>
                        <a:rPr lang="en-US" sz="900" dirty="0" err="1" smtClean="0"/>
                        <a:t>icn</a:t>
                      </a:r>
                      <a:r>
                        <a:rPr lang="en-US" sz="900" dirty="0" smtClean="0"/>
                        <a:t>: attribute-based encryption and routing. 43(4):513–514, 2013.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 B. Li, A. </a:t>
                      </a:r>
                      <a:r>
                        <a:rPr lang="en-US" sz="900" dirty="0" err="1" smtClean="0"/>
                        <a:t>Verleker</a:t>
                      </a:r>
                      <a:r>
                        <a:rPr lang="en-US" sz="900" dirty="0" smtClean="0"/>
                        <a:t>, D. Huang, Z. Wang, and Y. Zhu. Attribute-based access control for </a:t>
                      </a:r>
                      <a:r>
                        <a:rPr lang="en-US" sz="900" dirty="0" err="1" smtClean="0"/>
                        <a:t>icn</a:t>
                      </a:r>
                      <a:r>
                        <a:rPr lang="en-US" sz="900" dirty="0" smtClean="0"/>
                        <a:t> naming scheme. In IEEE Conference on Communications and Network Security (CNS), pages 391–399, 2014.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C. </a:t>
                      </a:r>
                      <a:r>
                        <a:rPr lang="en-US" sz="900" dirty="0" err="1" smtClean="0"/>
                        <a:t>Ghali</a:t>
                      </a:r>
                      <a:r>
                        <a:rPr lang="en-US" sz="900" dirty="0" smtClean="0"/>
                        <a:t>, M. Schlosberg, G. </a:t>
                      </a:r>
                      <a:r>
                        <a:rPr lang="en-US" sz="900" dirty="0" err="1" smtClean="0"/>
                        <a:t>Tsudik</a:t>
                      </a:r>
                      <a:r>
                        <a:rPr lang="en-US" sz="900" dirty="0" smtClean="0"/>
                        <a:t> and C. Wood, "Interest-Based Access Control for Content Centric Networks," ACM Conference on Information-Centric Networking (ICN), 2015.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C. Wood, E. </a:t>
                      </a:r>
                      <a:r>
                        <a:rPr lang="en-US" sz="900" dirty="0" err="1" smtClean="0"/>
                        <a:t>Uzun</a:t>
                      </a:r>
                      <a:r>
                        <a:rPr lang="en-US" sz="900" dirty="0" smtClean="0"/>
                        <a:t>, et al. Flexible end-to-end content security in </a:t>
                      </a:r>
                      <a:r>
                        <a:rPr lang="en-US" sz="900" dirty="0" err="1" smtClean="0"/>
                        <a:t>ccn</a:t>
                      </a:r>
                      <a:r>
                        <a:rPr lang="en-US" sz="900" dirty="0" smtClean="0"/>
                        <a:t>. In IEEE 11th Consumer Communications and Networking Conference (CCNC), pages 858–865, 2014.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S. Singh. A trust based approach for secure access control in information centric network. International Journal of Information and Network Security (IJINS), 1(2):97–104, 2012.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N. </a:t>
                      </a:r>
                      <a:r>
                        <a:rPr lang="en-US" sz="900" dirty="0" err="1" smtClean="0"/>
                        <a:t>Fotiou</a:t>
                      </a:r>
                      <a:r>
                        <a:rPr lang="en-US" sz="900" dirty="0" smtClean="0"/>
                        <a:t>, G. Marias, and G. </a:t>
                      </a:r>
                      <a:r>
                        <a:rPr lang="en-US" sz="900" dirty="0" err="1" smtClean="0"/>
                        <a:t>Polyzos</a:t>
                      </a:r>
                      <a:r>
                        <a:rPr lang="en-US" sz="900" dirty="0" smtClean="0"/>
                        <a:t>. Access control enforcement delegation for information-centric networking architectures. In Proceedings of the second edition of the ICN workshop on Information-centric networking, pages 85–90. ACM,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Multiply 15"/>
          <p:cNvSpPr/>
          <p:nvPr/>
        </p:nvSpPr>
        <p:spPr>
          <a:xfrm>
            <a:off x="8289913" y="1417638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8289913" y="1853653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8289913" y="2352513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8289913" y="2919525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8289913" y="3554577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8289913" y="4098908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8278573" y="4439113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8289913" y="4790661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8289913" y="5079946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8289913" y="5454065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8289913" y="5862313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8289913" y="6169247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0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ICN Literature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Existing “object encryption” techniques are not forward-secure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6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the “Real World”?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DNS-over-TLS</a:t>
            </a:r>
          </a:p>
          <a:p>
            <a:pPr lvl="1"/>
            <a:r>
              <a:rPr lang="en-US" dirty="0" smtClean="0"/>
              <a:t>HTTPS</a:t>
            </a:r>
          </a:p>
          <a:p>
            <a:r>
              <a:rPr lang="en-US" dirty="0" smtClean="0"/>
              <a:t>Session-layer</a:t>
            </a:r>
          </a:p>
          <a:p>
            <a:pPr lvl="1"/>
            <a:r>
              <a:rPr lang="en-US" dirty="0" smtClean="0"/>
              <a:t>TLS </a:t>
            </a:r>
          </a:p>
          <a:p>
            <a:pPr lvl="1"/>
            <a:r>
              <a:rPr lang="en-US" dirty="0" smtClean="0"/>
              <a:t>DTLS</a:t>
            </a:r>
          </a:p>
          <a:p>
            <a:pPr lvl="1"/>
            <a:r>
              <a:rPr lang="en-US" dirty="0" smtClean="0"/>
              <a:t>QUIC</a:t>
            </a:r>
          </a:p>
          <a:p>
            <a:r>
              <a:rPr lang="en-US" dirty="0" smtClean="0"/>
              <a:t>Transport-layer</a:t>
            </a:r>
          </a:p>
          <a:p>
            <a:pPr lvl="1"/>
            <a:r>
              <a:rPr lang="en-US" dirty="0" err="1" smtClean="0"/>
              <a:t>tcpcrypt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the “Real World”?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DNS-over-TLS</a:t>
            </a:r>
          </a:p>
          <a:p>
            <a:pPr lvl="1"/>
            <a:r>
              <a:rPr lang="en-US" dirty="0" smtClean="0"/>
              <a:t>HTTPS</a:t>
            </a:r>
          </a:p>
          <a:p>
            <a:r>
              <a:rPr lang="en-US" dirty="0" smtClean="0"/>
              <a:t>Session-layer</a:t>
            </a:r>
          </a:p>
          <a:p>
            <a:pPr lvl="1"/>
            <a:r>
              <a:rPr lang="en-US" dirty="0" smtClean="0"/>
              <a:t>TLS </a:t>
            </a:r>
          </a:p>
          <a:p>
            <a:pPr lvl="1"/>
            <a:r>
              <a:rPr lang="en-US" dirty="0" smtClean="0"/>
              <a:t>DTLS</a:t>
            </a:r>
          </a:p>
          <a:p>
            <a:pPr lvl="1"/>
            <a:r>
              <a:rPr lang="en-US" dirty="0" smtClean="0"/>
              <a:t>QUIC</a:t>
            </a:r>
          </a:p>
          <a:p>
            <a:r>
              <a:rPr lang="en-US" dirty="0" smtClean="0"/>
              <a:t>Transport-layer</a:t>
            </a:r>
          </a:p>
          <a:p>
            <a:pPr lvl="1"/>
            <a:r>
              <a:rPr lang="en-US" dirty="0" err="1" smtClean="0"/>
              <a:t>tcpcrypt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8-Point Star 7"/>
          <p:cNvSpPr/>
          <p:nvPr/>
        </p:nvSpPr>
        <p:spPr>
          <a:xfrm>
            <a:off x="3251223" y="2084937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8-Point Star 8"/>
          <p:cNvSpPr/>
          <p:nvPr/>
        </p:nvSpPr>
        <p:spPr>
          <a:xfrm>
            <a:off x="2162618" y="2640609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8-Point Star 9"/>
          <p:cNvSpPr/>
          <p:nvPr/>
        </p:nvSpPr>
        <p:spPr>
          <a:xfrm>
            <a:off x="1761686" y="3538150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8-Point Star 10"/>
          <p:cNvSpPr/>
          <p:nvPr/>
        </p:nvSpPr>
        <p:spPr>
          <a:xfrm>
            <a:off x="2476084" y="5420627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8-Point Star 11"/>
          <p:cNvSpPr/>
          <p:nvPr/>
        </p:nvSpPr>
        <p:spPr>
          <a:xfrm>
            <a:off x="1958505" y="4003099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8-Point Star 12"/>
          <p:cNvSpPr/>
          <p:nvPr/>
        </p:nvSpPr>
        <p:spPr>
          <a:xfrm>
            <a:off x="2075152" y="4558771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ICN is to be used for “Internet or </a:t>
            </a:r>
            <a:r>
              <a:rPr lang="en-US" dirty="0" err="1" smtClean="0"/>
              <a:t>IoT</a:t>
            </a:r>
            <a:r>
              <a:rPr lang="en-US" dirty="0" smtClean="0"/>
              <a:t> applications,” then it should at least be at parity with current Internet protocols</a:t>
            </a:r>
          </a:p>
          <a:p>
            <a:pPr lvl="1"/>
            <a:r>
              <a:rPr lang="en-US" dirty="0" smtClean="0"/>
              <a:t>What else will it be used for?...</a:t>
            </a:r>
          </a:p>
          <a:p>
            <a:r>
              <a:rPr lang="en-US" dirty="0" smtClean="0"/>
              <a:t>Current Internet protocols are forward secure </a:t>
            </a:r>
            <a:r>
              <a:rPr lang="en-US" b="1" dirty="0" smtClean="0"/>
              <a:t>because </a:t>
            </a:r>
            <a:r>
              <a:rPr lang="en-US" dirty="0" smtClean="0"/>
              <a:t>key management is difficult</a:t>
            </a:r>
          </a:p>
          <a:p>
            <a:pPr lvl="1"/>
            <a:r>
              <a:rPr lang="en-US" dirty="0" smtClean="0"/>
              <a:t>Key compromise should not harm past communications (=data transfers)</a:t>
            </a:r>
          </a:p>
        </p:txBody>
      </p:sp>
    </p:spTree>
    <p:extLst>
      <p:ext uri="{BB962C8B-B14F-4D97-AF65-F5344CB8AC3E}">
        <p14:creationId xmlns:p14="http://schemas.microsoft.com/office/powerpoint/2010/main" val="12736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Argument </a:t>
            </a:r>
            <a:r>
              <a:rPr lang="en-US" dirty="0" smtClean="0"/>
              <a:t>#1: Data at Rest vs. Data in Transit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Transferring encrypted data at rest</a:t>
            </a:r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Transferring </a:t>
            </a:r>
            <a:r>
              <a:rPr lang="en-US" dirty="0" smtClean="0"/>
              <a:t>(encrypted) data encrypted in transit</a:t>
            </a:r>
            <a:endParaRPr lang="en-US" dirty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4" name="Not Equal 3"/>
          <p:cNvSpPr/>
          <p:nvPr/>
        </p:nvSpPr>
        <p:spPr>
          <a:xfrm rot="16200000">
            <a:off x="4229654" y="2245365"/>
            <a:ext cx="873152" cy="589692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0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973</Words>
  <Application>Microsoft Macintosh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Forward Secrecy in ICN? A) Yes B) No C) It Depends…</vt:lpstr>
      <vt:lpstr>What is Forward Secrecy (FS)?</vt:lpstr>
      <vt:lpstr>Good and Bad</vt:lpstr>
      <vt:lpstr>ICN Literature (Subset) Breakdown</vt:lpstr>
      <vt:lpstr>ICN Literature Summary</vt:lpstr>
      <vt:lpstr>What’s in the “Real World”?</vt:lpstr>
      <vt:lpstr>What’s in the “Real World”?</vt:lpstr>
      <vt:lpstr>Claims</vt:lpstr>
      <vt:lpstr>Argument #1: Data at Rest vs. Data in Transit</vt:lpstr>
      <vt:lpstr>Argument #1: Data at Rest vs. Data in Transit</vt:lpstr>
      <vt:lpstr>Argument #2: Untrusted Caches are Not Helpful</vt:lpstr>
      <vt:lpstr>Argument #3: Network Names Reveal too Much</vt:lpstr>
      <vt:lpstr>Q1) Under what conditions does transport security require forward secrecy? </vt:lpstr>
      <vt:lpstr>Q2) Can object encryption subsume transport security?</vt:lpstr>
      <vt:lpstr>Q3) Forward Secrecy in ICN? A) Yes B) No C) It Depends…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Secrecy: Yes or No?</dc:title>
  <dc:creator>cwood</dc:creator>
  <cp:lastModifiedBy>cwood</cp:lastModifiedBy>
  <cp:revision>185</cp:revision>
  <dcterms:created xsi:type="dcterms:W3CDTF">2016-06-08T20:58:20Z</dcterms:created>
  <dcterms:modified xsi:type="dcterms:W3CDTF">2016-06-21T11:18:26Z</dcterms:modified>
</cp:coreProperties>
</file>